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57" r:id="rId3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0075" autoAdjust="0"/>
  </p:normalViewPr>
  <p:slideViewPr>
    <p:cSldViewPr snapToGrid="0">
      <p:cViewPr>
        <p:scale>
          <a:sx n="100" d="100"/>
          <a:sy n="100" d="100"/>
        </p:scale>
        <p:origin x="17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BB5E0-7E26-42C3-A2C7-B7D4592A4032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0F733-070C-44DD-B6C1-03DF573820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Primer tema </a:t>
            </a:r>
            <a:r>
              <a:rPr lang="es-CO" dirty="0" err="1" smtClean="0"/>
              <a:t>octavo.SECCION</a:t>
            </a:r>
            <a:r>
              <a:rPr lang="es-CO" dirty="0" smtClean="0"/>
              <a:t> 1] Las reacciones </a:t>
            </a:r>
            <a:r>
              <a:rPr lang="es-CO" dirty="0" err="1" smtClean="0"/>
              <a:t>químicas.SECCIÓN</a:t>
            </a:r>
            <a:r>
              <a:rPr lang="es-CO" dirty="0" smtClean="0"/>
              <a:t> 2] 1.1 Las ecuaciones </a:t>
            </a:r>
            <a:r>
              <a:rPr lang="es-CO" dirty="0" err="1" smtClean="0"/>
              <a:t>químicasSECCIÓN</a:t>
            </a:r>
            <a:r>
              <a:rPr lang="es-CO" dirty="0" smtClean="0"/>
              <a:t> 2] 1.2 La importancia de las reacciones químicas (se sugiere un destacado)SECCION 1] 2. Leyes que rigen las ecuaciones </a:t>
            </a:r>
            <a:r>
              <a:rPr lang="es-CO" dirty="0" err="1" smtClean="0"/>
              <a:t>químicas.SECCIÓN</a:t>
            </a:r>
            <a:r>
              <a:rPr lang="es-CO" dirty="0" smtClean="0"/>
              <a:t> 1] 3. Los tipos de reacciones </a:t>
            </a:r>
            <a:r>
              <a:rPr lang="es-CO" dirty="0" err="1" smtClean="0"/>
              <a:t>químicas.SECCIÓN</a:t>
            </a:r>
            <a:r>
              <a:rPr lang="es-CO" dirty="0" smtClean="0"/>
              <a:t> 2] 3.1. Las reacciones químicas y la </a:t>
            </a:r>
            <a:r>
              <a:rPr lang="es-CO" dirty="0" err="1" smtClean="0"/>
              <a:t>energía.SECCION</a:t>
            </a:r>
            <a:r>
              <a:rPr lang="es-CO" dirty="0" smtClean="0"/>
              <a:t> 1] 4. Cálculos en las reacciones </a:t>
            </a:r>
            <a:r>
              <a:rPr lang="es-CO" dirty="0" err="1" smtClean="0"/>
              <a:t>químicasSECCION</a:t>
            </a:r>
            <a:r>
              <a:rPr lang="es-CO" dirty="0" smtClean="0"/>
              <a:t> 1] </a:t>
            </a:r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5 La velocidad de las </a:t>
            </a:r>
            <a:r>
              <a:rPr lang="es-CO" dirty="0" err="1" smtClean="0"/>
              <a:t>reacciones.SECCIÓN</a:t>
            </a:r>
            <a:r>
              <a:rPr lang="es-CO" dirty="0" smtClean="0"/>
              <a:t> 2] 5.1. La energía de activación(Se sugirió que los dos últimos temas se llevaran a décimo)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0F733-070C-44DD-B6C1-03DF5738207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10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2097" y="28346"/>
            <a:ext cx="3237446" cy="39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Las reacciones químicas</a:t>
            </a:r>
            <a:endParaRPr lang="es-ES" sz="2000" dirty="0"/>
          </a:p>
        </p:txBody>
      </p:sp>
      <p:sp>
        <p:nvSpPr>
          <p:cNvPr id="5" name="Rectángulo 4"/>
          <p:cNvSpPr/>
          <p:nvPr/>
        </p:nvSpPr>
        <p:spPr>
          <a:xfrm>
            <a:off x="414934" y="833419"/>
            <a:ext cx="1172695" cy="33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Definición </a:t>
            </a:r>
            <a:endParaRPr lang="es-ES" sz="1600" b="1" dirty="0"/>
          </a:p>
        </p:txBody>
      </p:sp>
      <p:sp>
        <p:nvSpPr>
          <p:cNvPr id="8" name="Rectángulo 7"/>
          <p:cNvSpPr/>
          <p:nvPr/>
        </p:nvSpPr>
        <p:spPr>
          <a:xfrm>
            <a:off x="-2405045" y="952334"/>
            <a:ext cx="1249335" cy="338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Clasificación </a:t>
            </a:r>
            <a:endParaRPr lang="es-ES" sz="1400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-2549952" y="138517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Según </a:t>
            </a:r>
            <a:endParaRPr lang="es-ES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247108" y="1431421"/>
            <a:ext cx="161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son una herramienta</a:t>
            </a:r>
            <a:endParaRPr lang="es-ES" sz="1200" dirty="0"/>
          </a:p>
        </p:txBody>
      </p:sp>
      <p:sp>
        <p:nvSpPr>
          <p:cNvPr id="49" name="Rectángulo 48"/>
          <p:cNvSpPr/>
          <p:nvPr/>
        </p:nvSpPr>
        <p:spPr>
          <a:xfrm>
            <a:off x="-2608116" y="1773834"/>
            <a:ext cx="1867695" cy="5886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La</a:t>
            </a:r>
            <a:r>
              <a:rPr lang="es-CO" sz="1000" dirty="0">
                <a:solidFill>
                  <a:schemeClr val="bg1"/>
                </a:solidFill>
              </a:rPr>
              <a:t> concentración de iones hidronio (H</a:t>
            </a:r>
            <a:r>
              <a:rPr lang="es-CO" sz="1000" baseline="-25000" dirty="0">
                <a:solidFill>
                  <a:schemeClr val="bg1"/>
                </a:solidFill>
              </a:rPr>
              <a:t>3</a:t>
            </a:r>
            <a:r>
              <a:rPr lang="es-CO" sz="1000" dirty="0">
                <a:solidFill>
                  <a:schemeClr val="bg1"/>
                </a:solidFill>
              </a:rPr>
              <a:t>O</a:t>
            </a:r>
            <a:r>
              <a:rPr lang="es-CO" sz="1000" baseline="30000" dirty="0">
                <a:solidFill>
                  <a:schemeClr val="bg1"/>
                </a:solidFill>
              </a:rPr>
              <a:t>+</a:t>
            </a:r>
            <a:r>
              <a:rPr lang="es-CO" sz="1000" dirty="0">
                <a:solidFill>
                  <a:schemeClr val="bg1"/>
                </a:solidFill>
              </a:rPr>
              <a:t>)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4" name="Conector angular 53"/>
          <p:cNvCxnSpPr>
            <a:stCxn id="28" idx="2"/>
            <a:endCxn id="49" idx="0"/>
          </p:cNvCxnSpPr>
          <p:nvPr/>
        </p:nvCxnSpPr>
        <p:spPr>
          <a:xfrm rot="16200000" flipH="1">
            <a:off x="-1819380" y="1628722"/>
            <a:ext cx="111662" cy="1785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549852" y="2078236"/>
            <a:ext cx="1497895" cy="1141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de cálculo de productos y reactivos.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de </a:t>
            </a:r>
            <a:r>
              <a:rPr lang="es-ES" sz="1000" dirty="0" smtClean="0">
                <a:solidFill>
                  <a:schemeClr val="bg1"/>
                </a:solidFill>
              </a:rPr>
              <a:t>ajuste de la ecuación  o balance.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y  eficaz de cumplir  las 2 leyes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4" name="Conector angular 63"/>
          <p:cNvCxnSpPr>
            <a:stCxn id="29" idx="2"/>
          </p:cNvCxnSpPr>
          <p:nvPr/>
        </p:nvCxnSpPr>
        <p:spPr>
          <a:xfrm rot="5400000">
            <a:off x="7947072" y="1810056"/>
            <a:ext cx="209622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6970734" y="4013507"/>
            <a:ext cx="2077014" cy="7173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50" dirty="0">
                <a:solidFill>
                  <a:prstClr val="black"/>
                </a:solidFill>
              </a:rPr>
              <a:t>l</a:t>
            </a:r>
            <a:r>
              <a:rPr lang="es-ES" sz="1050" dirty="0" smtClean="0">
                <a:solidFill>
                  <a:prstClr val="black"/>
                </a:solidFill>
              </a:rPr>
              <a:t>imitan las aplicaciones  industriales ., entre otras.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50" dirty="0" smtClean="0">
                <a:solidFill>
                  <a:prstClr val="black"/>
                </a:solidFill>
              </a:rPr>
              <a:t>la compresión de la química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50" dirty="0">
                <a:solidFill>
                  <a:prstClr val="black"/>
                </a:solidFill>
              </a:rPr>
              <a:t>y</a:t>
            </a:r>
            <a:r>
              <a:rPr lang="es-ES" sz="1050" dirty="0" smtClean="0">
                <a:solidFill>
                  <a:prstClr val="black"/>
                </a:solidFill>
              </a:rPr>
              <a:t> el lenguaje en química</a:t>
            </a:r>
            <a:endParaRPr lang="es-ES" sz="1050" dirty="0">
              <a:solidFill>
                <a:prstClr val="black"/>
              </a:solidFill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-2486739" y="255579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mide con</a:t>
            </a:r>
            <a:endParaRPr lang="es-ES" sz="1200" dirty="0"/>
          </a:p>
        </p:txBody>
      </p:sp>
      <p:sp>
        <p:nvSpPr>
          <p:cNvPr id="184" name="Rectángulo 183"/>
          <p:cNvSpPr/>
          <p:nvPr/>
        </p:nvSpPr>
        <p:spPr>
          <a:xfrm>
            <a:off x="-2405044" y="3026074"/>
            <a:ext cx="1677110" cy="709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pH-metro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Papel indicador de 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Indicadores ácido-base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85" name="Conector angular 184"/>
          <p:cNvCxnSpPr>
            <a:stCxn id="182" idx="2"/>
            <a:endCxn id="184" idx="0"/>
          </p:cNvCxnSpPr>
          <p:nvPr/>
        </p:nvCxnSpPr>
        <p:spPr>
          <a:xfrm rot="16200000" flipH="1">
            <a:off x="-1774693" y="2817870"/>
            <a:ext cx="193280" cy="223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7211728" y="833419"/>
            <a:ext cx="1651280" cy="52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b="1" dirty="0"/>
              <a:t>Cálculos</a:t>
            </a:r>
            <a:r>
              <a:rPr lang="es-ES" sz="1400" b="1" dirty="0" smtClean="0"/>
              <a:t> </a:t>
            </a:r>
          </a:p>
          <a:p>
            <a:pPr algn="just"/>
            <a:r>
              <a:rPr lang="es-ES" sz="1600" b="1" dirty="0" err="1" smtClean="0"/>
              <a:t>estequiométricos</a:t>
            </a:r>
            <a:endParaRPr lang="es-ES" sz="1600" b="1" dirty="0"/>
          </a:p>
        </p:txBody>
      </p:sp>
      <p:sp>
        <p:nvSpPr>
          <p:cNvPr id="119" name="Rectángulo 118"/>
          <p:cNvSpPr/>
          <p:nvPr/>
        </p:nvSpPr>
        <p:spPr>
          <a:xfrm>
            <a:off x="109503" y="5046726"/>
            <a:ext cx="2180948" cy="572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100" dirty="0">
                <a:solidFill>
                  <a:schemeClr val="bg1"/>
                </a:solidFill>
              </a:rPr>
              <a:t>p</a:t>
            </a:r>
            <a:r>
              <a:rPr lang="es-CO" sz="1100" smtClean="0">
                <a:solidFill>
                  <a:schemeClr val="bg1"/>
                </a:solidFill>
              </a:rPr>
              <a:t>roceso </a:t>
            </a:r>
            <a:r>
              <a:rPr lang="es-CO" sz="1100" dirty="0">
                <a:solidFill>
                  <a:schemeClr val="bg1"/>
                </a:solidFill>
              </a:rPr>
              <a:t>por el cual se producen las sustancias sufren cambios físicos y químicos 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-2343682" y="3842609"/>
            <a:ext cx="155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 escala va de 0 – 14, de modo que</a:t>
            </a:r>
            <a:endParaRPr lang="es-ES" sz="1200" dirty="0"/>
          </a:p>
        </p:txBody>
      </p:sp>
      <p:sp>
        <p:nvSpPr>
          <p:cNvPr id="213" name="Rectángulo 212"/>
          <p:cNvSpPr/>
          <p:nvPr/>
        </p:nvSpPr>
        <p:spPr>
          <a:xfrm>
            <a:off x="-2284875" y="4449357"/>
            <a:ext cx="1929543" cy="23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0 ≤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2: ácido fuerte. </a:t>
            </a:r>
            <a:r>
              <a:rPr lang="es-ES" sz="1000" dirty="0" err="1" smtClean="0">
                <a:solidFill>
                  <a:schemeClr val="tx1"/>
                </a:solidFill>
              </a:rPr>
              <a:t>HCl</a:t>
            </a:r>
            <a:r>
              <a:rPr lang="es-ES" sz="1000" dirty="0" smtClean="0">
                <a:solidFill>
                  <a:schemeClr val="tx1"/>
                </a:solidFill>
              </a:rPr>
              <a:t>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0" name="Rectángulo 219"/>
          <p:cNvSpPr/>
          <p:nvPr/>
        </p:nvSpPr>
        <p:spPr>
          <a:xfrm>
            <a:off x="-2284875" y="4759432"/>
            <a:ext cx="1897209" cy="354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2 &lt; pH &lt; 7 </a:t>
            </a:r>
            <a:r>
              <a:rPr lang="es-ES" sz="1000" dirty="0">
                <a:solidFill>
                  <a:schemeClr val="tx1"/>
                </a:solidFill>
              </a:rPr>
              <a:t>: </a:t>
            </a:r>
            <a:r>
              <a:rPr lang="es-ES" sz="1000" dirty="0" smtClean="0">
                <a:solidFill>
                  <a:schemeClr val="tx1"/>
                </a:solidFill>
              </a:rPr>
              <a:t>ácido débil.  Ácido acético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1" name="Rectángulo 220"/>
          <p:cNvSpPr/>
          <p:nvPr/>
        </p:nvSpPr>
        <p:spPr>
          <a:xfrm>
            <a:off x="-2265711" y="5213573"/>
            <a:ext cx="1922512" cy="23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pH = 7: neutro. Cloruro de sodio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2" name="Rectángulo 221"/>
          <p:cNvSpPr/>
          <p:nvPr/>
        </p:nvSpPr>
        <p:spPr>
          <a:xfrm>
            <a:off x="-2258031" y="5581666"/>
            <a:ext cx="1929543" cy="274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7 &lt;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11: base débil. Amoniaco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3" name="Rectángulo 222"/>
          <p:cNvSpPr/>
          <p:nvPr/>
        </p:nvSpPr>
        <p:spPr>
          <a:xfrm>
            <a:off x="-2269227" y="6034971"/>
            <a:ext cx="1929543" cy="431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11 &lt; </a:t>
            </a:r>
            <a:r>
              <a:rPr lang="es-ES" sz="1000" dirty="0">
                <a:solidFill>
                  <a:schemeClr val="tx1"/>
                </a:solidFill>
              </a:rPr>
              <a:t>pH ≤ </a:t>
            </a:r>
            <a:r>
              <a:rPr lang="es-ES" sz="1000" dirty="0" smtClean="0">
                <a:solidFill>
                  <a:schemeClr val="tx1"/>
                </a:solidFill>
              </a:rPr>
              <a:t>14: base fuerte. Hidróxido de sodio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24" name="Conector angular 223"/>
          <p:cNvCxnSpPr/>
          <p:nvPr/>
        </p:nvCxnSpPr>
        <p:spPr>
          <a:xfrm rot="16200000" flipH="1">
            <a:off x="-1748625" y="3722146"/>
            <a:ext cx="193280" cy="223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/>
          <p:nvPr/>
        </p:nvCxnSpPr>
        <p:spPr>
          <a:xfrm rot="16200000" flipH="1">
            <a:off x="-1852436" y="2362712"/>
            <a:ext cx="193280" cy="2231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/>
          <p:nvPr/>
        </p:nvCxnSpPr>
        <p:spPr>
          <a:xfrm>
            <a:off x="-2549953" y="4372171"/>
            <a:ext cx="1" cy="187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>
            <a:endCxn id="223" idx="1"/>
          </p:cNvCxnSpPr>
          <p:nvPr/>
        </p:nvCxnSpPr>
        <p:spPr>
          <a:xfrm>
            <a:off x="-2549952" y="6246033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-2569415" y="5740223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-2569416" y="5336317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/>
          <p:nvPr/>
        </p:nvCxnSpPr>
        <p:spPr>
          <a:xfrm>
            <a:off x="-2581445" y="4936833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-2549953" y="4593361"/>
            <a:ext cx="280725" cy="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>
            <a:off x="-2538756" y="4372171"/>
            <a:ext cx="894524" cy="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>
            <a:endCxn id="211" idx="2"/>
          </p:cNvCxnSpPr>
          <p:nvPr/>
        </p:nvCxnSpPr>
        <p:spPr>
          <a:xfrm flipV="1">
            <a:off x="-1644232" y="4304274"/>
            <a:ext cx="77743" cy="8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>
            <a:off x="782768" y="603115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cto 287"/>
          <p:cNvCxnSpPr/>
          <p:nvPr/>
        </p:nvCxnSpPr>
        <p:spPr>
          <a:xfrm>
            <a:off x="-1867360" y="706945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ector recto 288"/>
          <p:cNvCxnSpPr>
            <a:endCxn id="66" idx="0"/>
          </p:cNvCxnSpPr>
          <p:nvPr/>
        </p:nvCxnSpPr>
        <p:spPr>
          <a:xfrm>
            <a:off x="8037368" y="612843"/>
            <a:ext cx="0" cy="22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285"/>
          <p:cNvCxnSpPr/>
          <p:nvPr/>
        </p:nvCxnSpPr>
        <p:spPr>
          <a:xfrm>
            <a:off x="792140" y="1158302"/>
            <a:ext cx="0" cy="384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782768" y="585901"/>
            <a:ext cx="7254600" cy="269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287"/>
          <p:cNvCxnSpPr/>
          <p:nvPr/>
        </p:nvCxnSpPr>
        <p:spPr>
          <a:xfrm>
            <a:off x="4265122" y="420925"/>
            <a:ext cx="0" cy="19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287"/>
          <p:cNvCxnSpPr/>
          <p:nvPr/>
        </p:nvCxnSpPr>
        <p:spPr>
          <a:xfrm>
            <a:off x="-1869423" y="1236016"/>
            <a:ext cx="0" cy="24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ángulo 6"/>
          <p:cNvSpPr/>
          <p:nvPr/>
        </p:nvSpPr>
        <p:spPr>
          <a:xfrm>
            <a:off x="1815343" y="1002501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Clasificación </a:t>
            </a:r>
            <a:endParaRPr lang="es-ES" sz="1600" b="1" dirty="0"/>
          </a:p>
        </p:txBody>
      </p:sp>
      <p:sp>
        <p:nvSpPr>
          <p:cNvPr id="95" name="CuadroTexto 26"/>
          <p:cNvSpPr txBox="1"/>
          <p:nvPr/>
        </p:nvSpPr>
        <p:spPr>
          <a:xfrm>
            <a:off x="1094608" y="2215638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Según </a:t>
            </a:r>
            <a:endParaRPr lang="es-ES" sz="1200" dirty="0"/>
          </a:p>
        </p:txBody>
      </p:sp>
      <p:sp>
        <p:nvSpPr>
          <p:cNvPr id="96" name="CuadroTexto 27"/>
          <p:cNvSpPr txBox="1"/>
          <p:nvPr/>
        </p:nvSpPr>
        <p:spPr>
          <a:xfrm>
            <a:off x="2269804" y="219097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Según </a:t>
            </a:r>
            <a:endParaRPr lang="es-ES" sz="1200" dirty="0"/>
          </a:p>
        </p:txBody>
      </p:sp>
      <p:cxnSp>
        <p:nvCxnSpPr>
          <p:cNvPr id="97" name="Conector angular 33"/>
          <p:cNvCxnSpPr>
            <a:stCxn id="94" idx="2"/>
            <a:endCxn id="95" idx="0"/>
          </p:cNvCxnSpPr>
          <p:nvPr/>
        </p:nvCxnSpPr>
        <p:spPr>
          <a:xfrm rot="5400000">
            <a:off x="1848152" y="1551325"/>
            <a:ext cx="607892" cy="720735"/>
          </a:xfrm>
          <a:prstGeom prst="bentConnector3">
            <a:avLst>
              <a:gd name="adj1" fmla="val 381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36"/>
          <p:cNvCxnSpPr/>
          <p:nvPr/>
        </p:nvCxnSpPr>
        <p:spPr>
          <a:xfrm>
            <a:off x="2529295" y="1828833"/>
            <a:ext cx="437631" cy="374793"/>
          </a:xfrm>
          <a:prstGeom prst="bentConnector3">
            <a:avLst>
              <a:gd name="adj1" fmla="val 967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47"/>
          <p:cNvSpPr/>
          <p:nvPr/>
        </p:nvSpPr>
        <p:spPr>
          <a:xfrm>
            <a:off x="899811" y="2762924"/>
            <a:ext cx="1490598" cy="4738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La Organización de los átomos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02" name="Conector angular 50"/>
          <p:cNvCxnSpPr>
            <a:endCxn id="99" idx="0"/>
          </p:cNvCxnSpPr>
          <p:nvPr/>
        </p:nvCxnSpPr>
        <p:spPr>
          <a:xfrm rot="5400000">
            <a:off x="1583277" y="2554470"/>
            <a:ext cx="270288" cy="14662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84"/>
          <p:cNvSpPr txBox="1"/>
          <p:nvPr/>
        </p:nvSpPr>
        <p:spPr>
          <a:xfrm>
            <a:off x="1199977" y="347361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e</a:t>
            </a:r>
            <a:r>
              <a:rPr lang="es-ES" sz="1200" dirty="0" smtClean="0"/>
              <a:t>n reacciones de </a:t>
            </a:r>
            <a:endParaRPr lang="es-ES" sz="1200" dirty="0"/>
          </a:p>
        </p:txBody>
      </p:sp>
      <p:cxnSp>
        <p:nvCxnSpPr>
          <p:cNvPr id="106" name="Conector angular 85"/>
          <p:cNvCxnSpPr/>
          <p:nvPr/>
        </p:nvCxnSpPr>
        <p:spPr>
          <a:xfrm rot="16200000" flipH="1">
            <a:off x="1728376" y="3375337"/>
            <a:ext cx="312179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86"/>
          <p:cNvSpPr/>
          <p:nvPr/>
        </p:nvSpPr>
        <p:spPr>
          <a:xfrm>
            <a:off x="911472" y="3827807"/>
            <a:ext cx="1715081" cy="7408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de  síntesis,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de descomposición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de desplazamiento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tx1"/>
                </a:solidFill>
              </a:rPr>
              <a:t>de doble desplazamiento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10" name="Conector angular 89"/>
          <p:cNvCxnSpPr>
            <a:stCxn id="105" idx="2"/>
            <a:endCxn id="107" idx="0"/>
          </p:cNvCxnSpPr>
          <p:nvPr/>
        </p:nvCxnSpPr>
        <p:spPr>
          <a:xfrm rot="5400000">
            <a:off x="1794459" y="3725166"/>
            <a:ext cx="77195" cy="128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288"/>
          <p:cNvCxnSpPr>
            <a:endCxn id="94" idx="0"/>
          </p:cNvCxnSpPr>
          <p:nvPr/>
        </p:nvCxnSpPr>
        <p:spPr>
          <a:xfrm flipH="1">
            <a:off x="2512465" y="612843"/>
            <a:ext cx="16830" cy="389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ángulo 47"/>
          <p:cNvSpPr/>
          <p:nvPr/>
        </p:nvSpPr>
        <p:spPr>
          <a:xfrm>
            <a:off x="2488851" y="2767482"/>
            <a:ext cx="1459233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La organización de los átomos  y efecto de la reacción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1" name="Conector angular 85"/>
          <p:cNvCxnSpPr/>
          <p:nvPr/>
        </p:nvCxnSpPr>
        <p:spPr>
          <a:xfrm rot="5400000">
            <a:off x="3024971" y="3482419"/>
            <a:ext cx="198397" cy="1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86"/>
          <p:cNvSpPr/>
          <p:nvPr/>
        </p:nvSpPr>
        <p:spPr>
          <a:xfrm>
            <a:off x="2770265" y="4015830"/>
            <a:ext cx="1256102" cy="7429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</a:rPr>
              <a:t>ácido base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</a:rPr>
              <a:t>de precipitación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</a:rPr>
              <a:t>oxido- reducción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s-ES" sz="1000" dirty="0" smtClean="0">
                <a:solidFill>
                  <a:prstClr val="black"/>
                </a:solidFill>
              </a:rPr>
              <a:t>de combustión</a:t>
            </a:r>
            <a:endParaRPr lang="es-ES" sz="1000" dirty="0">
              <a:solidFill>
                <a:prstClr val="black"/>
              </a:solidFill>
            </a:endParaRPr>
          </a:p>
        </p:txBody>
      </p:sp>
      <p:cxnSp>
        <p:nvCxnSpPr>
          <p:cNvPr id="124" name="Conector angular 89"/>
          <p:cNvCxnSpPr/>
          <p:nvPr/>
        </p:nvCxnSpPr>
        <p:spPr>
          <a:xfrm rot="5400000">
            <a:off x="3058507" y="3896346"/>
            <a:ext cx="215944" cy="230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50"/>
          <p:cNvCxnSpPr/>
          <p:nvPr/>
        </p:nvCxnSpPr>
        <p:spPr>
          <a:xfrm rot="5400000">
            <a:off x="2853406" y="2630156"/>
            <a:ext cx="27465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84"/>
          <p:cNvSpPr txBox="1"/>
          <p:nvPr/>
        </p:nvSpPr>
        <p:spPr>
          <a:xfrm>
            <a:off x="2482405" y="356561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en</a:t>
            </a:r>
            <a:endParaRPr lang="es-ES" sz="1200" dirty="0"/>
          </a:p>
        </p:txBody>
      </p:sp>
      <p:sp>
        <p:nvSpPr>
          <p:cNvPr id="176" name="Rectángulo 48"/>
          <p:cNvSpPr/>
          <p:nvPr/>
        </p:nvSpPr>
        <p:spPr>
          <a:xfrm>
            <a:off x="4038112" y="2767291"/>
            <a:ext cx="842211" cy="359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energía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86" name="CuadroTexto 27"/>
          <p:cNvSpPr txBox="1"/>
          <p:nvPr/>
        </p:nvSpPr>
        <p:spPr>
          <a:xfrm>
            <a:off x="3606866" y="232764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Según </a:t>
            </a:r>
            <a:endParaRPr lang="es-ES" sz="1200" dirty="0"/>
          </a:p>
        </p:txBody>
      </p:sp>
      <p:cxnSp>
        <p:nvCxnSpPr>
          <p:cNvPr id="187" name="Conector angular 36"/>
          <p:cNvCxnSpPr>
            <a:endCxn id="186" idx="0"/>
          </p:cNvCxnSpPr>
          <p:nvPr/>
        </p:nvCxnSpPr>
        <p:spPr>
          <a:xfrm>
            <a:off x="2966926" y="1828833"/>
            <a:ext cx="1337062" cy="4988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50"/>
          <p:cNvCxnSpPr/>
          <p:nvPr/>
        </p:nvCxnSpPr>
        <p:spPr>
          <a:xfrm rot="5400000">
            <a:off x="4177243" y="2629964"/>
            <a:ext cx="27465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221"/>
          <p:cNvSpPr/>
          <p:nvPr/>
        </p:nvSpPr>
        <p:spPr>
          <a:xfrm>
            <a:off x="4086955" y="4013507"/>
            <a:ext cx="1868677" cy="7173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</a:rPr>
              <a:t>Reacciones endotérmicas  (requieren  energía)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>
                <a:solidFill>
                  <a:prstClr val="black"/>
                </a:solidFill>
              </a:rPr>
              <a:t>Reacciones exotérmicas  (liberan energía)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s-ES" sz="1000" dirty="0">
              <a:solidFill>
                <a:prstClr val="black"/>
              </a:solidFill>
            </a:endParaRPr>
          </a:p>
        </p:txBody>
      </p:sp>
      <p:cxnSp>
        <p:nvCxnSpPr>
          <p:cNvPr id="203" name="Conector angular 85"/>
          <p:cNvCxnSpPr/>
          <p:nvPr/>
        </p:nvCxnSpPr>
        <p:spPr>
          <a:xfrm rot="5400000">
            <a:off x="4205557" y="3286183"/>
            <a:ext cx="198397" cy="1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89"/>
          <p:cNvCxnSpPr/>
          <p:nvPr/>
        </p:nvCxnSpPr>
        <p:spPr>
          <a:xfrm rot="5400000">
            <a:off x="4218111" y="3711563"/>
            <a:ext cx="215944" cy="23024"/>
          </a:xfrm>
          <a:prstGeom prst="bentConnector3">
            <a:avLst>
              <a:gd name="adj1" fmla="val 55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84"/>
          <p:cNvSpPr txBox="1"/>
          <p:nvPr/>
        </p:nvSpPr>
        <p:spPr>
          <a:xfrm>
            <a:off x="3606866" y="3380827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en</a:t>
            </a:r>
            <a:endParaRPr lang="es-ES" sz="1200" dirty="0"/>
          </a:p>
        </p:txBody>
      </p:sp>
      <p:sp>
        <p:nvSpPr>
          <p:cNvPr id="256" name="Rectángulo 6"/>
          <p:cNvSpPr/>
          <p:nvPr/>
        </p:nvSpPr>
        <p:spPr>
          <a:xfrm>
            <a:off x="5559660" y="1567838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Leyes químicas</a:t>
            </a:r>
            <a:endParaRPr lang="es-ES" sz="1600" b="1" dirty="0"/>
          </a:p>
        </p:txBody>
      </p:sp>
      <p:sp>
        <p:nvSpPr>
          <p:cNvPr id="257" name="CuadroTexto 27"/>
          <p:cNvSpPr txBox="1"/>
          <p:nvPr/>
        </p:nvSpPr>
        <p:spPr>
          <a:xfrm>
            <a:off x="6273612" y="2756307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Se debe cumplir</a:t>
            </a:r>
          </a:p>
        </p:txBody>
      </p:sp>
      <p:cxnSp>
        <p:nvCxnSpPr>
          <p:cNvPr id="258" name="Conector angular 33"/>
          <p:cNvCxnSpPr>
            <a:stCxn id="256" idx="2"/>
          </p:cNvCxnSpPr>
          <p:nvPr/>
        </p:nvCxnSpPr>
        <p:spPr>
          <a:xfrm rot="5400000">
            <a:off x="5592469" y="2116662"/>
            <a:ext cx="607892" cy="720735"/>
          </a:xfrm>
          <a:prstGeom prst="bentConnector3">
            <a:avLst>
              <a:gd name="adj1" fmla="val 381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36"/>
          <p:cNvCxnSpPr/>
          <p:nvPr/>
        </p:nvCxnSpPr>
        <p:spPr>
          <a:xfrm>
            <a:off x="6273612" y="2394170"/>
            <a:ext cx="437631" cy="374793"/>
          </a:xfrm>
          <a:prstGeom prst="bentConnector3">
            <a:avLst>
              <a:gd name="adj1" fmla="val 967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ángulo 47"/>
          <p:cNvSpPr/>
          <p:nvPr/>
        </p:nvSpPr>
        <p:spPr>
          <a:xfrm>
            <a:off x="4644128" y="3328261"/>
            <a:ext cx="1369993" cy="3711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bg1"/>
                </a:solidFill>
              </a:rPr>
              <a:t>La ley de conservación de la masa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61" name="Conector angular 50"/>
          <p:cNvCxnSpPr>
            <a:endCxn id="260" idx="0"/>
          </p:cNvCxnSpPr>
          <p:nvPr/>
        </p:nvCxnSpPr>
        <p:spPr>
          <a:xfrm rot="5400000">
            <a:off x="5297444" y="3089655"/>
            <a:ext cx="270288" cy="2069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47"/>
          <p:cNvSpPr/>
          <p:nvPr/>
        </p:nvSpPr>
        <p:spPr>
          <a:xfrm>
            <a:off x="6233169" y="3332819"/>
            <a:ext cx="1392244" cy="4129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000" dirty="0" smtClean="0">
                <a:solidFill>
                  <a:schemeClr val="bg1"/>
                </a:solidFill>
              </a:rPr>
              <a:t>La ley de proporciones constantes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63" name="Conector angular 50"/>
          <p:cNvCxnSpPr/>
          <p:nvPr/>
        </p:nvCxnSpPr>
        <p:spPr>
          <a:xfrm rot="5400000">
            <a:off x="6597723" y="3195493"/>
            <a:ext cx="27465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uadroTexto 27"/>
          <p:cNvSpPr txBox="1"/>
          <p:nvPr/>
        </p:nvSpPr>
        <p:spPr>
          <a:xfrm>
            <a:off x="5107210" y="2752474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debe cumplir</a:t>
            </a:r>
            <a:endParaRPr lang="es-ES" sz="1200" dirty="0"/>
          </a:p>
        </p:txBody>
      </p:sp>
      <p:cxnSp>
        <p:nvCxnSpPr>
          <p:cNvPr id="265" name="Conector recto 288"/>
          <p:cNvCxnSpPr/>
          <p:nvPr/>
        </p:nvCxnSpPr>
        <p:spPr>
          <a:xfrm>
            <a:off x="6139543" y="612843"/>
            <a:ext cx="0" cy="87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ector recto 288"/>
          <p:cNvCxnSpPr/>
          <p:nvPr/>
        </p:nvCxnSpPr>
        <p:spPr>
          <a:xfrm>
            <a:off x="8021599" y="1306327"/>
            <a:ext cx="0" cy="22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ector angular 85"/>
          <p:cNvCxnSpPr/>
          <p:nvPr/>
        </p:nvCxnSpPr>
        <p:spPr>
          <a:xfrm rot="5400000">
            <a:off x="8217104" y="3371513"/>
            <a:ext cx="198397" cy="1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89"/>
          <p:cNvCxnSpPr/>
          <p:nvPr/>
        </p:nvCxnSpPr>
        <p:spPr>
          <a:xfrm rot="5400000">
            <a:off x="8229658" y="3796893"/>
            <a:ext cx="215944" cy="23024"/>
          </a:xfrm>
          <a:prstGeom prst="bentConnector3">
            <a:avLst>
              <a:gd name="adj1" fmla="val 55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84"/>
          <p:cNvSpPr txBox="1"/>
          <p:nvPr/>
        </p:nvSpPr>
        <p:spPr>
          <a:xfrm>
            <a:off x="7757577" y="3413396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l</a:t>
            </a:r>
            <a:r>
              <a:rPr lang="es-ES" sz="1200" dirty="0" smtClean="0"/>
              <a:t>os resultados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563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Recomendaciones: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Todo el Mapa Conceptual debe estar en </a:t>
            </a:r>
            <a:r>
              <a:rPr lang="es-ES" sz="1400" b="1" dirty="0" smtClean="0"/>
              <a:t>una sola </a:t>
            </a:r>
            <a:r>
              <a:rPr lang="es-ES" sz="14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Solo se permiten hasta nodos de </a:t>
            </a:r>
            <a:r>
              <a:rPr lang="es-ES" sz="1400" b="1" dirty="0" smtClean="0"/>
              <a:t>quinto</a:t>
            </a:r>
            <a:r>
              <a:rPr lang="es-ES" sz="1400" dirty="0" smtClean="0"/>
              <a:t> 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No se pueden insertar fórmulas matemáticas; si necesita una fórmula debe convertirla a imagen 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Evite frases largas en los nodos o conectores; el nombre ideal de un nodo o conector tiene un </a:t>
            </a:r>
            <a:r>
              <a:rPr lang="es-ES" sz="1400" b="1" dirty="0" smtClean="0"/>
              <a:t>máximo de cuatro palabras</a:t>
            </a:r>
            <a:r>
              <a:rPr lang="es-ES" sz="1400" dirty="0" smtClean="0"/>
              <a:t>. Y si el nodo es una lista (normalmente los nodos de último nivel en el Mapa), no incluya mas de </a:t>
            </a:r>
            <a:r>
              <a:rPr lang="es-ES" sz="1400" b="1" dirty="0" smtClean="0"/>
              <a:t>ocho términos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Los nodos (o conectores) no se pueden unir en un nivel inferior; el Mapa Conceptual es como un árbol, las ramas no se vuelven a unir después de separadas:</a:t>
            </a:r>
            <a:endParaRPr lang="es-ES" sz="14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493</Words>
  <Application>Microsoft Office PowerPoint</Application>
  <PresentationFormat>Carta (216 x 279 mm)</PresentationFormat>
  <Paragraphs>72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40</cp:revision>
  <dcterms:created xsi:type="dcterms:W3CDTF">2015-05-14T14:12:36Z</dcterms:created>
  <dcterms:modified xsi:type="dcterms:W3CDTF">2015-10-21T19:32:20Z</dcterms:modified>
</cp:coreProperties>
</file>