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427F2-B740-40FA-BA8C-ED6A0A5BD3DF}" type="datetimeFigureOut">
              <a:rPr lang="es-CO" smtClean="0"/>
              <a:t>7/07/2016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40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293AE-1D71-4DF7-8334-592E7ACA5A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5080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293AE-1D71-4DF7-8334-592E7ACA5A2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8983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07/07/2016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24488" y="89061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Conflictos </a:t>
            </a:r>
            <a:r>
              <a:rPr lang="es-ES" sz="1600" dirty="0" smtClean="0"/>
              <a:t>globales </a:t>
            </a:r>
            <a:r>
              <a:rPr lang="es-ES" sz="1600" dirty="0"/>
              <a:t>c</a:t>
            </a:r>
            <a:r>
              <a:rPr lang="es-ES" sz="1600" dirty="0" smtClean="0"/>
              <a:t>ontemporáneos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504899" y="953559"/>
            <a:ext cx="1379607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i</a:t>
            </a:r>
            <a:r>
              <a:rPr lang="es-ES" sz="1300" b="1" dirty="0" smtClean="0"/>
              <a:t>ntereses  </a:t>
            </a:r>
            <a:endParaRPr lang="es-ES" sz="1300" b="1" dirty="0" smtClean="0"/>
          </a:p>
          <a:p>
            <a:pPr algn="ctr"/>
            <a:r>
              <a:rPr lang="es-ES" sz="1300" b="1" dirty="0" smtClean="0"/>
              <a:t>globales </a:t>
            </a:r>
            <a:endParaRPr lang="es-ES" sz="1300" b="1" dirty="0"/>
          </a:p>
        </p:txBody>
      </p:sp>
      <p:sp>
        <p:nvSpPr>
          <p:cNvPr id="19" name="CuadroTexto 18" descr="Conector entre nodos" title="conector"/>
          <p:cNvSpPr txBox="1"/>
          <p:nvPr/>
        </p:nvSpPr>
        <p:spPr>
          <a:xfrm>
            <a:off x="651381" y="1459286"/>
            <a:ext cx="112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comprensibles mediante </a:t>
            </a:r>
            <a:endParaRPr lang="es-ES" sz="900" dirty="0"/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632330" y="1858715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pensamiento global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5400000">
            <a:off x="1188602" y="1834719"/>
            <a:ext cx="30097" cy="178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636115" y="2392848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para habitar como </a:t>
            </a:r>
            <a:endParaRPr lang="es-ES" sz="900" dirty="0"/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635738" y="2767697"/>
            <a:ext cx="1104994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ciudadanos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 globales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626687" y="3689341"/>
            <a:ext cx="989271" cy="1547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interrelación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no linealidad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colectividad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adaptación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diferencia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totalidad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múltiples niveles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cambio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623557" y="3279868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es clave</a:t>
            </a:r>
            <a:endParaRPr lang="es-ES" sz="900" dirty="0"/>
          </a:p>
        </p:txBody>
      </p:sp>
      <p:sp>
        <p:nvSpPr>
          <p:cNvPr id="130" name="CuadroTexto 129" descr="Conector entre nodos" title="conector"/>
          <p:cNvSpPr txBox="1"/>
          <p:nvPr/>
        </p:nvSpPr>
        <p:spPr>
          <a:xfrm>
            <a:off x="717811" y="668150"/>
            <a:ext cx="1136836" cy="23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i</a:t>
            </a:r>
            <a:r>
              <a:rPr lang="es-ES" sz="900" dirty="0" smtClean="0"/>
              <a:t>mplican </a:t>
            </a:r>
            <a:endParaRPr lang="es-ES" sz="900" dirty="0"/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4143445" y="995883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/>
              <a:t>Actores globales </a:t>
            </a:r>
            <a:endParaRPr lang="es-ES" sz="1300" b="1" dirty="0"/>
          </a:p>
        </p:txBody>
      </p:sp>
      <p:sp>
        <p:nvSpPr>
          <p:cNvPr id="218" name="CuadroTexto 217" descr="Conector entre nodos" title="conector"/>
          <p:cNvSpPr txBox="1"/>
          <p:nvPr/>
        </p:nvSpPr>
        <p:spPr>
          <a:xfrm>
            <a:off x="4210120" y="150679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ubicados en </a:t>
            </a:r>
            <a:endParaRPr lang="es-ES" sz="900" dirty="0"/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1821359" y="1846372"/>
            <a:ext cx="832981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Estados </a:t>
            </a:r>
          </a:p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Unidos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1913991" y="2388746"/>
            <a:ext cx="828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ostenta la </a:t>
            </a:r>
            <a:endParaRPr lang="es-ES" sz="900" dirty="0"/>
          </a:p>
        </p:txBody>
      </p:sp>
      <p:sp>
        <p:nvSpPr>
          <p:cNvPr id="256" name="Rectángulo 255" descr="Nodo de tercer nivel" title="Nodo03"/>
          <p:cNvSpPr/>
          <p:nvPr/>
        </p:nvSpPr>
        <p:spPr>
          <a:xfrm>
            <a:off x="1820031" y="2767695"/>
            <a:ext cx="798016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hegemonía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57" name="Rectángulo 256" descr="Nodo de cuarto nivel&#10;" title="Nodo04"/>
          <p:cNvSpPr/>
          <p:nvPr/>
        </p:nvSpPr>
        <p:spPr>
          <a:xfrm>
            <a:off x="1707621" y="3685660"/>
            <a:ext cx="1044666" cy="748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p</a:t>
            </a:r>
            <a:r>
              <a:rPr lang="es-ES" sz="800" dirty="0" smtClean="0">
                <a:solidFill>
                  <a:schemeClr val="tx1"/>
                </a:solidFill>
              </a:rPr>
              <a:t>oder militar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policía global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intervenciones indirectas</a:t>
            </a:r>
          </a:p>
        </p:txBody>
      </p:sp>
      <p:sp>
        <p:nvSpPr>
          <p:cNvPr id="259" name="CuadroTexto 258" descr="Conector entre nodos" title="conector"/>
          <p:cNvSpPr txBox="1"/>
          <p:nvPr/>
        </p:nvSpPr>
        <p:spPr>
          <a:xfrm>
            <a:off x="1854647" y="3257064"/>
            <a:ext cx="8791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sustentada en</a:t>
            </a:r>
            <a:endParaRPr lang="es-ES" sz="900" dirty="0"/>
          </a:p>
        </p:txBody>
      </p:sp>
      <p:sp>
        <p:nvSpPr>
          <p:cNvPr id="274" name="CuadroTexto 273" descr="Conector entre nodos" title="conector"/>
          <p:cNvSpPr txBox="1"/>
          <p:nvPr/>
        </p:nvSpPr>
        <p:spPr>
          <a:xfrm>
            <a:off x="4164488" y="645132"/>
            <a:ext cx="11997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protagonizados por</a:t>
            </a:r>
            <a:endParaRPr lang="es-ES" sz="900" dirty="0"/>
          </a:p>
        </p:txBody>
      </p:sp>
      <p:sp>
        <p:nvSpPr>
          <p:cNvPr id="280" name="Rectángulo 279" descr="Nodo de segundo nivel" title="Nodo02"/>
          <p:cNvSpPr/>
          <p:nvPr/>
        </p:nvSpPr>
        <p:spPr>
          <a:xfrm>
            <a:off x="3673681" y="1846337"/>
            <a:ext cx="107287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Rusia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282" name="CuadroTexto 281" descr="Conector entre nodos" title="conector"/>
          <p:cNvSpPr txBox="1"/>
          <p:nvPr/>
        </p:nvSpPr>
        <p:spPr>
          <a:xfrm>
            <a:off x="4750021" y="237149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caracterizado por </a:t>
            </a:r>
            <a:endParaRPr lang="es-ES" sz="900" dirty="0"/>
          </a:p>
        </p:txBody>
      </p:sp>
      <p:sp>
        <p:nvSpPr>
          <p:cNvPr id="284" name="Rectángulo 283" descr="Nodo de tercer nivel" title="Nodo03"/>
          <p:cNvSpPr/>
          <p:nvPr/>
        </p:nvSpPr>
        <p:spPr>
          <a:xfrm>
            <a:off x="4842025" y="2779677"/>
            <a:ext cx="999436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particularidades religiosas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85" name="Rectángulo 284" descr="Nodo de cuarto nivel&#10;" title="Nodo04"/>
          <p:cNvSpPr/>
          <p:nvPr/>
        </p:nvSpPr>
        <p:spPr>
          <a:xfrm>
            <a:off x="4840728" y="3684761"/>
            <a:ext cx="1029377" cy="924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confrontación </a:t>
            </a:r>
            <a:r>
              <a:rPr lang="es-ES" sz="800" dirty="0" smtClean="0">
                <a:solidFill>
                  <a:schemeClr val="tx1"/>
                </a:solidFill>
              </a:rPr>
              <a:t>sunita-chiita</a:t>
            </a:r>
            <a:endParaRPr lang="es-ES" sz="800" dirty="0" smtClean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i</a:t>
            </a:r>
            <a:r>
              <a:rPr lang="es-ES" sz="800" dirty="0" smtClean="0">
                <a:solidFill>
                  <a:schemeClr val="tx1"/>
                </a:solidFill>
              </a:rPr>
              <a:t>ntereses petroleros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participación de jóvenes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87" name="CuadroTexto 286" descr="Conector entre nodos" title="conector"/>
          <p:cNvSpPr txBox="1"/>
          <p:nvPr/>
        </p:nvSpPr>
        <p:spPr>
          <a:xfrm>
            <a:off x="4801481" y="327777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a</a:t>
            </a:r>
            <a:r>
              <a:rPr lang="es-ES" sz="900" dirty="0" smtClean="0"/>
              <a:t>limentadas por </a:t>
            </a:r>
            <a:endParaRPr lang="es-ES" sz="900" dirty="0"/>
          </a:p>
        </p:txBody>
      </p:sp>
      <p:sp>
        <p:nvSpPr>
          <p:cNvPr id="308" name="Rectángulo 307" descr="Nodo de cuarto nivel&#10;" title="Nodo04"/>
          <p:cNvSpPr/>
          <p:nvPr/>
        </p:nvSpPr>
        <p:spPr>
          <a:xfrm>
            <a:off x="5964973" y="3677537"/>
            <a:ext cx="990132" cy="61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poder </a:t>
            </a:r>
          </a:p>
          <a:p>
            <a:pPr algn="ctr"/>
            <a:r>
              <a:rPr lang="es-CO" sz="800" dirty="0" smtClean="0">
                <a:solidFill>
                  <a:schemeClr val="tx1"/>
                </a:solidFill>
              </a:rPr>
              <a:t>Industrial, </a:t>
            </a:r>
            <a:r>
              <a:rPr lang="es-CO" sz="800" dirty="0">
                <a:solidFill>
                  <a:schemeClr val="tx1"/>
                </a:solidFill>
              </a:rPr>
              <a:t>comercial y </a:t>
            </a:r>
            <a:r>
              <a:rPr lang="es-CO" sz="800" dirty="0" smtClean="0">
                <a:solidFill>
                  <a:schemeClr val="tx1"/>
                </a:solidFill>
              </a:rPr>
              <a:t>financiero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311" name="CuadroTexto 310" descr="Conector entre nodos" title="conector"/>
          <p:cNvSpPr txBox="1"/>
          <p:nvPr/>
        </p:nvSpPr>
        <p:spPr>
          <a:xfrm>
            <a:off x="3876364" y="4663813"/>
            <a:ext cx="1034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en territorios de</a:t>
            </a:r>
            <a:endParaRPr lang="es-ES" sz="800" dirty="0"/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7884998" y="953561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/>
              <a:t>Tácticas y estrategias</a:t>
            </a:r>
            <a:endParaRPr lang="es-ES" sz="1300" b="1" dirty="0"/>
          </a:p>
        </p:txBody>
      </p:sp>
      <p:sp>
        <p:nvSpPr>
          <p:cNvPr id="337" name="CuadroTexto 336" descr="Conector entre nodos" title="conector"/>
          <p:cNvSpPr txBox="1"/>
          <p:nvPr/>
        </p:nvSpPr>
        <p:spPr>
          <a:xfrm>
            <a:off x="7989355" y="1487050"/>
            <a:ext cx="9354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dan forma a la </a:t>
            </a:r>
            <a:endParaRPr lang="es-ES" sz="900" dirty="0"/>
          </a:p>
        </p:txBody>
      </p:sp>
      <p:sp>
        <p:nvSpPr>
          <p:cNvPr id="339" name="Rectángulo 338" descr="Nodo de segundo nivel" title="Nodo02"/>
          <p:cNvSpPr/>
          <p:nvPr/>
        </p:nvSpPr>
        <p:spPr>
          <a:xfrm>
            <a:off x="8063961" y="1853921"/>
            <a:ext cx="95093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geopolítica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341" name="CuadroTexto 340" descr="Conector entre nodos" title="conector"/>
          <p:cNvSpPr txBox="1"/>
          <p:nvPr/>
        </p:nvSpPr>
        <p:spPr>
          <a:xfrm>
            <a:off x="8009328" y="2392355"/>
            <a:ext cx="12243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</a:t>
            </a:r>
            <a:r>
              <a:rPr lang="es-ES" sz="900" dirty="0" smtClean="0"/>
              <a:t>ara posicionarse en</a:t>
            </a:r>
            <a:endParaRPr lang="es-ES" sz="900" dirty="0"/>
          </a:p>
        </p:txBody>
      </p:sp>
      <p:sp>
        <p:nvSpPr>
          <p:cNvPr id="343" name="Rectángulo 342" descr="Nodo de tercer nivel" title="Nodo03"/>
          <p:cNvSpPr/>
          <p:nvPr/>
        </p:nvSpPr>
        <p:spPr>
          <a:xfrm>
            <a:off x="8060405" y="2767695"/>
            <a:ext cx="937272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Nuevo Orden Mundial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44" name="Rectángulo 343" descr="Nodo de cuarto nivel&#10;" title="Nodo04"/>
          <p:cNvSpPr/>
          <p:nvPr/>
        </p:nvSpPr>
        <p:spPr>
          <a:xfrm>
            <a:off x="8245650" y="3657085"/>
            <a:ext cx="852055" cy="675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Económicos:</a:t>
            </a:r>
          </a:p>
          <a:p>
            <a:pPr algn="just"/>
            <a:r>
              <a:rPr lang="es-ES" sz="800" dirty="0">
                <a:solidFill>
                  <a:schemeClr val="tx1"/>
                </a:solidFill>
              </a:rPr>
              <a:t>c</a:t>
            </a:r>
            <a:r>
              <a:rPr lang="es-ES" sz="800" dirty="0" smtClean="0">
                <a:solidFill>
                  <a:schemeClr val="tx1"/>
                </a:solidFill>
              </a:rPr>
              <a:t>ompetencia por recursos y mercados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346" name="CuadroTexto 345" descr="Conector entre nodos" title="conector"/>
          <p:cNvSpPr txBox="1"/>
          <p:nvPr/>
        </p:nvSpPr>
        <p:spPr>
          <a:xfrm>
            <a:off x="8128760" y="3224969"/>
            <a:ext cx="101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por  combinación de factores</a:t>
            </a:r>
            <a:endParaRPr lang="es-ES" sz="900" dirty="0"/>
          </a:p>
        </p:txBody>
      </p:sp>
      <p:sp>
        <p:nvSpPr>
          <p:cNvPr id="361" name="CuadroTexto 360" descr="Conector entre nodos" title="conector"/>
          <p:cNvSpPr txBox="1"/>
          <p:nvPr/>
        </p:nvSpPr>
        <p:spPr>
          <a:xfrm>
            <a:off x="7813694" y="665813"/>
            <a:ext cx="12867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a través de</a:t>
            </a:r>
            <a:endParaRPr lang="es-ES" sz="900" dirty="0"/>
          </a:p>
        </p:txBody>
      </p:sp>
      <p:sp>
        <p:nvSpPr>
          <p:cNvPr id="120" name="Rectángulo 119" descr="Nodo de segundo nivel" title="Nodo02"/>
          <p:cNvSpPr/>
          <p:nvPr/>
        </p:nvSpPr>
        <p:spPr>
          <a:xfrm>
            <a:off x="2723337" y="1847662"/>
            <a:ext cx="901141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Europa 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21" name="Rectángulo 120" descr="Nodo de segundo nivel" title="Nodo02"/>
          <p:cNvSpPr/>
          <p:nvPr/>
        </p:nvSpPr>
        <p:spPr>
          <a:xfrm>
            <a:off x="7173595" y="1853920"/>
            <a:ext cx="835733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Occidente/ Oriente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24" name="Rectángulo 123" descr="Nodo de segundo nivel" title="Nodo02"/>
          <p:cNvSpPr/>
          <p:nvPr/>
        </p:nvSpPr>
        <p:spPr>
          <a:xfrm>
            <a:off x="4797996" y="1836443"/>
            <a:ext cx="1049535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Oriente Medio 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25" name="Rectángulo 124" descr="Nodo de cuarto nivel&#10;" title="Nodo04"/>
          <p:cNvSpPr/>
          <p:nvPr/>
        </p:nvSpPr>
        <p:spPr>
          <a:xfrm>
            <a:off x="8248568" y="4541770"/>
            <a:ext cx="849137" cy="648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Políticos:</a:t>
            </a:r>
          </a:p>
          <a:p>
            <a:pPr algn="just"/>
            <a:r>
              <a:rPr lang="es-ES" sz="800" dirty="0">
                <a:solidFill>
                  <a:schemeClr val="tx1"/>
                </a:solidFill>
              </a:rPr>
              <a:t>s</a:t>
            </a:r>
            <a:r>
              <a:rPr lang="es-ES" sz="800" dirty="0" smtClean="0">
                <a:solidFill>
                  <a:schemeClr val="tx1"/>
                </a:solidFill>
              </a:rPr>
              <a:t>eparatismo,</a:t>
            </a:r>
            <a:endParaRPr lang="es-ES" sz="800" dirty="0" smtClean="0">
              <a:solidFill>
                <a:schemeClr val="tx1"/>
              </a:solidFill>
            </a:endParaRPr>
          </a:p>
          <a:p>
            <a:pPr algn="just"/>
            <a:r>
              <a:rPr lang="es-ES" sz="800" dirty="0">
                <a:solidFill>
                  <a:schemeClr val="tx1"/>
                </a:solidFill>
              </a:rPr>
              <a:t>a</a:t>
            </a:r>
            <a:r>
              <a:rPr lang="es-ES" sz="800" dirty="0" smtClean="0">
                <a:solidFill>
                  <a:schemeClr val="tx1"/>
                </a:solidFill>
              </a:rPr>
              <a:t>utogobierno y</a:t>
            </a:r>
            <a:endParaRPr lang="es-ES" sz="800" dirty="0" smtClean="0">
              <a:solidFill>
                <a:schemeClr val="tx1"/>
              </a:solidFill>
            </a:endParaRPr>
          </a:p>
          <a:p>
            <a:pPr algn="just"/>
            <a:r>
              <a:rPr lang="es-ES" sz="800" dirty="0" smtClean="0">
                <a:solidFill>
                  <a:schemeClr val="tx1"/>
                </a:solidFill>
              </a:rPr>
              <a:t>democracia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28" name="Rectángulo 127" descr="Nodo de cuarto nivel&#10;" title="Nodo04"/>
          <p:cNvSpPr/>
          <p:nvPr/>
        </p:nvSpPr>
        <p:spPr>
          <a:xfrm>
            <a:off x="8148757" y="5393965"/>
            <a:ext cx="948948" cy="1243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Culturales:</a:t>
            </a:r>
          </a:p>
          <a:p>
            <a:r>
              <a:rPr lang="es-ES" sz="800" dirty="0" smtClean="0">
                <a:solidFill>
                  <a:schemeClr val="tx1"/>
                </a:solidFill>
              </a:rPr>
              <a:t>discriminación </a:t>
            </a:r>
            <a:r>
              <a:rPr lang="es-ES" sz="800" dirty="0" smtClean="0">
                <a:solidFill>
                  <a:schemeClr val="tx1"/>
                </a:solidFill>
              </a:rPr>
              <a:t>racial, estigmatización étnica, exclusión, eliminación y polarización  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52" name="Rectángulo 151" descr="Nodo de tercer nivel" title="Nodo03"/>
          <p:cNvSpPr/>
          <p:nvPr/>
        </p:nvSpPr>
        <p:spPr>
          <a:xfrm>
            <a:off x="2727402" y="2759007"/>
            <a:ext cx="90447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nacionalismo </a:t>
            </a:r>
            <a:endParaRPr lang="es-ES" sz="900" dirty="0" smtClean="0">
              <a:solidFill>
                <a:schemeClr val="tx1"/>
              </a:solidFill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 y fascismo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3" name="Rectángulo 152" descr="Nodo de tercer nivel" title="Nodo03"/>
          <p:cNvSpPr/>
          <p:nvPr/>
        </p:nvSpPr>
        <p:spPr>
          <a:xfrm>
            <a:off x="5920760" y="2752277"/>
            <a:ext cx="119820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China y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Asia Pacífico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6" name="Rectángulo 155" descr="Nodo de cuarto nivel&#10;" title="Nodo04"/>
          <p:cNvSpPr/>
          <p:nvPr/>
        </p:nvSpPr>
        <p:spPr>
          <a:xfrm>
            <a:off x="2790877" y="3693087"/>
            <a:ext cx="919265" cy="733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crisis económica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presión migratoria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74" name="Rectángulo 173" descr="Nodo de quinto nivel" title="Nodo05"/>
          <p:cNvSpPr/>
          <p:nvPr/>
        </p:nvSpPr>
        <p:spPr>
          <a:xfrm>
            <a:off x="3784172" y="4941593"/>
            <a:ext cx="992395" cy="5601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Ucrania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Georgia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Chechenia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89" name="CuadroTexto 188" descr="Conector entre nodos" title="conector"/>
          <p:cNvSpPr txBox="1"/>
          <p:nvPr/>
        </p:nvSpPr>
        <p:spPr>
          <a:xfrm>
            <a:off x="3915454" y="3262323"/>
            <a:ext cx="9197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mediada por </a:t>
            </a:r>
            <a:endParaRPr lang="es-ES" sz="900" dirty="0"/>
          </a:p>
        </p:txBody>
      </p:sp>
      <p:sp>
        <p:nvSpPr>
          <p:cNvPr id="200" name="Rectángulo 199" descr="Nodo de tercer nivel" title="Nodo03"/>
          <p:cNvSpPr/>
          <p:nvPr/>
        </p:nvSpPr>
        <p:spPr>
          <a:xfrm>
            <a:off x="3785501" y="2779548"/>
            <a:ext cx="888506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OTAN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07" name="Rectángulo 206" descr="Nodo de segundo nivel" title="Nodo02"/>
          <p:cNvSpPr/>
          <p:nvPr/>
        </p:nvSpPr>
        <p:spPr>
          <a:xfrm>
            <a:off x="5899931" y="1849119"/>
            <a:ext cx="1219031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Regiones emergentes 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213" name="Rectángulo 212" descr="Nodo de tercer nivel" title="Nodo03"/>
          <p:cNvSpPr/>
          <p:nvPr/>
        </p:nvSpPr>
        <p:spPr>
          <a:xfrm>
            <a:off x="7173594" y="2756675"/>
            <a:ext cx="835733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 conflicto histórico</a:t>
            </a:r>
          </a:p>
        </p:txBody>
      </p:sp>
      <p:sp>
        <p:nvSpPr>
          <p:cNvPr id="294" name="CuadroTexto 293" descr="Conector entre nodos" title="conector"/>
          <p:cNvSpPr txBox="1"/>
          <p:nvPr/>
        </p:nvSpPr>
        <p:spPr>
          <a:xfrm>
            <a:off x="2790877" y="2366443"/>
            <a:ext cx="95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resurgimiento de</a:t>
            </a:r>
            <a:endParaRPr lang="es-ES" sz="900" dirty="0"/>
          </a:p>
        </p:txBody>
      </p:sp>
      <p:sp>
        <p:nvSpPr>
          <p:cNvPr id="295" name="CuadroTexto 294" descr="Conector entre nodos" title="conector"/>
          <p:cNvSpPr txBox="1"/>
          <p:nvPr/>
        </p:nvSpPr>
        <p:spPr>
          <a:xfrm>
            <a:off x="3835174" y="2371462"/>
            <a:ext cx="83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confrontación contra </a:t>
            </a:r>
            <a:endParaRPr lang="es-ES" sz="900" dirty="0"/>
          </a:p>
        </p:txBody>
      </p:sp>
      <p:sp>
        <p:nvSpPr>
          <p:cNvPr id="296" name="CuadroTexto 295" descr="Conector entre nodos" title="conector"/>
          <p:cNvSpPr txBox="1"/>
          <p:nvPr/>
        </p:nvSpPr>
        <p:spPr>
          <a:xfrm>
            <a:off x="6136865" y="2350838"/>
            <a:ext cx="828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ubicadas en </a:t>
            </a:r>
            <a:endParaRPr lang="es-ES" sz="900" dirty="0"/>
          </a:p>
        </p:txBody>
      </p:sp>
      <p:sp>
        <p:nvSpPr>
          <p:cNvPr id="297" name="CuadroTexto 296" descr="Conector entre nodos" title="conector"/>
          <p:cNvSpPr txBox="1"/>
          <p:nvPr/>
        </p:nvSpPr>
        <p:spPr>
          <a:xfrm>
            <a:off x="7114667" y="2394262"/>
            <a:ext cx="828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es un  </a:t>
            </a:r>
            <a:endParaRPr lang="es-ES" sz="900" dirty="0"/>
          </a:p>
        </p:txBody>
      </p:sp>
      <p:sp>
        <p:nvSpPr>
          <p:cNvPr id="298" name="Rectángulo 297" descr="Nodo de cuarto nivel&#10;" title="Nodo04"/>
          <p:cNvSpPr/>
          <p:nvPr/>
        </p:nvSpPr>
        <p:spPr>
          <a:xfrm>
            <a:off x="3780864" y="3693087"/>
            <a:ext cx="983490" cy="930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intereses  territoriales y energéticos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sanciones económicas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militarización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04" name="Rectángulo 303" descr="Nodo de quinto nivel" title="Nodo05"/>
          <p:cNvSpPr/>
          <p:nvPr/>
        </p:nvSpPr>
        <p:spPr>
          <a:xfrm>
            <a:off x="4831687" y="4940603"/>
            <a:ext cx="1227882" cy="905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Primavera árabe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guerras civiles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proliferación </a:t>
            </a:r>
            <a:r>
              <a:rPr lang="es-ES" sz="800" dirty="0" smtClean="0">
                <a:solidFill>
                  <a:schemeClr val="tx1"/>
                </a:solidFill>
              </a:rPr>
              <a:t>de milicias fundamentalistas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</a:endParaRPr>
          </a:p>
        </p:txBody>
      </p:sp>
      <p:sp>
        <p:nvSpPr>
          <p:cNvPr id="307" name="Rectángulo 306" descr="Nodo de cuarto nivel&#10;" title="Nodo04"/>
          <p:cNvSpPr/>
          <p:nvPr/>
        </p:nvSpPr>
        <p:spPr>
          <a:xfrm>
            <a:off x="7000690" y="3672906"/>
            <a:ext cx="1055217" cy="718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estereotipos</a:t>
            </a:r>
          </a:p>
          <a:p>
            <a:pPr algn="just"/>
            <a:r>
              <a:rPr lang="es-ES" sz="800" dirty="0" smtClean="0">
                <a:solidFill>
                  <a:schemeClr val="tx1"/>
                </a:solidFill>
              </a:rPr>
              <a:t>negativos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descalificación mutua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radicalización 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314" name="Rectángulo 313" descr="Nodo de quinto nivel" title="Nodo05"/>
          <p:cNvSpPr/>
          <p:nvPr/>
        </p:nvSpPr>
        <p:spPr>
          <a:xfrm>
            <a:off x="7073644" y="4925609"/>
            <a:ext cx="896111" cy="103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p</a:t>
            </a:r>
            <a:r>
              <a:rPr lang="es-ES" sz="800" dirty="0" smtClean="0">
                <a:solidFill>
                  <a:schemeClr val="tx1"/>
                </a:solidFill>
              </a:rPr>
              <a:t>rograma </a:t>
            </a:r>
            <a:r>
              <a:rPr lang="es-ES" sz="800" dirty="0" smtClean="0">
                <a:solidFill>
                  <a:schemeClr val="tx1"/>
                </a:solidFill>
              </a:rPr>
              <a:t>nuclear de Irán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Al-Qaeda</a:t>
            </a:r>
            <a:endParaRPr lang="es-E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Estado Islámico</a:t>
            </a:r>
          </a:p>
        </p:txBody>
      </p:sp>
      <p:sp>
        <p:nvSpPr>
          <p:cNvPr id="315" name="Rectángulo 314" descr="Nodo de quinto nivel" title="Nodo05"/>
          <p:cNvSpPr/>
          <p:nvPr/>
        </p:nvSpPr>
        <p:spPr>
          <a:xfrm>
            <a:off x="1732159" y="4931078"/>
            <a:ext cx="992395" cy="5601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g</a:t>
            </a:r>
            <a:r>
              <a:rPr lang="es-ES" sz="800" dirty="0" smtClean="0">
                <a:solidFill>
                  <a:schemeClr val="tx1"/>
                </a:solidFill>
              </a:rPr>
              <a:t>uerra </a:t>
            </a:r>
            <a:r>
              <a:rPr lang="es-ES" sz="800" dirty="0">
                <a:solidFill>
                  <a:schemeClr val="tx1"/>
                </a:solidFill>
              </a:rPr>
              <a:t>contra el </a:t>
            </a:r>
            <a:r>
              <a:rPr lang="es-ES" sz="800" dirty="0" smtClean="0">
                <a:solidFill>
                  <a:schemeClr val="tx1"/>
                </a:solidFill>
              </a:rPr>
              <a:t>terrorismo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317" name="Rectángulo 316" descr="Nodo de quinto nivel" title="Nodo05"/>
          <p:cNvSpPr/>
          <p:nvPr/>
        </p:nvSpPr>
        <p:spPr>
          <a:xfrm>
            <a:off x="2790410" y="4941380"/>
            <a:ext cx="898635" cy="465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</a:endParaRPr>
          </a:p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xenofobia</a:t>
            </a:r>
            <a:endParaRPr lang="es-ES" sz="800" dirty="0">
              <a:solidFill>
                <a:schemeClr val="tx1"/>
              </a:solidFill>
            </a:endParaRPr>
          </a:p>
          <a:p>
            <a:pPr algn="ctr"/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18" name="Rectángulo 317" descr="Nodo de quinto nivel" title="Nodo05"/>
          <p:cNvSpPr/>
          <p:nvPr/>
        </p:nvSpPr>
        <p:spPr>
          <a:xfrm>
            <a:off x="6112638" y="4940604"/>
            <a:ext cx="908554" cy="103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</a:rPr>
              <a:t>g</a:t>
            </a:r>
            <a:r>
              <a:rPr lang="es-ES" sz="800" dirty="0" smtClean="0">
                <a:solidFill>
                  <a:schemeClr val="tx1"/>
                </a:solidFill>
              </a:rPr>
              <a:t>uerras </a:t>
            </a:r>
            <a:r>
              <a:rPr lang="es-ES" sz="800" dirty="0" smtClean="0">
                <a:solidFill>
                  <a:schemeClr val="tx1"/>
                </a:solidFill>
              </a:rPr>
              <a:t>comerciales por materias primas y recursos energéticos</a:t>
            </a:r>
          </a:p>
        </p:txBody>
      </p:sp>
      <p:sp>
        <p:nvSpPr>
          <p:cNvPr id="327" name="CuadroTexto 326" descr="Conector entre nodos" title="conector"/>
          <p:cNvSpPr txBox="1"/>
          <p:nvPr/>
        </p:nvSpPr>
        <p:spPr>
          <a:xfrm>
            <a:off x="1700063" y="4602916"/>
            <a:ext cx="1034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expresada en </a:t>
            </a:r>
            <a:endParaRPr lang="es-ES" sz="800" dirty="0"/>
          </a:p>
        </p:txBody>
      </p:sp>
      <p:sp>
        <p:nvSpPr>
          <p:cNvPr id="328" name="CuadroTexto 327" descr="Conector entre nodos" title="conector"/>
          <p:cNvSpPr txBox="1"/>
          <p:nvPr/>
        </p:nvSpPr>
        <p:spPr>
          <a:xfrm>
            <a:off x="2824421" y="4591785"/>
            <a:ext cx="1002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manifestados en </a:t>
            </a:r>
            <a:endParaRPr lang="es-ES" sz="800" dirty="0"/>
          </a:p>
        </p:txBody>
      </p:sp>
      <p:sp>
        <p:nvSpPr>
          <p:cNvPr id="331" name="CuadroTexto 330" descr="Conector entre nodos" title="conector"/>
          <p:cNvSpPr txBox="1"/>
          <p:nvPr/>
        </p:nvSpPr>
        <p:spPr>
          <a:xfrm>
            <a:off x="2810340" y="3264693"/>
            <a:ext cx="926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generados por </a:t>
            </a:r>
            <a:endParaRPr lang="es-ES" sz="900" dirty="0"/>
          </a:p>
        </p:txBody>
      </p:sp>
      <p:sp>
        <p:nvSpPr>
          <p:cNvPr id="363" name="CuadroTexto 362" descr="Conector entre nodos" title="conector"/>
          <p:cNvSpPr txBox="1"/>
          <p:nvPr/>
        </p:nvSpPr>
        <p:spPr>
          <a:xfrm>
            <a:off x="4936441" y="4655034"/>
            <a:ext cx="1034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dio lugar a </a:t>
            </a:r>
            <a:endParaRPr lang="es-ES" sz="800" dirty="0"/>
          </a:p>
        </p:txBody>
      </p:sp>
      <p:sp>
        <p:nvSpPr>
          <p:cNvPr id="368" name="CuadroTexto 367" descr="Conector entre nodos" title="conector"/>
          <p:cNvSpPr txBox="1"/>
          <p:nvPr/>
        </p:nvSpPr>
        <p:spPr>
          <a:xfrm>
            <a:off x="6057504" y="4516807"/>
            <a:ext cx="796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generó</a:t>
            </a:r>
            <a:endParaRPr lang="es-ES" sz="800" dirty="0"/>
          </a:p>
        </p:txBody>
      </p:sp>
      <p:sp>
        <p:nvSpPr>
          <p:cNvPr id="369" name="CuadroTexto 368" descr="Conector entre nodos" title="conector"/>
          <p:cNvSpPr txBox="1"/>
          <p:nvPr/>
        </p:nvSpPr>
        <p:spPr>
          <a:xfrm>
            <a:off x="7010800" y="4549642"/>
            <a:ext cx="1034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en los casos de</a:t>
            </a:r>
            <a:endParaRPr lang="es-ES" sz="800" dirty="0"/>
          </a:p>
        </p:txBody>
      </p:sp>
      <p:sp>
        <p:nvSpPr>
          <p:cNvPr id="371" name="CuadroTexto 370" descr="Conector entre nodos" title="conector"/>
          <p:cNvSpPr txBox="1"/>
          <p:nvPr/>
        </p:nvSpPr>
        <p:spPr>
          <a:xfrm>
            <a:off x="5985710" y="326469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apoyadas en </a:t>
            </a:r>
            <a:endParaRPr lang="es-ES" sz="900" dirty="0"/>
          </a:p>
        </p:txBody>
      </p:sp>
      <p:sp>
        <p:nvSpPr>
          <p:cNvPr id="372" name="CuadroTexto 371" descr="Conector entre nodos" title="conector"/>
          <p:cNvSpPr txBox="1"/>
          <p:nvPr/>
        </p:nvSpPr>
        <p:spPr>
          <a:xfrm>
            <a:off x="7021192" y="3283388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que promovió</a:t>
            </a:r>
            <a:endParaRPr lang="es-ES" sz="900" dirty="0"/>
          </a:p>
        </p:txBody>
      </p:sp>
      <p:cxnSp>
        <p:nvCxnSpPr>
          <p:cNvPr id="145" name="Conector recto 144"/>
          <p:cNvCxnSpPr/>
          <p:nvPr/>
        </p:nvCxnSpPr>
        <p:spPr>
          <a:xfrm>
            <a:off x="1288473" y="540327"/>
            <a:ext cx="71801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148"/>
          <p:cNvCxnSpPr/>
          <p:nvPr/>
        </p:nvCxnSpPr>
        <p:spPr>
          <a:xfrm>
            <a:off x="2286000" y="1718458"/>
            <a:ext cx="5305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150"/>
          <p:cNvCxnSpPr>
            <a:stCxn id="4" idx="2"/>
            <a:endCxn id="274" idx="0"/>
          </p:cNvCxnSpPr>
          <p:nvPr/>
        </p:nvCxnSpPr>
        <p:spPr>
          <a:xfrm flipH="1">
            <a:off x="4764353" y="441752"/>
            <a:ext cx="1" cy="203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ector recto 376"/>
          <p:cNvCxnSpPr>
            <a:endCxn id="130" idx="0"/>
          </p:cNvCxnSpPr>
          <p:nvPr/>
        </p:nvCxnSpPr>
        <p:spPr>
          <a:xfrm>
            <a:off x="1286229" y="537839"/>
            <a:ext cx="0" cy="130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ector recto 377"/>
          <p:cNvCxnSpPr/>
          <p:nvPr/>
        </p:nvCxnSpPr>
        <p:spPr>
          <a:xfrm>
            <a:off x="8468591" y="545408"/>
            <a:ext cx="0" cy="130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ector recto 378"/>
          <p:cNvCxnSpPr/>
          <p:nvPr/>
        </p:nvCxnSpPr>
        <p:spPr>
          <a:xfrm>
            <a:off x="1286229" y="831489"/>
            <a:ext cx="0" cy="130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ector recto 379"/>
          <p:cNvCxnSpPr/>
          <p:nvPr/>
        </p:nvCxnSpPr>
        <p:spPr>
          <a:xfrm>
            <a:off x="4774025" y="867621"/>
            <a:ext cx="0" cy="130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ector recto 382"/>
          <p:cNvCxnSpPr/>
          <p:nvPr/>
        </p:nvCxnSpPr>
        <p:spPr>
          <a:xfrm>
            <a:off x="8468591" y="818058"/>
            <a:ext cx="0" cy="130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Imagen 1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643" y="1426180"/>
            <a:ext cx="6097" cy="140220"/>
          </a:xfrm>
          <a:prstGeom prst="rect">
            <a:avLst/>
          </a:prstGeom>
        </p:spPr>
      </p:pic>
      <p:cxnSp>
        <p:nvCxnSpPr>
          <p:cNvPr id="384" name="Conector recto 383"/>
          <p:cNvCxnSpPr/>
          <p:nvPr/>
        </p:nvCxnSpPr>
        <p:spPr>
          <a:xfrm>
            <a:off x="1286229" y="1411046"/>
            <a:ext cx="0" cy="130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ector recto 384"/>
          <p:cNvCxnSpPr/>
          <p:nvPr/>
        </p:nvCxnSpPr>
        <p:spPr>
          <a:xfrm>
            <a:off x="1293155" y="1750112"/>
            <a:ext cx="0" cy="130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recto 385"/>
          <p:cNvCxnSpPr/>
          <p:nvPr/>
        </p:nvCxnSpPr>
        <p:spPr>
          <a:xfrm>
            <a:off x="2290691" y="1718943"/>
            <a:ext cx="0" cy="130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ector recto 386"/>
          <p:cNvCxnSpPr/>
          <p:nvPr/>
        </p:nvCxnSpPr>
        <p:spPr>
          <a:xfrm>
            <a:off x="4784502" y="1438391"/>
            <a:ext cx="0" cy="130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ector recto 387"/>
          <p:cNvCxnSpPr/>
          <p:nvPr/>
        </p:nvCxnSpPr>
        <p:spPr>
          <a:xfrm>
            <a:off x="3246648" y="1718942"/>
            <a:ext cx="0" cy="130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ector recto 388"/>
          <p:cNvCxnSpPr/>
          <p:nvPr/>
        </p:nvCxnSpPr>
        <p:spPr>
          <a:xfrm>
            <a:off x="4264955" y="1718942"/>
            <a:ext cx="0" cy="130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ector recto 389"/>
          <p:cNvCxnSpPr/>
          <p:nvPr/>
        </p:nvCxnSpPr>
        <p:spPr>
          <a:xfrm>
            <a:off x="5366394" y="1718942"/>
            <a:ext cx="0" cy="130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ector recto 390"/>
          <p:cNvCxnSpPr/>
          <p:nvPr/>
        </p:nvCxnSpPr>
        <p:spPr>
          <a:xfrm>
            <a:off x="6582130" y="1718941"/>
            <a:ext cx="0" cy="130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ector recto 391"/>
          <p:cNvCxnSpPr/>
          <p:nvPr/>
        </p:nvCxnSpPr>
        <p:spPr>
          <a:xfrm>
            <a:off x="7590047" y="1718941"/>
            <a:ext cx="0" cy="130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ector recto 392"/>
          <p:cNvCxnSpPr/>
          <p:nvPr/>
        </p:nvCxnSpPr>
        <p:spPr>
          <a:xfrm>
            <a:off x="8462878" y="1407212"/>
            <a:ext cx="0" cy="130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ector recto 393"/>
          <p:cNvCxnSpPr/>
          <p:nvPr/>
        </p:nvCxnSpPr>
        <p:spPr>
          <a:xfrm>
            <a:off x="8473271" y="1718946"/>
            <a:ext cx="0" cy="130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/>
          <p:cNvCxnSpPr>
            <a:stCxn id="44" idx="2"/>
            <a:endCxn id="67" idx="0"/>
          </p:cNvCxnSpPr>
          <p:nvPr/>
        </p:nvCxnSpPr>
        <p:spPr>
          <a:xfrm flipH="1">
            <a:off x="1194702" y="2216188"/>
            <a:ext cx="1" cy="17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ector recto 394"/>
          <p:cNvCxnSpPr/>
          <p:nvPr/>
        </p:nvCxnSpPr>
        <p:spPr>
          <a:xfrm flipH="1">
            <a:off x="2271892" y="2212723"/>
            <a:ext cx="1" cy="17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ector recto 395"/>
          <p:cNvCxnSpPr/>
          <p:nvPr/>
        </p:nvCxnSpPr>
        <p:spPr>
          <a:xfrm flipH="1">
            <a:off x="3248640" y="2212723"/>
            <a:ext cx="1" cy="17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ector recto 396"/>
          <p:cNvCxnSpPr/>
          <p:nvPr/>
        </p:nvCxnSpPr>
        <p:spPr>
          <a:xfrm flipH="1">
            <a:off x="4266955" y="2202332"/>
            <a:ext cx="1" cy="17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ector recto 397"/>
          <p:cNvCxnSpPr/>
          <p:nvPr/>
        </p:nvCxnSpPr>
        <p:spPr>
          <a:xfrm flipH="1">
            <a:off x="5357993" y="2191943"/>
            <a:ext cx="1" cy="17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ector recto 398"/>
          <p:cNvCxnSpPr/>
          <p:nvPr/>
        </p:nvCxnSpPr>
        <p:spPr>
          <a:xfrm flipH="1">
            <a:off x="6584118" y="2202327"/>
            <a:ext cx="1" cy="17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onector recto 399"/>
          <p:cNvCxnSpPr/>
          <p:nvPr/>
        </p:nvCxnSpPr>
        <p:spPr>
          <a:xfrm flipH="1">
            <a:off x="7581646" y="2202336"/>
            <a:ext cx="1" cy="17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ector recto 400"/>
          <p:cNvCxnSpPr/>
          <p:nvPr/>
        </p:nvCxnSpPr>
        <p:spPr>
          <a:xfrm flipH="1">
            <a:off x="8475265" y="2202328"/>
            <a:ext cx="1" cy="17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onector recto 401"/>
          <p:cNvCxnSpPr/>
          <p:nvPr/>
        </p:nvCxnSpPr>
        <p:spPr>
          <a:xfrm flipH="1">
            <a:off x="1191237" y="2586799"/>
            <a:ext cx="1" cy="17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ector recto 402"/>
          <p:cNvCxnSpPr/>
          <p:nvPr/>
        </p:nvCxnSpPr>
        <p:spPr>
          <a:xfrm flipH="1">
            <a:off x="2271890" y="2576408"/>
            <a:ext cx="1" cy="17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ector recto 403"/>
          <p:cNvCxnSpPr/>
          <p:nvPr/>
        </p:nvCxnSpPr>
        <p:spPr>
          <a:xfrm flipH="1">
            <a:off x="5357995" y="2597190"/>
            <a:ext cx="1" cy="17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ector recto 404"/>
          <p:cNvCxnSpPr/>
          <p:nvPr/>
        </p:nvCxnSpPr>
        <p:spPr>
          <a:xfrm flipH="1">
            <a:off x="6584121" y="2576408"/>
            <a:ext cx="1" cy="17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ector recto 405"/>
          <p:cNvCxnSpPr/>
          <p:nvPr/>
        </p:nvCxnSpPr>
        <p:spPr>
          <a:xfrm flipH="1">
            <a:off x="7581645" y="2566017"/>
            <a:ext cx="1" cy="17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ector recto 406"/>
          <p:cNvCxnSpPr/>
          <p:nvPr/>
        </p:nvCxnSpPr>
        <p:spPr>
          <a:xfrm flipH="1">
            <a:off x="8475264" y="2576408"/>
            <a:ext cx="1" cy="17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ector recto 407"/>
          <p:cNvCxnSpPr/>
          <p:nvPr/>
        </p:nvCxnSpPr>
        <p:spPr>
          <a:xfrm flipH="1">
            <a:off x="1191237" y="3116732"/>
            <a:ext cx="1" cy="17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ector recto 408"/>
          <p:cNvCxnSpPr/>
          <p:nvPr/>
        </p:nvCxnSpPr>
        <p:spPr>
          <a:xfrm flipH="1">
            <a:off x="2261508" y="3106349"/>
            <a:ext cx="1" cy="17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ector recto 409"/>
          <p:cNvCxnSpPr/>
          <p:nvPr/>
        </p:nvCxnSpPr>
        <p:spPr>
          <a:xfrm flipH="1">
            <a:off x="3207073" y="3106345"/>
            <a:ext cx="1" cy="17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Conector recto 410"/>
          <p:cNvCxnSpPr/>
          <p:nvPr/>
        </p:nvCxnSpPr>
        <p:spPr>
          <a:xfrm flipH="1">
            <a:off x="4277332" y="3127131"/>
            <a:ext cx="1" cy="17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ector recto 411"/>
          <p:cNvCxnSpPr/>
          <p:nvPr/>
        </p:nvCxnSpPr>
        <p:spPr>
          <a:xfrm flipH="1">
            <a:off x="5357995" y="3127125"/>
            <a:ext cx="1" cy="17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ector recto 412"/>
          <p:cNvCxnSpPr/>
          <p:nvPr/>
        </p:nvCxnSpPr>
        <p:spPr>
          <a:xfrm flipH="1">
            <a:off x="6584121" y="3095952"/>
            <a:ext cx="1" cy="17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onector recto 413"/>
          <p:cNvCxnSpPr/>
          <p:nvPr/>
        </p:nvCxnSpPr>
        <p:spPr>
          <a:xfrm flipH="1">
            <a:off x="7581644" y="3095956"/>
            <a:ext cx="1" cy="17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onector recto 414"/>
          <p:cNvCxnSpPr/>
          <p:nvPr/>
        </p:nvCxnSpPr>
        <p:spPr>
          <a:xfrm flipH="1">
            <a:off x="8537611" y="3106349"/>
            <a:ext cx="1" cy="17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ector recto 415"/>
          <p:cNvCxnSpPr/>
          <p:nvPr/>
        </p:nvCxnSpPr>
        <p:spPr>
          <a:xfrm flipH="1">
            <a:off x="1191237" y="3501205"/>
            <a:ext cx="1" cy="17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ector recto 416"/>
          <p:cNvCxnSpPr/>
          <p:nvPr/>
        </p:nvCxnSpPr>
        <p:spPr>
          <a:xfrm flipH="1">
            <a:off x="2282285" y="3501207"/>
            <a:ext cx="1" cy="17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onector recto 417"/>
          <p:cNvCxnSpPr/>
          <p:nvPr/>
        </p:nvCxnSpPr>
        <p:spPr>
          <a:xfrm flipH="1">
            <a:off x="3227851" y="3501207"/>
            <a:ext cx="1" cy="17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ector recto 418"/>
          <p:cNvCxnSpPr/>
          <p:nvPr/>
        </p:nvCxnSpPr>
        <p:spPr>
          <a:xfrm flipH="1">
            <a:off x="4277345" y="3501207"/>
            <a:ext cx="1" cy="17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onector recto 419"/>
          <p:cNvCxnSpPr/>
          <p:nvPr/>
        </p:nvCxnSpPr>
        <p:spPr>
          <a:xfrm flipH="1">
            <a:off x="5357997" y="3501206"/>
            <a:ext cx="1" cy="17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onector recto 420"/>
          <p:cNvCxnSpPr/>
          <p:nvPr/>
        </p:nvCxnSpPr>
        <p:spPr>
          <a:xfrm flipH="1">
            <a:off x="6584118" y="3490814"/>
            <a:ext cx="1" cy="17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ector recto 421"/>
          <p:cNvCxnSpPr/>
          <p:nvPr/>
        </p:nvCxnSpPr>
        <p:spPr>
          <a:xfrm flipH="1">
            <a:off x="7581647" y="3480425"/>
            <a:ext cx="1" cy="17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onector recto 422"/>
          <p:cNvCxnSpPr/>
          <p:nvPr/>
        </p:nvCxnSpPr>
        <p:spPr>
          <a:xfrm flipH="1">
            <a:off x="2282287" y="4436380"/>
            <a:ext cx="1" cy="17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ector recto 423"/>
          <p:cNvCxnSpPr/>
          <p:nvPr/>
        </p:nvCxnSpPr>
        <p:spPr>
          <a:xfrm flipH="1">
            <a:off x="3238249" y="4425998"/>
            <a:ext cx="1" cy="17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ector recto 424"/>
          <p:cNvCxnSpPr/>
          <p:nvPr/>
        </p:nvCxnSpPr>
        <p:spPr>
          <a:xfrm flipH="1">
            <a:off x="2292677" y="4758505"/>
            <a:ext cx="1" cy="17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ector recto 425"/>
          <p:cNvCxnSpPr/>
          <p:nvPr/>
        </p:nvCxnSpPr>
        <p:spPr>
          <a:xfrm flipH="1">
            <a:off x="3238253" y="4768889"/>
            <a:ext cx="1" cy="17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ector recto 426"/>
          <p:cNvCxnSpPr/>
          <p:nvPr/>
        </p:nvCxnSpPr>
        <p:spPr>
          <a:xfrm flipH="1">
            <a:off x="6469817" y="4748105"/>
            <a:ext cx="1" cy="17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Conector recto 427"/>
          <p:cNvCxnSpPr/>
          <p:nvPr/>
        </p:nvCxnSpPr>
        <p:spPr>
          <a:xfrm flipH="1">
            <a:off x="7578188" y="4744640"/>
            <a:ext cx="1" cy="17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onector recto 428"/>
          <p:cNvCxnSpPr/>
          <p:nvPr/>
        </p:nvCxnSpPr>
        <p:spPr>
          <a:xfrm>
            <a:off x="5394100" y="4811974"/>
            <a:ext cx="0" cy="130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ector recto 429"/>
          <p:cNvCxnSpPr/>
          <p:nvPr/>
        </p:nvCxnSpPr>
        <p:spPr>
          <a:xfrm>
            <a:off x="4278802" y="4818900"/>
            <a:ext cx="0" cy="130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>
            <a:stCxn id="308" idx="2"/>
            <a:endCxn id="368" idx="0"/>
          </p:cNvCxnSpPr>
          <p:nvPr/>
        </p:nvCxnSpPr>
        <p:spPr>
          <a:xfrm flipH="1">
            <a:off x="6455534" y="4290041"/>
            <a:ext cx="4505" cy="226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172"/>
          <p:cNvCxnSpPr/>
          <p:nvPr/>
        </p:nvCxnSpPr>
        <p:spPr>
          <a:xfrm flipH="1">
            <a:off x="7580113" y="4390956"/>
            <a:ext cx="141" cy="158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/>
          <p:cNvCxnSpPr/>
          <p:nvPr/>
        </p:nvCxnSpPr>
        <p:spPr>
          <a:xfrm>
            <a:off x="5394100" y="4613566"/>
            <a:ext cx="0" cy="83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onector recto 432"/>
          <p:cNvCxnSpPr/>
          <p:nvPr/>
        </p:nvCxnSpPr>
        <p:spPr>
          <a:xfrm>
            <a:off x="4278801" y="4620492"/>
            <a:ext cx="0" cy="83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onector recto 433"/>
          <p:cNvCxnSpPr/>
          <p:nvPr/>
        </p:nvCxnSpPr>
        <p:spPr>
          <a:xfrm>
            <a:off x="8549481" y="3520039"/>
            <a:ext cx="0" cy="130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angular 194"/>
          <p:cNvCxnSpPr/>
          <p:nvPr/>
        </p:nvCxnSpPr>
        <p:spPr>
          <a:xfrm>
            <a:off x="8537611" y="3520039"/>
            <a:ext cx="3716" cy="247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196"/>
          <p:cNvCxnSpPr/>
          <p:nvPr/>
        </p:nvCxnSpPr>
        <p:spPr>
          <a:xfrm flipH="1">
            <a:off x="8148757" y="3520039"/>
            <a:ext cx="3992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cto 198"/>
          <p:cNvCxnSpPr/>
          <p:nvPr/>
        </p:nvCxnSpPr>
        <p:spPr>
          <a:xfrm>
            <a:off x="8149542" y="3523936"/>
            <a:ext cx="8070" cy="1785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204"/>
          <p:cNvCxnSpPr/>
          <p:nvPr/>
        </p:nvCxnSpPr>
        <p:spPr>
          <a:xfrm>
            <a:off x="8146713" y="4422851"/>
            <a:ext cx="536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recto 207"/>
          <p:cNvCxnSpPr/>
          <p:nvPr/>
        </p:nvCxnSpPr>
        <p:spPr>
          <a:xfrm flipH="1" flipV="1">
            <a:off x="8671677" y="4423795"/>
            <a:ext cx="1460" cy="107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Conector recto 434"/>
          <p:cNvCxnSpPr/>
          <p:nvPr/>
        </p:nvCxnSpPr>
        <p:spPr>
          <a:xfrm>
            <a:off x="8157612" y="5309755"/>
            <a:ext cx="525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ector recto 438"/>
          <p:cNvCxnSpPr/>
          <p:nvPr/>
        </p:nvCxnSpPr>
        <p:spPr>
          <a:xfrm>
            <a:off x="8684566" y="5306297"/>
            <a:ext cx="0" cy="83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1865</TotalTime>
  <Words>214</Words>
  <Application>Microsoft Office PowerPoint</Application>
  <PresentationFormat>Carta (216 x 279 mm)</PresentationFormat>
  <Paragraphs>103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Nathalia Castañeda Aponte</cp:lastModifiedBy>
  <cp:revision>64</cp:revision>
  <cp:lastPrinted>2015-06-25T22:36:16Z</cp:lastPrinted>
  <dcterms:created xsi:type="dcterms:W3CDTF">2015-05-14T14:12:36Z</dcterms:created>
  <dcterms:modified xsi:type="dcterms:W3CDTF">2016-07-07T23:17:22Z</dcterms:modified>
</cp:coreProperties>
</file>