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letter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>
        <p:scale>
          <a:sx n="124" d="100"/>
          <a:sy n="124" d="100"/>
        </p:scale>
        <p:origin x="-672" y="-23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1066AC-3F2D-46A9-8AD3-818A0D894ADA}" type="datetimeFigureOut">
              <a:rPr lang="es-CO" smtClean="0"/>
              <a:t>23/08/2015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C0529-B15A-43F2-BB3D-4BE16E00F0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83277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C0529-B15A-43F2-BB3D-4BE16E00F0B0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6518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23/08/2015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913708" y="203781"/>
            <a:ext cx="5679731" cy="6052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dirty="0" smtClean="0"/>
              <a:t>América Latina a inicios del siglo XX</a:t>
            </a:r>
            <a:endParaRPr lang="es-ES" sz="1600" b="1" dirty="0"/>
          </a:p>
        </p:txBody>
      </p:sp>
      <p:sp>
        <p:nvSpPr>
          <p:cNvPr id="5" name="Rectángulo 4"/>
          <p:cNvSpPr/>
          <p:nvPr/>
        </p:nvSpPr>
        <p:spPr>
          <a:xfrm>
            <a:off x="716716" y="1248810"/>
            <a:ext cx="1394243" cy="6052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00" b="1" dirty="0" smtClean="0"/>
              <a:t>Auge del neoliberalismo</a:t>
            </a:r>
            <a:endParaRPr lang="es-ES" sz="1300" b="1" dirty="0"/>
          </a:p>
        </p:txBody>
      </p:sp>
      <p:sp>
        <p:nvSpPr>
          <p:cNvPr id="7" name="Rectángulo 6"/>
          <p:cNvSpPr/>
          <p:nvPr/>
        </p:nvSpPr>
        <p:spPr>
          <a:xfrm>
            <a:off x="4056453" y="1248810"/>
            <a:ext cx="1394243" cy="6052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00" b="1" dirty="0" smtClean="0"/>
              <a:t>Crisis política y socioeconómica</a:t>
            </a:r>
            <a:endParaRPr lang="es-ES" sz="1300" b="1" dirty="0"/>
          </a:p>
        </p:txBody>
      </p:sp>
      <p:sp>
        <p:nvSpPr>
          <p:cNvPr id="8" name="Rectángulo 7"/>
          <p:cNvSpPr/>
          <p:nvPr/>
        </p:nvSpPr>
        <p:spPr>
          <a:xfrm>
            <a:off x="7396188" y="1248809"/>
            <a:ext cx="1394243" cy="6052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00" b="1" dirty="0" smtClean="0"/>
              <a:t>Ascenso de la Nueva Izquierda</a:t>
            </a:r>
            <a:endParaRPr lang="es-ES" sz="1300" b="1" dirty="0"/>
          </a:p>
        </p:txBody>
      </p:sp>
      <p:cxnSp>
        <p:nvCxnSpPr>
          <p:cNvPr id="12" name="Conector angular 11"/>
          <p:cNvCxnSpPr>
            <a:stCxn id="4" idx="2"/>
            <a:endCxn id="5" idx="0"/>
          </p:cNvCxnSpPr>
          <p:nvPr/>
        </p:nvCxnSpPr>
        <p:spPr>
          <a:xfrm rot="5400000">
            <a:off x="2863814" y="-640950"/>
            <a:ext cx="439784" cy="3339736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r 15"/>
          <p:cNvCxnSpPr>
            <a:stCxn id="4" idx="2"/>
            <a:endCxn id="7" idx="0"/>
          </p:cNvCxnSpPr>
          <p:nvPr/>
        </p:nvCxnSpPr>
        <p:spPr>
          <a:xfrm rot="16200000" flipH="1">
            <a:off x="4533682" y="1028917"/>
            <a:ext cx="439784" cy="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angular 17"/>
          <p:cNvCxnSpPr>
            <a:stCxn id="4" idx="2"/>
            <a:endCxn id="8" idx="0"/>
          </p:cNvCxnSpPr>
          <p:nvPr/>
        </p:nvCxnSpPr>
        <p:spPr>
          <a:xfrm rot="16200000" flipH="1">
            <a:off x="6203551" y="-640951"/>
            <a:ext cx="439783" cy="3339736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716712" y="2007517"/>
            <a:ext cx="1394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Definido como</a:t>
            </a:r>
            <a:endParaRPr lang="es-ES" sz="900" dirty="0"/>
          </a:p>
        </p:txBody>
      </p:sp>
      <p:sp>
        <p:nvSpPr>
          <p:cNvPr id="27" name="CuadroTexto 26"/>
          <p:cNvSpPr txBox="1"/>
          <p:nvPr/>
        </p:nvSpPr>
        <p:spPr>
          <a:xfrm>
            <a:off x="3349782" y="2121970"/>
            <a:ext cx="1394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Ocasionada por</a:t>
            </a:r>
            <a:endParaRPr lang="es-ES" sz="900" dirty="0"/>
          </a:p>
        </p:txBody>
      </p:sp>
      <p:sp>
        <p:nvSpPr>
          <p:cNvPr id="28" name="CuadroTexto 27"/>
          <p:cNvSpPr txBox="1"/>
          <p:nvPr/>
        </p:nvSpPr>
        <p:spPr>
          <a:xfrm>
            <a:off x="4744025" y="2217451"/>
            <a:ext cx="1394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Radicó en</a:t>
            </a:r>
            <a:endParaRPr lang="es-ES" sz="9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7396189" y="2190239"/>
            <a:ext cx="1394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Debido a</a:t>
            </a:r>
            <a:endParaRPr lang="es-ES" sz="900" dirty="0"/>
          </a:p>
        </p:txBody>
      </p:sp>
      <p:cxnSp>
        <p:nvCxnSpPr>
          <p:cNvPr id="31" name="Conector angular 30"/>
          <p:cNvCxnSpPr>
            <a:stCxn id="5" idx="2"/>
            <a:endCxn id="19" idx="0"/>
          </p:cNvCxnSpPr>
          <p:nvPr/>
        </p:nvCxnSpPr>
        <p:spPr>
          <a:xfrm rot="5400000">
            <a:off x="1337105" y="1930784"/>
            <a:ext cx="153462" cy="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angular 33"/>
          <p:cNvCxnSpPr>
            <a:stCxn id="7" idx="2"/>
            <a:endCxn id="27" idx="0"/>
          </p:cNvCxnSpPr>
          <p:nvPr/>
        </p:nvCxnSpPr>
        <p:spPr>
          <a:xfrm rot="5400000">
            <a:off x="4266283" y="1634677"/>
            <a:ext cx="267915" cy="70667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angular 36"/>
          <p:cNvCxnSpPr/>
          <p:nvPr/>
        </p:nvCxnSpPr>
        <p:spPr>
          <a:xfrm rot="16200000" flipH="1">
            <a:off x="4872696" y="1649001"/>
            <a:ext cx="439782" cy="69712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angular 39"/>
          <p:cNvCxnSpPr>
            <a:stCxn id="8" idx="2"/>
            <a:endCxn id="29" idx="0"/>
          </p:cNvCxnSpPr>
          <p:nvPr/>
        </p:nvCxnSpPr>
        <p:spPr>
          <a:xfrm rot="16200000" flipH="1">
            <a:off x="7925218" y="2022145"/>
            <a:ext cx="336185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/>
          <p:cNvSpPr/>
          <p:nvPr/>
        </p:nvSpPr>
        <p:spPr>
          <a:xfrm>
            <a:off x="808806" y="2437978"/>
            <a:ext cx="1210057" cy="6052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</a:rPr>
              <a:t>Modelo económico y político</a:t>
            </a:r>
            <a:endParaRPr lang="es-ES" sz="1000" dirty="0">
              <a:solidFill>
                <a:schemeClr val="bg1"/>
              </a:solidFill>
            </a:endParaRPr>
          </a:p>
        </p:txBody>
      </p:sp>
      <p:cxnSp>
        <p:nvCxnSpPr>
          <p:cNvPr id="45" name="Conector angular 44"/>
          <p:cNvCxnSpPr>
            <a:stCxn id="19" idx="2"/>
            <a:endCxn id="44" idx="0"/>
          </p:cNvCxnSpPr>
          <p:nvPr/>
        </p:nvCxnSpPr>
        <p:spPr>
          <a:xfrm rot="16200000" flipH="1">
            <a:off x="1314020" y="2338162"/>
            <a:ext cx="19962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ángulo 47"/>
          <p:cNvSpPr/>
          <p:nvPr/>
        </p:nvSpPr>
        <p:spPr>
          <a:xfrm>
            <a:off x="3451421" y="2499489"/>
            <a:ext cx="1210057" cy="6052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</a:rPr>
              <a:t>La implantación del </a:t>
            </a:r>
            <a:r>
              <a:rPr lang="es-ES" sz="1000" dirty="0" smtClean="0">
                <a:solidFill>
                  <a:schemeClr val="bg1"/>
                </a:solidFill>
              </a:rPr>
              <a:t>neoliberalismo</a:t>
            </a:r>
            <a:endParaRPr lang="es-ES" sz="1000" dirty="0">
              <a:solidFill>
                <a:schemeClr val="bg1"/>
              </a:solidFill>
            </a:endParaRPr>
          </a:p>
        </p:txBody>
      </p:sp>
      <p:sp>
        <p:nvSpPr>
          <p:cNvPr id="49" name="Rectángulo 48"/>
          <p:cNvSpPr/>
          <p:nvPr/>
        </p:nvSpPr>
        <p:spPr>
          <a:xfrm>
            <a:off x="4344623" y="3619160"/>
            <a:ext cx="1054658" cy="6052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</a:rPr>
              <a:t>Crisis </a:t>
            </a:r>
            <a:r>
              <a:rPr lang="es-ES" sz="1000" dirty="0" smtClean="0">
                <a:solidFill>
                  <a:schemeClr val="bg1"/>
                </a:solidFill>
              </a:rPr>
              <a:t>social</a:t>
            </a:r>
            <a:endParaRPr lang="es-ES" sz="1000" dirty="0">
              <a:solidFill>
                <a:schemeClr val="bg1"/>
              </a:solidFill>
            </a:endParaRPr>
          </a:p>
        </p:txBody>
      </p:sp>
      <p:sp>
        <p:nvSpPr>
          <p:cNvPr id="50" name="Rectángulo 49"/>
          <p:cNvSpPr/>
          <p:nvPr/>
        </p:nvSpPr>
        <p:spPr>
          <a:xfrm>
            <a:off x="5542789" y="3609612"/>
            <a:ext cx="1210057" cy="6052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</a:rPr>
              <a:t>Crisis política</a:t>
            </a:r>
            <a:endParaRPr lang="es-ES" sz="1000" dirty="0">
              <a:solidFill>
                <a:schemeClr val="bg1"/>
              </a:solidFill>
            </a:endParaRPr>
          </a:p>
        </p:txBody>
      </p:sp>
      <p:cxnSp>
        <p:nvCxnSpPr>
          <p:cNvPr id="51" name="Conector angular 50"/>
          <p:cNvCxnSpPr>
            <a:stCxn id="27" idx="2"/>
          </p:cNvCxnSpPr>
          <p:nvPr/>
        </p:nvCxnSpPr>
        <p:spPr>
          <a:xfrm rot="16200000" flipH="1">
            <a:off x="3959024" y="2440682"/>
            <a:ext cx="177473" cy="1712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angular 53"/>
          <p:cNvCxnSpPr>
            <a:endCxn id="49" idx="0"/>
          </p:cNvCxnSpPr>
          <p:nvPr/>
        </p:nvCxnSpPr>
        <p:spPr>
          <a:xfrm rot="5400000">
            <a:off x="4708374" y="2875269"/>
            <a:ext cx="907469" cy="58031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angular 56"/>
          <p:cNvCxnSpPr/>
          <p:nvPr/>
        </p:nvCxnSpPr>
        <p:spPr>
          <a:xfrm rot="16200000" flipH="1">
            <a:off x="5375891" y="2835804"/>
            <a:ext cx="849794" cy="69705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ángulo 59"/>
          <p:cNvSpPr/>
          <p:nvPr/>
        </p:nvSpPr>
        <p:spPr>
          <a:xfrm>
            <a:off x="7488280" y="2811360"/>
            <a:ext cx="1210057" cy="6052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</a:rPr>
              <a:t>La crisis política y socioeconómica</a:t>
            </a:r>
            <a:endParaRPr lang="es-ES" sz="1000" dirty="0">
              <a:solidFill>
                <a:schemeClr val="bg1"/>
              </a:solidFill>
            </a:endParaRPr>
          </a:p>
        </p:txBody>
      </p:sp>
      <p:cxnSp>
        <p:nvCxnSpPr>
          <p:cNvPr id="64" name="Conector angular 63"/>
          <p:cNvCxnSpPr>
            <a:stCxn id="29" idx="2"/>
            <a:endCxn id="60" idx="0"/>
          </p:cNvCxnSpPr>
          <p:nvPr/>
        </p:nvCxnSpPr>
        <p:spPr>
          <a:xfrm rot="5400000">
            <a:off x="7898166" y="2616214"/>
            <a:ext cx="390289" cy="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/>
          <p:cNvSpPr txBox="1"/>
          <p:nvPr/>
        </p:nvSpPr>
        <p:spPr>
          <a:xfrm>
            <a:off x="115149" y="3244426"/>
            <a:ext cx="1394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Basado en</a:t>
            </a:r>
            <a:endParaRPr lang="es-ES" sz="900" dirty="0"/>
          </a:p>
        </p:txBody>
      </p:sp>
      <p:cxnSp>
        <p:nvCxnSpPr>
          <p:cNvPr id="68" name="Conector angular 67"/>
          <p:cNvCxnSpPr>
            <a:stCxn id="44" idx="2"/>
            <a:endCxn id="67" idx="0"/>
          </p:cNvCxnSpPr>
          <p:nvPr/>
        </p:nvCxnSpPr>
        <p:spPr>
          <a:xfrm rot="5400000">
            <a:off x="1012452" y="2843042"/>
            <a:ext cx="201203" cy="601564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ángulo 71"/>
          <p:cNvSpPr/>
          <p:nvPr/>
        </p:nvSpPr>
        <p:spPr>
          <a:xfrm>
            <a:off x="207243" y="3636694"/>
            <a:ext cx="1210057" cy="6052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Los principios de la Escuela de </a:t>
            </a:r>
            <a:r>
              <a:rPr lang="es-ES" sz="900" dirty="0" smtClean="0">
                <a:solidFill>
                  <a:schemeClr val="tx1"/>
                </a:solidFill>
              </a:rPr>
              <a:t>Chicago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73" name="Rectángulo 72"/>
          <p:cNvSpPr/>
          <p:nvPr/>
        </p:nvSpPr>
        <p:spPr>
          <a:xfrm>
            <a:off x="216792" y="4806766"/>
            <a:ext cx="1210057" cy="6052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Milton Friedman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74" name="Rectángulo 73"/>
          <p:cNvSpPr/>
          <p:nvPr/>
        </p:nvSpPr>
        <p:spPr>
          <a:xfrm>
            <a:off x="85938" y="6005480"/>
            <a:ext cx="1766495" cy="7546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s-ES" sz="900" dirty="0" smtClean="0">
                <a:solidFill>
                  <a:schemeClr val="tx1"/>
                </a:solidFill>
              </a:rPr>
              <a:t>La plena libertad del mercado</a:t>
            </a:r>
          </a:p>
          <a:p>
            <a:pPr marL="171450" indent="-171450">
              <a:buFontTx/>
              <a:buChar char="-"/>
            </a:pPr>
            <a:r>
              <a:rPr lang="es-ES" sz="900" dirty="0" smtClean="0">
                <a:solidFill>
                  <a:schemeClr val="tx1"/>
                </a:solidFill>
              </a:rPr>
              <a:t>No intervención del Estado en Economía.</a:t>
            </a:r>
          </a:p>
          <a:p>
            <a:pPr marL="171450" indent="-171450">
              <a:buFontTx/>
              <a:buChar char="-"/>
            </a:pPr>
            <a:r>
              <a:rPr lang="es-ES" sz="900" dirty="0" smtClean="0">
                <a:solidFill>
                  <a:schemeClr val="tx1"/>
                </a:solidFill>
              </a:rPr>
              <a:t>Flexibilizar contratos laborales</a:t>
            </a:r>
          </a:p>
          <a:p>
            <a:pPr marL="171450" indent="-171450">
              <a:buFontTx/>
              <a:buChar char="-"/>
            </a:pPr>
            <a:r>
              <a:rPr lang="es-ES" sz="900" dirty="0" smtClean="0">
                <a:solidFill>
                  <a:schemeClr val="tx1"/>
                </a:solidFill>
              </a:rPr>
              <a:t>Privatizar funciones estatales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75" name="CuadroTexto 74"/>
          <p:cNvSpPr txBox="1"/>
          <p:nvPr/>
        </p:nvSpPr>
        <p:spPr>
          <a:xfrm>
            <a:off x="124697" y="4385853"/>
            <a:ext cx="1394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Dirigida por</a:t>
            </a:r>
            <a:endParaRPr lang="es-ES" sz="900" dirty="0"/>
          </a:p>
        </p:txBody>
      </p:sp>
      <p:cxnSp>
        <p:nvCxnSpPr>
          <p:cNvPr id="76" name="Conector angular 75"/>
          <p:cNvCxnSpPr>
            <a:stCxn id="67" idx="2"/>
            <a:endCxn id="72" idx="0"/>
          </p:cNvCxnSpPr>
          <p:nvPr/>
        </p:nvCxnSpPr>
        <p:spPr>
          <a:xfrm rot="16200000" flipH="1">
            <a:off x="731553" y="3555975"/>
            <a:ext cx="161436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angular 78"/>
          <p:cNvCxnSpPr>
            <a:stCxn id="72" idx="2"/>
            <a:endCxn id="75" idx="0"/>
          </p:cNvCxnSpPr>
          <p:nvPr/>
        </p:nvCxnSpPr>
        <p:spPr>
          <a:xfrm rot="16200000" flipH="1">
            <a:off x="745088" y="4309122"/>
            <a:ext cx="143914" cy="954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angular 81"/>
          <p:cNvCxnSpPr>
            <a:stCxn id="75" idx="2"/>
            <a:endCxn id="73" idx="0"/>
          </p:cNvCxnSpPr>
          <p:nvPr/>
        </p:nvCxnSpPr>
        <p:spPr>
          <a:xfrm rot="16200000" flipH="1">
            <a:off x="726780" y="4711724"/>
            <a:ext cx="190081" cy="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CuadroTexto 132"/>
          <p:cNvSpPr txBox="1"/>
          <p:nvPr/>
        </p:nvSpPr>
        <p:spPr>
          <a:xfrm>
            <a:off x="115149" y="5575021"/>
            <a:ext cx="1394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Partidario de</a:t>
            </a:r>
            <a:endParaRPr lang="es-ES" sz="900" dirty="0"/>
          </a:p>
        </p:txBody>
      </p:sp>
      <p:cxnSp>
        <p:nvCxnSpPr>
          <p:cNvPr id="134" name="Conector angular 133"/>
          <p:cNvCxnSpPr>
            <a:stCxn id="73" idx="2"/>
            <a:endCxn id="133" idx="0"/>
          </p:cNvCxnSpPr>
          <p:nvPr/>
        </p:nvCxnSpPr>
        <p:spPr>
          <a:xfrm rot="5400000">
            <a:off x="735541" y="5488741"/>
            <a:ext cx="163010" cy="955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angular 136"/>
          <p:cNvCxnSpPr>
            <a:stCxn id="74" idx="0"/>
            <a:endCxn id="133" idx="2"/>
          </p:cNvCxnSpPr>
          <p:nvPr/>
        </p:nvCxnSpPr>
        <p:spPr>
          <a:xfrm rot="16200000" flipV="1">
            <a:off x="790916" y="5827209"/>
            <a:ext cx="199627" cy="156915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CuadroTexto 140"/>
          <p:cNvSpPr txBox="1"/>
          <p:nvPr/>
        </p:nvSpPr>
        <p:spPr>
          <a:xfrm>
            <a:off x="7396186" y="3620726"/>
            <a:ext cx="1394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Permite que</a:t>
            </a:r>
            <a:endParaRPr lang="es-ES" sz="900" dirty="0"/>
          </a:p>
        </p:txBody>
      </p:sp>
      <p:cxnSp>
        <p:nvCxnSpPr>
          <p:cNvPr id="142" name="Conector angular 141"/>
          <p:cNvCxnSpPr>
            <a:stCxn id="60" idx="2"/>
          </p:cNvCxnSpPr>
          <p:nvPr/>
        </p:nvCxnSpPr>
        <p:spPr>
          <a:xfrm rot="5400000">
            <a:off x="7984640" y="3519650"/>
            <a:ext cx="211714" cy="5625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ángulo 142"/>
          <p:cNvSpPr/>
          <p:nvPr/>
        </p:nvSpPr>
        <p:spPr>
          <a:xfrm>
            <a:off x="7488278" y="4100237"/>
            <a:ext cx="1210057" cy="6052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Surjan nuevos liderazgos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44" name="Rectángulo 143"/>
          <p:cNvSpPr/>
          <p:nvPr/>
        </p:nvSpPr>
        <p:spPr>
          <a:xfrm>
            <a:off x="7094628" y="5289706"/>
            <a:ext cx="1967016" cy="15682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900" dirty="0" smtClean="0">
                <a:solidFill>
                  <a:schemeClr val="tx1"/>
                </a:solidFill>
              </a:rPr>
              <a:t>- Abandono de la ortodoxia marxista</a:t>
            </a:r>
          </a:p>
          <a:p>
            <a:r>
              <a:rPr lang="es-ES" sz="900" dirty="0" smtClean="0">
                <a:solidFill>
                  <a:schemeClr val="tx1"/>
                </a:solidFill>
              </a:rPr>
              <a:t>- Discurso autonomista y a veces antiimperialista</a:t>
            </a:r>
          </a:p>
          <a:p>
            <a:r>
              <a:rPr lang="es-ES" sz="900" dirty="0" smtClean="0">
                <a:solidFill>
                  <a:schemeClr val="tx1"/>
                </a:solidFill>
              </a:rPr>
              <a:t>- Políticas favorables a sectores populares</a:t>
            </a:r>
          </a:p>
          <a:p>
            <a:r>
              <a:rPr lang="es-ES" sz="900" dirty="0" smtClean="0">
                <a:solidFill>
                  <a:schemeClr val="tx1"/>
                </a:solidFill>
              </a:rPr>
              <a:t>- Estado interventor en economía</a:t>
            </a:r>
          </a:p>
          <a:p>
            <a:r>
              <a:rPr lang="es-ES" sz="900" dirty="0" smtClean="0">
                <a:solidFill>
                  <a:schemeClr val="tx1"/>
                </a:solidFill>
              </a:rPr>
              <a:t>- Democracia como método</a:t>
            </a:r>
          </a:p>
          <a:p>
            <a:r>
              <a:rPr lang="es-ES" sz="900" dirty="0" smtClean="0">
                <a:solidFill>
                  <a:schemeClr val="tx1"/>
                </a:solidFill>
              </a:rPr>
              <a:t>- Discurso latinoamericanista</a:t>
            </a:r>
          </a:p>
          <a:p>
            <a:r>
              <a:rPr lang="es-ES" sz="900" dirty="0" smtClean="0">
                <a:solidFill>
                  <a:schemeClr val="tx1"/>
                </a:solidFill>
              </a:rPr>
              <a:t>- Crítica al </a:t>
            </a:r>
            <a:r>
              <a:rPr lang="es-ES" sz="900" dirty="0" smtClean="0">
                <a:solidFill>
                  <a:schemeClr val="tx1"/>
                </a:solidFill>
              </a:rPr>
              <a:t>modelo </a:t>
            </a:r>
            <a:r>
              <a:rPr lang="es-ES" sz="900" dirty="0" smtClean="0">
                <a:solidFill>
                  <a:schemeClr val="tx1"/>
                </a:solidFill>
              </a:rPr>
              <a:t>de Desarrollo</a:t>
            </a:r>
          </a:p>
          <a:p>
            <a:r>
              <a:rPr lang="es-ES" sz="900" dirty="0" smtClean="0">
                <a:solidFill>
                  <a:schemeClr val="tx1"/>
                </a:solidFill>
              </a:rPr>
              <a:t>- Partidario </a:t>
            </a:r>
            <a:r>
              <a:rPr lang="es-ES" sz="900" dirty="0" smtClean="0">
                <a:solidFill>
                  <a:schemeClr val="tx1"/>
                </a:solidFill>
              </a:rPr>
              <a:t>de </a:t>
            </a:r>
            <a:r>
              <a:rPr lang="es-ES" sz="900" dirty="0" smtClean="0">
                <a:solidFill>
                  <a:schemeClr val="tx1"/>
                </a:solidFill>
              </a:rPr>
              <a:t>otros </a:t>
            </a:r>
            <a:r>
              <a:rPr lang="es-ES" sz="900" dirty="0" smtClean="0">
                <a:solidFill>
                  <a:schemeClr val="tx1"/>
                </a:solidFill>
              </a:rPr>
              <a:t>modelo</a:t>
            </a:r>
            <a:r>
              <a:rPr lang="es-ES" sz="900" dirty="0" smtClean="0">
                <a:solidFill>
                  <a:schemeClr val="tx1"/>
                </a:solidFill>
              </a:rPr>
              <a:t>, como </a:t>
            </a:r>
            <a:r>
              <a:rPr lang="es-ES" sz="900" dirty="0" smtClean="0">
                <a:solidFill>
                  <a:schemeClr val="tx1"/>
                </a:solidFill>
              </a:rPr>
              <a:t>el </a:t>
            </a:r>
            <a:r>
              <a:rPr lang="es-ES" sz="900" smtClean="0">
                <a:solidFill>
                  <a:schemeClr val="tx1"/>
                </a:solidFill>
              </a:rPr>
              <a:t>Buen </a:t>
            </a:r>
            <a:r>
              <a:rPr lang="es-ES" sz="900" smtClean="0">
                <a:solidFill>
                  <a:schemeClr val="tx1"/>
                </a:solidFill>
              </a:rPr>
              <a:t>Vivir</a:t>
            </a:r>
            <a:r>
              <a:rPr lang="es-ES" sz="900" dirty="0" smtClean="0">
                <a:solidFill>
                  <a:schemeClr val="tx1"/>
                </a:solidFill>
              </a:rPr>
              <a:t>.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45" name="CuadroTexto 144"/>
          <p:cNvSpPr txBox="1"/>
          <p:nvPr/>
        </p:nvSpPr>
        <p:spPr>
          <a:xfrm>
            <a:off x="7396184" y="4898445"/>
            <a:ext cx="1394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Caracterizados por</a:t>
            </a:r>
            <a:endParaRPr lang="es-ES" sz="900" dirty="0"/>
          </a:p>
        </p:txBody>
      </p:sp>
      <p:cxnSp>
        <p:nvCxnSpPr>
          <p:cNvPr id="146" name="Conector angular 145"/>
          <p:cNvCxnSpPr>
            <a:stCxn id="141" idx="2"/>
          </p:cNvCxnSpPr>
          <p:nvPr/>
        </p:nvCxnSpPr>
        <p:spPr>
          <a:xfrm rot="16200000" flipH="1">
            <a:off x="7987281" y="3957585"/>
            <a:ext cx="215978" cy="392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ector angular 146"/>
          <p:cNvCxnSpPr>
            <a:stCxn id="143" idx="2"/>
          </p:cNvCxnSpPr>
          <p:nvPr/>
        </p:nvCxnSpPr>
        <p:spPr>
          <a:xfrm rot="5400000">
            <a:off x="8003667" y="4789500"/>
            <a:ext cx="173658" cy="562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ector angular 147"/>
          <p:cNvCxnSpPr/>
          <p:nvPr/>
        </p:nvCxnSpPr>
        <p:spPr>
          <a:xfrm rot="5400000">
            <a:off x="7976863" y="5192358"/>
            <a:ext cx="217718" cy="1517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CuadroTexto 181"/>
          <p:cNvSpPr txBox="1"/>
          <p:nvPr/>
        </p:nvSpPr>
        <p:spPr>
          <a:xfrm>
            <a:off x="4221267" y="4545546"/>
            <a:ext cx="1394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Consistente en</a:t>
            </a:r>
          </a:p>
        </p:txBody>
      </p:sp>
      <p:sp>
        <p:nvSpPr>
          <p:cNvPr id="184" name="Rectángulo 183"/>
          <p:cNvSpPr/>
          <p:nvPr/>
        </p:nvSpPr>
        <p:spPr>
          <a:xfrm>
            <a:off x="4322910" y="5143679"/>
            <a:ext cx="1210057" cy="69027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s-ES" sz="900" dirty="0" smtClean="0">
                <a:solidFill>
                  <a:schemeClr val="tx1"/>
                </a:solidFill>
              </a:rPr>
              <a:t>Hambre</a:t>
            </a:r>
          </a:p>
          <a:p>
            <a:pPr marL="171450" indent="-171450">
              <a:buFontTx/>
              <a:buChar char="-"/>
            </a:pPr>
            <a:r>
              <a:rPr lang="es-ES" sz="900" dirty="0" smtClean="0">
                <a:solidFill>
                  <a:schemeClr val="tx1"/>
                </a:solidFill>
              </a:rPr>
              <a:t>Huelgas</a:t>
            </a:r>
          </a:p>
          <a:p>
            <a:pPr marL="171450" indent="-171450">
              <a:buFontTx/>
              <a:buChar char="-"/>
            </a:pPr>
            <a:r>
              <a:rPr lang="es-ES" sz="900" dirty="0" smtClean="0">
                <a:solidFill>
                  <a:schemeClr val="tx1"/>
                </a:solidFill>
              </a:rPr>
              <a:t>Protestas</a:t>
            </a:r>
          </a:p>
          <a:p>
            <a:pPr marL="171450" indent="-171450">
              <a:buFontTx/>
              <a:buChar char="-"/>
            </a:pPr>
            <a:r>
              <a:rPr lang="es-ES" sz="900" dirty="0" smtClean="0">
                <a:solidFill>
                  <a:schemeClr val="tx1"/>
                </a:solidFill>
              </a:rPr>
              <a:t>Enfrentamientos con la policía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185" name="Conector angular 184"/>
          <p:cNvCxnSpPr/>
          <p:nvPr/>
        </p:nvCxnSpPr>
        <p:spPr>
          <a:xfrm rot="16200000" flipH="1">
            <a:off x="4734739" y="4931383"/>
            <a:ext cx="367301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uadroTexto 64"/>
          <p:cNvSpPr txBox="1"/>
          <p:nvPr/>
        </p:nvSpPr>
        <p:spPr>
          <a:xfrm>
            <a:off x="1480224" y="3253603"/>
            <a:ext cx="1394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Experimentado</a:t>
            </a:r>
            <a:endParaRPr lang="es-ES" sz="900" dirty="0"/>
          </a:p>
        </p:txBody>
      </p:sp>
      <p:cxnSp>
        <p:nvCxnSpPr>
          <p:cNvPr id="66" name="Conector angular 65"/>
          <p:cNvCxnSpPr>
            <a:endCxn id="65" idx="0"/>
          </p:cNvCxnSpPr>
          <p:nvPr/>
        </p:nvCxnSpPr>
        <p:spPr>
          <a:xfrm>
            <a:off x="1413196" y="3131812"/>
            <a:ext cx="764150" cy="12179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ángulo 92"/>
          <p:cNvSpPr/>
          <p:nvPr/>
        </p:nvSpPr>
        <p:spPr>
          <a:xfrm>
            <a:off x="1715547" y="3645871"/>
            <a:ext cx="1210057" cy="6052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Durante la dictadura </a:t>
            </a:r>
            <a:r>
              <a:rPr lang="es-ES" sz="900" dirty="0" smtClean="0">
                <a:solidFill>
                  <a:schemeClr val="tx1"/>
                </a:solidFill>
              </a:rPr>
              <a:t>chilena </a:t>
            </a:r>
            <a:r>
              <a:rPr lang="es-ES" sz="900" dirty="0">
                <a:solidFill>
                  <a:schemeClr val="tx1"/>
                </a:solidFill>
              </a:rPr>
              <a:t>de </a:t>
            </a:r>
            <a:r>
              <a:rPr lang="es-ES" sz="900" dirty="0" smtClean="0">
                <a:solidFill>
                  <a:schemeClr val="tx1"/>
                </a:solidFill>
              </a:rPr>
              <a:t>Pinochet en los 70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94" name="Conector angular 93"/>
          <p:cNvCxnSpPr>
            <a:endCxn id="65" idx="2"/>
          </p:cNvCxnSpPr>
          <p:nvPr/>
        </p:nvCxnSpPr>
        <p:spPr>
          <a:xfrm rot="5400000" flipH="1" flipV="1">
            <a:off x="2086178" y="3575344"/>
            <a:ext cx="182077" cy="26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ángulo 101"/>
          <p:cNvSpPr/>
          <p:nvPr/>
        </p:nvSpPr>
        <p:spPr>
          <a:xfrm>
            <a:off x="1639160" y="4835040"/>
            <a:ext cx="1210057" cy="6052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Ronald Reagan y </a:t>
            </a:r>
            <a:r>
              <a:rPr lang="es-ES" sz="900" dirty="0">
                <a:solidFill>
                  <a:schemeClr val="tx1"/>
                </a:solidFill>
              </a:rPr>
              <a:t>M</a:t>
            </a:r>
            <a:r>
              <a:rPr lang="es-ES" sz="900" dirty="0" smtClean="0">
                <a:solidFill>
                  <a:schemeClr val="tx1"/>
                </a:solidFill>
              </a:rPr>
              <a:t>argaret </a:t>
            </a:r>
            <a:r>
              <a:rPr lang="es-ES" sz="900" dirty="0" smtClean="0">
                <a:solidFill>
                  <a:schemeClr val="tx1"/>
                </a:solidFill>
              </a:rPr>
              <a:t>Thatcher </a:t>
            </a:r>
            <a:r>
              <a:rPr lang="es-ES" sz="900" dirty="0" smtClean="0">
                <a:solidFill>
                  <a:schemeClr val="tx1"/>
                </a:solidFill>
              </a:rPr>
              <a:t>en los 80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03" name="CuadroTexto 102"/>
          <p:cNvSpPr txBox="1"/>
          <p:nvPr/>
        </p:nvSpPr>
        <p:spPr>
          <a:xfrm>
            <a:off x="1556614" y="4414127"/>
            <a:ext cx="1394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Difundida por</a:t>
            </a:r>
            <a:endParaRPr lang="es-ES" sz="900" dirty="0"/>
          </a:p>
        </p:txBody>
      </p:sp>
      <p:cxnSp>
        <p:nvCxnSpPr>
          <p:cNvPr id="104" name="Conector angular 103"/>
          <p:cNvCxnSpPr>
            <a:endCxn id="103" idx="0"/>
          </p:cNvCxnSpPr>
          <p:nvPr/>
        </p:nvCxnSpPr>
        <p:spPr>
          <a:xfrm rot="16200000" flipH="1">
            <a:off x="2177005" y="4337396"/>
            <a:ext cx="143914" cy="954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angular 104"/>
          <p:cNvCxnSpPr>
            <a:stCxn id="103" idx="2"/>
            <a:endCxn id="102" idx="0"/>
          </p:cNvCxnSpPr>
          <p:nvPr/>
        </p:nvCxnSpPr>
        <p:spPr>
          <a:xfrm rot="5400000">
            <a:off x="2153923" y="4735226"/>
            <a:ext cx="190081" cy="954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ángulo 112"/>
          <p:cNvSpPr/>
          <p:nvPr/>
        </p:nvSpPr>
        <p:spPr>
          <a:xfrm>
            <a:off x="1909725" y="5999921"/>
            <a:ext cx="987235" cy="6052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América Latina en los 90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14" name="CuadroTexto 113"/>
          <p:cNvSpPr txBox="1"/>
          <p:nvPr/>
        </p:nvSpPr>
        <p:spPr>
          <a:xfrm>
            <a:off x="1594808" y="5579008"/>
            <a:ext cx="1394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Aplicada en</a:t>
            </a:r>
            <a:endParaRPr lang="es-ES" sz="900" dirty="0"/>
          </a:p>
        </p:txBody>
      </p:sp>
      <p:cxnSp>
        <p:nvCxnSpPr>
          <p:cNvPr id="115" name="Conector angular 114"/>
          <p:cNvCxnSpPr>
            <a:endCxn id="114" idx="0"/>
          </p:cNvCxnSpPr>
          <p:nvPr/>
        </p:nvCxnSpPr>
        <p:spPr>
          <a:xfrm rot="16200000" flipH="1">
            <a:off x="2215199" y="5502277"/>
            <a:ext cx="143914" cy="954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angular 115"/>
          <p:cNvCxnSpPr>
            <a:stCxn id="114" idx="2"/>
            <a:endCxn id="113" idx="0"/>
          </p:cNvCxnSpPr>
          <p:nvPr/>
        </p:nvCxnSpPr>
        <p:spPr>
          <a:xfrm rot="16200000" flipH="1">
            <a:off x="2252596" y="5849173"/>
            <a:ext cx="190081" cy="11141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ángulo 121"/>
          <p:cNvSpPr/>
          <p:nvPr/>
        </p:nvSpPr>
        <p:spPr>
          <a:xfrm>
            <a:off x="3033463" y="3628337"/>
            <a:ext cx="1210057" cy="6052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</a:rPr>
              <a:t>Crisis económica</a:t>
            </a:r>
            <a:endParaRPr lang="es-ES" sz="1000" dirty="0">
              <a:solidFill>
                <a:schemeClr val="bg1"/>
              </a:solidFill>
            </a:endParaRPr>
          </a:p>
        </p:txBody>
      </p:sp>
      <p:cxnSp>
        <p:nvCxnSpPr>
          <p:cNvPr id="123" name="Conector angular 122"/>
          <p:cNvCxnSpPr>
            <a:endCxn id="122" idx="0"/>
          </p:cNvCxnSpPr>
          <p:nvPr/>
        </p:nvCxnSpPr>
        <p:spPr>
          <a:xfrm rot="10800000" flipV="1">
            <a:off x="3638492" y="3170005"/>
            <a:ext cx="1813772" cy="458332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CuadroTexto 148"/>
          <p:cNvSpPr txBox="1"/>
          <p:nvPr/>
        </p:nvSpPr>
        <p:spPr>
          <a:xfrm>
            <a:off x="2950922" y="4554723"/>
            <a:ext cx="1394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Consistente en</a:t>
            </a:r>
            <a:endParaRPr lang="es-ES" sz="900" dirty="0"/>
          </a:p>
        </p:txBody>
      </p:sp>
      <p:sp>
        <p:nvSpPr>
          <p:cNvPr id="150" name="CuadroTexto 149"/>
          <p:cNvSpPr txBox="1"/>
          <p:nvPr/>
        </p:nvSpPr>
        <p:spPr>
          <a:xfrm>
            <a:off x="5519124" y="4554352"/>
            <a:ext cx="1394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Consistente en</a:t>
            </a:r>
            <a:endParaRPr lang="es-ES" sz="900" dirty="0"/>
          </a:p>
        </p:txBody>
      </p:sp>
      <p:sp>
        <p:nvSpPr>
          <p:cNvPr id="151" name="Rectángulo 150"/>
          <p:cNvSpPr/>
          <p:nvPr/>
        </p:nvSpPr>
        <p:spPr>
          <a:xfrm>
            <a:off x="3004822" y="5012808"/>
            <a:ext cx="1210057" cy="18451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s-ES" sz="900" dirty="0" smtClean="0">
                <a:solidFill>
                  <a:schemeClr val="tx1"/>
                </a:solidFill>
              </a:rPr>
              <a:t>Hiperinflación</a:t>
            </a:r>
          </a:p>
          <a:p>
            <a:pPr marL="171450" indent="-171450">
              <a:buFontTx/>
              <a:buChar char="-"/>
            </a:pPr>
            <a:r>
              <a:rPr lang="es-ES" sz="900" dirty="0" smtClean="0">
                <a:solidFill>
                  <a:schemeClr val="tx1"/>
                </a:solidFill>
              </a:rPr>
              <a:t>Desbordamiento del desempleo</a:t>
            </a:r>
          </a:p>
          <a:p>
            <a:pPr marL="171450" indent="-171450">
              <a:buFontTx/>
              <a:buChar char="-"/>
            </a:pPr>
            <a:r>
              <a:rPr lang="es-ES" sz="900" dirty="0" smtClean="0">
                <a:solidFill>
                  <a:schemeClr val="tx1"/>
                </a:solidFill>
              </a:rPr>
              <a:t>Aumento de la deuda externa</a:t>
            </a:r>
          </a:p>
          <a:p>
            <a:pPr marL="171450" indent="-171450">
              <a:buFontTx/>
              <a:buChar char="-"/>
            </a:pPr>
            <a:r>
              <a:rPr lang="es-ES" sz="900" dirty="0" err="1" smtClean="0">
                <a:solidFill>
                  <a:schemeClr val="tx1"/>
                </a:solidFill>
              </a:rPr>
              <a:t>Desfinanciación</a:t>
            </a:r>
            <a:r>
              <a:rPr lang="es-ES" sz="900" dirty="0" smtClean="0">
                <a:solidFill>
                  <a:schemeClr val="tx1"/>
                </a:solidFill>
              </a:rPr>
              <a:t> del Estado</a:t>
            </a:r>
          </a:p>
          <a:p>
            <a:pPr marL="171450" indent="-171450">
              <a:buFontTx/>
              <a:buChar char="-"/>
            </a:pPr>
            <a:r>
              <a:rPr lang="es-ES" sz="900" dirty="0" smtClean="0">
                <a:solidFill>
                  <a:schemeClr val="tx1"/>
                </a:solidFill>
              </a:rPr>
              <a:t>Caída de la producción </a:t>
            </a:r>
            <a:r>
              <a:rPr lang="es-ES" sz="900" dirty="0" smtClean="0">
                <a:solidFill>
                  <a:schemeClr val="tx1"/>
                </a:solidFill>
              </a:rPr>
              <a:t>nacional</a:t>
            </a:r>
            <a:endParaRPr lang="es-ES" sz="9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s-ES" sz="900" dirty="0" smtClean="0">
                <a:solidFill>
                  <a:schemeClr val="tx1"/>
                </a:solidFill>
              </a:rPr>
              <a:t>Pérdida </a:t>
            </a:r>
            <a:r>
              <a:rPr lang="es-ES" sz="900" dirty="0" smtClean="0">
                <a:solidFill>
                  <a:schemeClr val="tx1"/>
                </a:solidFill>
              </a:rPr>
              <a:t>de poder adquisitivo de la moneda</a:t>
            </a:r>
          </a:p>
        </p:txBody>
      </p:sp>
      <p:sp>
        <p:nvSpPr>
          <p:cNvPr id="152" name="Rectángulo 151"/>
          <p:cNvSpPr/>
          <p:nvPr/>
        </p:nvSpPr>
        <p:spPr>
          <a:xfrm>
            <a:off x="5668511" y="5018810"/>
            <a:ext cx="1282887" cy="18391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s-ES" sz="900" dirty="0" smtClean="0">
                <a:solidFill>
                  <a:schemeClr val="tx1"/>
                </a:solidFill>
              </a:rPr>
              <a:t>Caída de gobiernos</a:t>
            </a:r>
          </a:p>
          <a:p>
            <a:pPr marL="171450" indent="-171450">
              <a:buFontTx/>
              <a:buChar char="-"/>
            </a:pPr>
            <a:r>
              <a:rPr lang="es-ES" sz="900" dirty="0" smtClean="0">
                <a:solidFill>
                  <a:schemeClr val="tx1"/>
                </a:solidFill>
              </a:rPr>
              <a:t>Pérdida </a:t>
            </a:r>
            <a:r>
              <a:rPr lang="es-ES" sz="900" dirty="0" smtClean="0">
                <a:solidFill>
                  <a:schemeClr val="tx1"/>
                </a:solidFill>
              </a:rPr>
              <a:t>de legitimidad en partidos e instituciones</a:t>
            </a:r>
          </a:p>
          <a:p>
            <a:pPr marL="171450" indent="-171450">
              <a:buFontTx/>
              <a:buChar char="-"/>
            </a:pPr>
            <a:r>
              <a:rPr lang="es-ES" sz="900" dirty="0" smtClean="0">
                <a:solidFill>
                  <a:schemeClr val="tx1"/>
                </a:solidFill>
              </a:rPr>
              <a:t>Pérdida </a:t>
            </a:r>
            <a:r>
              <a:rPr lang="es-ES" sz="900" dirty="0" smtClean="0">
                <a:solidFill>
                  <a:schemeClr val="tx1"/>
                </a:solidFill>
              </a:rPr>
              <a:t>de la confianza en la democracia</a:t>
            </a:r>
          </a:p>
          <a:p>
            <a:pPr marL="171450" indent="-171450">
              <a:buFontTx/>
              <a:buChar char="-"/>
            </a:pPr>
            <a:r>
              <a:rPr lang="es-ES" sz="900" dirty="0" smtClean="0">
                <a:solidFill>
                  <a:schemeClr val="tx1"/>
                </a:solidFill>
              </a:rPr>
              <a:t>Pérdida </a:t>
            </a:r>
            <a:r>
              <a:rPr lang="es-ES" sz="900" dirty="0" smtClean="0">
                <a:solidFill>
                  <a:schemeClr val="tx1"/>
                </a:solidFill>
              </a:rPr>
              <a:t>de control del </a:t>
            </a:r>
            <a:r>
              <a:rPr lang="es-ES" sz="900" dirty="0" smtClean="0">
                <a:solidFill>
                  <a:schemeClr val="tx1"/>
                </a:solidFill>
              </a:rPr>
              <a:t>Estado</a:t>
            </a:r>
            <a:endParaRPr lang="es-ES" sz="9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s-ES" sz="900" dirty="0" smtClean="0">
                <a:solidFill>
                  <a:schemeClr val="tx1"/>
                </a:solidFill>
              </a:rPr>
              <a:t>Desencanto popular con el liderazgo </a:t>
            </a:r>
            <a:r>
              <a:rPr lang="es-ES" sz="900" dirty="0" smtClean="0">
                <a:solidFill>
                  <a:schemeClr val="tx1"/>
                </a:solidFill>
              </a:rPr>
              <a:t>político</a:t>
            </a:r>
            <a:endParaRPr lang="es-ES" sz="900" dirty="0" smtClean="0">
              <a:solidFill>
                <a:schemeClr val="tx1"/>
              </a:solidFill>
            </a:endParaRPr>
          </a:p>
        </p:txBody>
      </p:sp>
      <p:cxnSp>
        <p:nvCxnSpPr>
          <p:cNvPr id="153" name="Conector angular 152"/>
          <p:cNvCxnSpPr>
            <a:endCxn id="151" idx="0"/>
          </p:cNvCxnSpPr>
          <p:nvPr/>
        </p:nvCxnSpPr>
        <p:spPr>
          <a:xfrm rot="5400000">
            <a:off x="3510547" y="4884859"/>
            <a:ext cx="227253" cy="2864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angular 153"/>
          <p:cNvCxnSpPr/>
          <p:nvPr/>
        </p:nvCxnSpPr>
        <p:spPr>
          <a:xfrm rot="16200000" flipH="1">
            <a:off x="6092840" y="4879946"/>
            <a:ext cx="237173" cy="945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ector angular 154"/>
          <p:cNvCxnSpPr/>
          <p:nvPr/>
        </p:nvCxnSpPr>
        <p:spPr>
          <a:xfrm rot="16200000" flipH="1">
            <a:off x="6023426" y="4405860"/>
            <a:ext cx="367301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angular 155"/>
          <p:cNvCxnSpPr/>
          <p:nvPr/>
        </p:nvCxnSpPr>
        <p:spPr>
          <a:xfrm rot="16200000" flipH="1">
            <a:off x="4715264" y="4415408"/>
            <a:ext cx="367301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ector angular 156"/>
          <p:cNvCxnSpPr/>
          <p:nvPr/>
        </p:nvCxnSpPr>
        <p:spPr>
          <a:xfrm rot="16200000" flipH="1">
            <a:off x="3454846" y="4444053"/>
            <a:ext cx="367301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187</TotalTime>
  <Words>227</Words>
  <Application>Microsoft Office PowerPoint</Application>
  <PresentationFormat>Carta (216 x 279 mm)</PresentationFormat>
  <Paragraphs>59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Flor Buitrago</cp:lastModifiedBy>
  <cp:revision>28</cp:revision>
  <dcterms:created xsi:type="dcterms:W3CDTF">2015-05-14T14:12:36Z</dcterms:created>
  <dcterms:modified xsi:type="dcterms:W3CDTF">2015-08-24T00:10:41Z</dcterms:modified>
</cp:coreProperties>
</file>