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-3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20/08/15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13708" y="203781"/>
            <a:ext cx="5679731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Am</a:t>
            </a:r>
            <a:r>
              <a:rPr lang="es-ES" sz="1600" b="1" dirty="0" smtClean="0"/>
              <a:t>érica Latina a inicios del siglo XX</a:t>
            </a:r>
            <a:endParaRPr lang="es-ES" sz="1600" b="1" dirty="0"/>
          </a:p>
        </p:txBody>
      </p:sp>
      <p:sp>
        <p:nvSpPr>
          <p:cNvPr id="5" name="Rectángulo 4"/>
          <p:cNvSpPr/>
          <p:nvPr/>
        </p:nvSpPr>
        <p:spPr>
          <a:xfrm>
            <a:off x="716716" y="1248810"/>
            <a:ext cx="139424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Auge del neoliberalismo</a:t>
            </a:r>
            <a:endParaRPr lang="es-ES" sz="1300" b="1" dirty="0"/>
          </a:p>
        </p:txBody>
      </p:sp>
      <p:sp>
        <p:nvSpPr>
          <p:cNvPr id="7" name="Rectángulo 6"/>
          <p:cNvSpPr/>
          <p:nvPr/>
        </p:nvSpPr>
        <p:spPr>
          <a:xfrm>
            <a:off x="4056453" y="1248810"/>
            <a:ext cx="139424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Crisis pol</a:t>
            </a:r>
            <a:r>
              <a:rPr lang="es-ES" sz="1300" b="1" dirty="0" smtClean="0"/>
              <a:t>ítica y </a:t>
            </a:r>
            <a:r>
              <a:rPr lang="es-ES" sz="1300" b="1" dirty="0" smtClean="0"/>
              <a:t>socioeconómica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7396188" y="1248809"/>
            <a:ext cx="139424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Ascenso de la Nueva Izquierda</a:t>
            </a:r>
            <a:endParaRPr lang="es-ES" sz="1300" b="1" dirty="0"/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2863814" y="-640950"/>
            <a:ext cx="439784" cy="33397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4" idx="2"/>
            <a:endCxn id="7" idx="0"/>
          </p:cNvCxnSpPr>
          <p:nvPr/>
        </p:nvCxnSpPr>
        <p:spPr>
          <a:xfrm rot="16200000" flipH="1">
            <a:off x="4533682" y="1028917"/>
            <a:ext cx="439784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4" idx="2"/>
            <a:endCxn id="8" idx="0"/>
          </p:cNvCxnSpPr>
          <p:nvPr/>
        </p:nvCxnSpPr>
        <p:spPr>
          <a:xfrm rot="16200000" flipH="1">
            <a:off x="6203551" y="-640951"/>
            <a:ext cx="439783" cy="33397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16712" y="200751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Definido como</a:t>
            </a:r>
            <a:endParaRPr lang="es-ES" sz="9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349782" y="2121970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Ocasionada por</a:t>
            </a:r>
            <a:endParaRPr lang="es-ES" sz="9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744025" y="221745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Radicó</a:t>
            </a:r>
            <a:r>
              <a:rPr lang="es-ES" sz="900" dirty="0" smtClean="0"/>
              <a:t> en</a:t>
            </a:r>
            <a:endParaRPr lang="es-ES" sz="9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396189" y="2190239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Debido a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337105" y="1930784"/>
            <a:ext cx="153462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7" idx="2"/>
            <a:endCxn id="27" idx="0"/>
          </p:cNvCxnSpPr>
          <p:nvPr/>
        </p:nvCxnSpPr>
        <p:spPr>
          <a:xfrm rot="5400000">
            <a:off x="4266283" y="1634677"/>
            <a:ext cx="267915" cy="70667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/>
          <p:nvPr/>
        </p:nvCxnSpPr>
        <p:spPr>
          <a:xfrm rot="16200000" flipH="1">
            <a:off x="4872696" y="1649001"/>
            <a:ext cx="439782" cy="69712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8" idx="2"/>
            <a:endCxn id="29" idx="0"/>
          </p:cNvCxnSpPr>
          <p:nvPr/>
        </p:nvCxnSpPr>
        <p:spPr>
          <a:xfrm rot="16200000" flipH="1">
            <a:off x="7925218" y="2022145"/>
            <a:ext cx="33618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808806" y="2437978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Modelo econ</a:t>
            </a:r>
            <a:r>
              <a:rPr lang="es-ES" sz="1000" dirty="0" smtClean="0">
                <a:solidFill>
                  <a:schemeClr val="bg1"/>
                </a:solidFill>
              </a:rPr>
              <a:t>ó</a:t>
            </a:r>
            <a:r>
              <a:rPr lang="es-ES" sz="1000" dirty="0" smtClean="0">
                <a:solidFill>
                  <a:schemeClr val="bg1"/>
                </a:solidFill>
              </a:rPr>
              <a:t>mico y pol</a:t>
            </a:r>
            <a:r>
              <a:rPr lang="es-ES" sz="1000" dirty="0" smtClean="0">
                <a:solidFill>
                  <a:schemeClr val="bg1"/>
                </a:solidFill>
              </a:rPr>
              <a:t>ítico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314020" y="2338162"/>
            <a:ext cx="1996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3451421" y="2499489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La implantaci</a:t>
            </a:r>
            <a:r>
              <a:rPr lang="es-ES" sz="1000" dirty="0" smtClean="0">
                <a:solidFill>
                  <a:schemeClr val="bg1"/>
                </a:solidFill>
              </a:rPr>
              <a:t>ón del Neoliberalismo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4344623" y="3619160"/>
            <a:ext cx="1054658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Crisis Social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5542789" y="3609612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Crisis pol</a:t>
            </a:r>
            <a:r>
              <a:rPr lang="es-ES" sz="1000" dirty="0" smtClean="0">
                <a:solidFill>
                  <a:schemeClr val="bg1"/>
                </a:solidFill>
              </a:rPr>
              <a:t>ítica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51" name="Conector angular 50"/>
          <p:cNvCxnSpPr>
            <a:stCxn id="27" idx="2"/>
          </p:cNvCxnSpPr>
          <p:nvPr/>
        </p:nvCxnSpPr>
        <p:spPr>
          <a:xfrm rot="16200000" flipH="1">
            <a:off x="3959024" y="2440682"/>
            <a:ext cx="177473" cy="171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endCxn id="49" idx="0"/>
          </p:cNvCxnSpPr>
          <p:nvPr/>
        </p:nvCxnSpPr>
        <p:spPr>
          <a:xfrm rot="5400000">
            <a:off x="4708374" y="2875269"/>
            <a:ext cx="907469" cy="5803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/>
          <p:nvPr/>
        </p:nvCxnSpPr>
        <p:spPr>
          <a:xfrm rot="16200000" flipH="1">
            <a:off x="5375891" y="2835804"/>
            <a:ext cx="849794" cy="6970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7488280" y="2811360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La crisis pol</a:t>
            </a:r>
            <a:r>
              <a:rPr lang="es-ES" sz="1000" dirty="0" smtClean="0">
                <a:solidFill>
                  <a:schemeClr val="bg1"/>
                </a:solidFill>
              </a:rPr>
              <a:t>ítica y socioeconómica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64" name="Conector angular 63"/>
          <p:cNvCxnSpPr>
            <a:stCxn id="29" idx="2"/>
            <a:endCxn id="60" idx="0"/>
          </p:cNvCxnSpPr>
          <p:nvPr/>
        </p:nvCxnSpPr>
        <p:spPr>
          <a:xfrm rot="5400000">
            <a:off x="7898166" y="2616214"/>
            <a:ext cx="390289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15149" y="3244426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Basado en</a:t>
            </a:r>
            <a:endParaRPr lang="es-ES" sz="900" dirty="0"/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012452" y="2843042"/>
            <a:ext cx="201203" cy="60156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207243" y="3636694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Los principios de la Escuela de </a:t>
            </a:r>
            <a:r>
              <a:rPr lang="es-ES" sz="900" dirty="0" smtClean="0">
                <a:solidFill>
                  <a:schemeClr val="tx1"/>
                </a:solidFill>
              </a:rPr>
              <a:t>Chicago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216792" y="4806766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Milton Friedman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5938" y="6005480"/>
            <a:ext cx="1766495" cy="75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La plena libertad del mercado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No intervenci</a:t>
            </a:r>
            <a:r>
              <a:rPr lang="es-ES" sz="900" dirty="0" smtClean="0">
                <a:solidFill>
                  <a:schemeClr val="tx1"/>
                </a:solidFill>
              </a:rPr>
              <a:t>ón del Estado en Economía.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Flexibilizar contratos laborales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Privatizar funciones estatales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24697" y="438585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Dirigida por</a:t>
            </a:r>
            <a:endParaRPr lang="es-ES" sz="900" dirty="0"/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731553" y="3555975"/>
            <a:ext cx="16143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745088" y="4309122"/>
            <a:ext cx="143914" cy="9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726780" y="4711724"/>
            <a:ext cx="190081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115149" y="557502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Partidario de</a:t>
            </a:r>
            <a:endParaRPr lang="es-ES" sz="900" dirty="0"/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5400000">
            <a:off x="735541" y="5488741"/>
            <a:ext cx="163010" cy="95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16200000" flipV="1">
            <a:off x="790916" y="5827209"/>
            <a:ext cx="199627" cy="15691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7396186" y="3620726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Permite que</a:t>
            </a:r>
            <a:endParaRPr lang="es-ES" sz="900" dirty="0"/>
          </a:p>
        </p:txBody>
      </p:sp>
      <p:cxnSp>
        <p:nvCxnSpPr>
          <p:cNvPr id="142" name="Conector angular 141"/>
          <p:cNvCxnSpPr>
            <a:stCxn id="60" idx="2"/>
          </p:cNvCxnSpPr>
          <p:nvPr/>
        </p:nvCxnSpPr>
        <p:spPr>
          <a:xfrm rot="5400000">
            <a:off x="7984640" y="3519650"/>
            <a:ext cx="211714" cy="562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7488278" y="4100237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Surjan nuevos liderazgos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7094628" y="5289706"/>
            <a:ext cx="1967016" cy="156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- Abandono de la ortodoxia marxista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- Discurso autonomista y a veces antiimperialista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- Pol</a:t>
            </a:r>
            <a:r>
              <a:rPr lang="es-ES" sz="900" dirty="0" smtClean="0">
                <a:solidFill>
                  <a:schemeClr val="tx1"/>
                </a:solidFill>
              </a:rPr>
              <a:t>íticas favorables a sectores populares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- Estado interventor en econom</a:t>
            </a:r>
            <a:r>
              <a:rPr lang="es-ES" sz="900" dirty="0" smtClean="0">
                <a:solidFill>
                  <a:schemeClr val="tx1"/>
                </a:solidFill>
              </a:rPr>
              <a:t>ía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- Democracia como m</a:t>
            </a:r>
            <a:r>
              <a:rPr lang="es-ES" sz="900" dirty="0" smtClean="0">
                <a:solidFill>
                  <a:schemeClr val="tx1"/>
                </a:solidFill>
              </a:rPr>
              <a:t>étodo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- Discurso latinoamericanista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- Cr</a:t>
            </a:r>
            <a:r>
              <a:rPr lang="es-ES" sz="900" dirty="0" smtClean="0">
                <a:solidFill>
                  <a:schemeClr val="tx1"/>
                </a:solidFill>
              </a:rPr>
              <a:t>ítica al Modelo de Desarrollo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Partidario de otro modelo, el Buen vivir.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5" name="CuadroTexto 144"/>
          <p:cNvSpPr txBox="1"/>
          <p:nvPr/>
        </p:nvSpPr>
        <p:spPr>
          <a:xfrm>
            <a:off x="7396184" y="4898445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Caracterizados por</a:t>
            </a:r>
            <a:endParaRPr lang="es-ES" sz="900" dirty="0"/>
          </a:p>
        </p:txBody>
      </p:sp>
      <p:cxnSp>
        <p:nvCxnSpPr>
          <p:cNvPr id="146" name="Conector angular 145"/>
          <p:cNvCxnSpPr>
            <a:stCxn id="141" idx="2"/>
          </p:cNvCxnSpPr>
          <p:nvPr/>
        </p:nvCxnSpPr>
        <p:spPr>
          <a:xfrm rot="16200000" flipH="1">
            <a:off x="7987281" y="3957585"/>
            <a:ext cx="215978" cy="39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43" idx="2"/>
          </p:cNvCxnSpPr>
          <p:nvPr/>
        </p:nvCxnSpPr>
        <p:spPr>
          <a:xfrm rot="5400000">
            <a:off x="8003667" y="4789500"/>
            <a:ext cx="173658" cy="56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/>
          <p:nvPr/>
        </p:nvCxnSpPr>
        <p:spPr>
          <a:xfrm rot="5400000">
            <a:off x="7976863" y="5192358"/>
            <a:ext cx="217718" cy="151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adroTexto 181"/>
          <p:cNvSpPr txBox="1"/>
          <p:nvPr/>
        </p:nvSpPr>
        <p:spPr>
          <a:xfrm>
            <a:off x="4221267" y="4545546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Consistente en</a:t>
            </a:r>
            <a:endParaRPr lang="es-ES" sz="900" dirty="0"/>
          </a:p>
        </p:txBody>
      </p:sp>
      <p:sp>
        <p:nvSpPr>
          <p:cNvPr id="184" name="Rectángulo 183"/>
          <p:cNvSpPr/>
          <p:nvPr/>
        </p:nvSpPr>
        <p:spPr>
          <a:xfrm>
            <a:off x="4322910" y="5143679"/>
            <a:ext cx="1210057" cy="6902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Hambre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Huelgas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Protestas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Enfrentamientos con la polic</a:t>
            </a:r>
            <a:r>
              <a:rPr lang="es-ES" sz="900" dirty="0" smtClean="0">
                <a:solidFill>
                  <a:schemeClr val="tx1"/>
                </a:solidFill>
              </a:rPr>
              <a:t>í</a:t>
            </a:r>
            <a:r>
              <a:rPr lang="es-ES" sz="900" dirty="0" smtClean="0">
                <a:solidFill>
                  <a:schemeClr val="tx1"/>
                </a:solidFill>
              </a:rPr>
              <a:t>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5" name="Conector angular 184"/>
          <p:cNvCxnSpPr/>
          <p:nvPr/>
        </p:nvCxnSpPr>
        <p:spPr>
          <a:xfrm rot="16200000" flipH="1">
            <a:off x="4734739" y="4931383"/>
            <a:ext cx="36730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1480224" y="325360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Experimentado</a:t>
            </a:r>
            <a:endParaRPr lang="es-ES" sz="900" dirty="0"/>
          </a:p>
        </p:txBody>
      </p:sp>
      <p:cxnSp>
        <p:nvCxnSpPr>
          <p:cNvPr id="66" name="Conector angular 65"/>
          <p:cNvCxnSpPr>
            <a:endCxn id="65" idx="0"/>
          </p:cNvCxnSpPr>
          <p:nvPr/>
        </p:nvCxnSpPr>
        <p:spPr>
          <a:xfrm>
            <a:off x="1413196" y="3131812"/>
            <a:ext cx="764150" cy="1217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1715547" y="3645871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Durante la dictadura Chilena </a:t>
            </a:r>
            <a:r>
              <a:rPr lang="es-ES" sz="900" dirty="0">
                <a:solidFill>
                  <a:schemeClr val="tx1"/>
                </a:solidFill>
              </a:rPr>
              <a:t>de </a:t>
            </a:r>
            <a:r>
              <a:rPr lang="es-ES" sz="900" dirty="0" smtClean="0">
                <a:solidFill>
                  <a:schemeClr val="tx1"/>
                </a:solidFill>
              </a:rPr>
              <a:t>Pinochet en los 70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94" name="Conector angular 93"/>
          <p:cNvCxnSpPr>
            <a:endCxn id="65" idx="2"/>
          </p:cNvCxnSpPr>
          <p:nvPr/>
        </p:nvCxnSpPr>
        <p:spPr>
          <a:xfrm rot="5400000" flipH="1" flipV="1">
            <a:off x="2086178" y="3575344"/>
            <a:ext cx="182077" cy="2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/>
          <p:cNvSpPr/>
          <p:nvPr/>
        </p:nvSpPr>
        <p:spPr>
          <a:xfrm>
            <a:off x="1639160" y="4835040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Ronald Reagan y </a:t>
            </a: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argaret </a:t>
            </a:r>
            <a:r>
              <a:rPr lang="es-ES" sz="900" dirty="0" err="1" smtClean="0">
                <a:solidFill>
                  <a:schemeClr val="tx1"/>
                </a:solidFill>
              </a:rPr>
              <a:t>Tatcher</a:t>
            </a:r>
            <a:r>
              <a:rPr lang="es-ES" sz="900" dirty="0" smtClean="0">
                <a:solidFill>
                  <a:schemeClr val="tx1"/>
                </a:solidFill>
              </a:rPr>
              <a:t> en los 80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1556614" y="441412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Difundida por</a:t>
            </a:r>
            <a:endParaRPr lang="es-ES" sz="900" dirty="0"/>
          </a:p>
        </p:txBody>
      </p:sp>
      <p:cxnSp>
        <p:nvCxnSpPr>
          <p:cNvPr id="104" name="Conector angular 103"/>
          <p:cNvCxnSpPr>
            <a:endCxn id="103" idx="0"/>
          </p:cNvCxnSpPr>
          <p:nvPr/>
        </p:nvCxnSpPr>
        <p:spPr>
          <a:xfrm rot="16200000" flipH="1">
            <a:off x="2177005" y="4337396"/>
            <a:ext cx="143914" cy="9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103" idx="2"/>
            <a:endCxn id="102" idx="0"/>
          </p:cNvCxnSpPr>
          <p:nvPr/>
        </p:nvCxnSpPr>
        <p:spPr>
          <a:xfrm rot="5400000">
            <a:off x="2153923" y="4735226"/>
            <a:ext cx="190081" cy="9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/>
          <p:cNvSpPr/>
          <p:nvPr/>
        </p:nvSpPr>
        <p:spPr>
          <a:xfrm>
            <a:off x="1909725" y="5999921"/>
            <a:ext cx="987235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Am</a:t>
            </a:r>
            <a:r>
              <a:rPr lang="es-ES" sz="900" dirty="0" smtClean="0">
                <a:solidFill>
                  <a:schemeClr val="tx1"/>
                </a:solidFill>
              </a:rPr>
              <a:t>érica Latina en los 90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1594808" y="5579008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Aplicada en</a:t>
            </a:r>
            <a:endParaRPr lang="es-ES" sz="900" dirty="0"/>
          </a:p>
        </p:txBody>
      </p:sp>
      <p:cxnSp>
        <p:nvCxnSpPr>
          <p:cNvPr id="115" name="Conector angular 114"/>
          <p:cNvCxnSpPr>
            <a:endCxn id="114" idx="0"/>
          </p:cNvCxnSpPr>
          <p:nvPr/>
        </p:nvCxnSpPr>
        <p:spPr>
          <a:xfrm rot="16200000" flipH="1">
            <a:off x="2215199" y="5502277"/>
            <a:ext cx="143914" cy="9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114" idx="2"/>
            <a:endCxn id="113" idx="0"/>
          </p:cNvCxnSpPr>
          <p:nvPr/>
        </p:nvCxnSpPr>
        <p:spPr>
          <a:xfrm rot="16200000" flipH="1">
            <a:off x="2252596" y="5849173"/>
            <a:ext cx="190081" cy="1114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3033463" y="3628337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Crisis econ</a:t>
            </a:r>
            <a:r>
              <a:rPr lang="es-ES" sz="1000" dirty="0" smtClean="0">
                <a:solidFill>
                  <a:schemeClr val="bg1"/>
                </a:solidFill>
              </a:rPr>
              <a:t>ó</a:t>
            </a:r>
            <a:r>
              <a:rPr lang="es-ES" sz="1000" dirty="0" smtClean="0">
                <a:solidFill>
                  <a:schemeClr val="bg1"/>
                </a:solidFill>
              </a:rPr>
              <a:t>mica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23" name="Conector angular 122"/>
          <p:cNvCxnSpPr>
            <a:endCxn id="122" idx="0"/>
          </p:cNvCxnSpPr>
          <p:nvPr/>
        </p:nvCxnSpPr>
        <p:spPr>
          <a:xfrm rot="10800000" flipV="1">
            <a:off x="3638492" y="3170005"/>
            <a:ext cx="1813772" cy="4583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2950922" y="455472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Consistente en</a:t>
            </a:r>
            <a:endParaRPr lang="es-ES" sz="900" dirty="0"/>
          </a:p>
        </p:txBody>
      </p:sp>
      <p:sp>
        <p:nvSpPr>
          <p:cNvPr id="150" name="CuadroTexto 149"/>
          <p:cNvSpPr txBox="1"/>
          <p:nvPr/>
        </p:nvSpPr>
        <p:spPr>
          <a:xfrm>
            <a:off x="5519124" y="4554352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Consistente en</a:t>
            </a:r>
            <a:endParaRPr lang="es-ES" sz="900" dirty="0"/>
          </a:p>
        </p:txBody>
      </p:sp>
      <p:sp>
        <p:nvSpPr>
          <p:cNvPr id="151" name="Rectángulo 150"/>
          <p:cNvSpPr/>
          <p:nvPr/>
        </p:nvSpPr>
        <p:spPr>
          <a:xfrm>
            <a:off x="3004822" y="5012808"/>
            <a:ext cx="1210057" cy="18451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Hiperinflaci</a:t>
            </a:r>
            <a:r>
              <a:rPr lang="es-ES" sz="900" dirty="0" smtClean="0">
                <a:solidFill>
                  <a:schemeClr val="tx1"/>
                </a:solidFill>
              </a:rPr>
              <a:t>ón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Desbordamiento del desempleo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Aumento de la deuda externa</a:t>
            </a:r>
          </a:p>
          <a:p>
            <a:pPr marL="171450" indent="-171450">
              <a:buFontTx/>
              <a:buChar char="-"/>
            </a:pPr>
            <a:r>
              <a:rPr lang="es-ES" sz="900" dirty="0" err="1" smtClean="0">
                <a:solidFill>
                  <a:schemeClr val="tx1"/>
                </a:solidFill>
              </a:rPr>
              <a:t>Desfinanciación</a:t>
            </a:r>
            <a:r>
              <a:rPr lang="es-ES" sz="900" dirty="0" smtClean="0">
                <a:solidFill>
                  <a:schemeClr val="tx1"/>
                </a:solidFill>
              </a:rPr>
              <a:t> del Estado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Caída de la producción Nacional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Perdida de poder adquisitivo de la moneda</a:t>
            </a:r>
          </a:p>
        </p:txBody>
      </p:sp>
      <p:sp>
        <p:nvSpPr>
          <p:cNvPr id="152" name="Rectángulo 151"/>
          <p:cNvSpPr/>
          <p:nvPr/>
        </p:nvSpPr>
        <p:spPr>
          <a:xfrm>
            <a:off x="5668511" y="5018810"/>
            <a:ext cx="1282887" cy="18391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Ca</a:t>
            </a:r>
            <a:r>
              <a:rPr lang="es-ES" sz="900" dirty="0" smtClean="0">
                <a:solidFill>
                  <a:schemeClr val="tx1"/>
                </a:solidFill>
              </a:rPr>
              <a:t>í</a:t>
            </a:r>
            <a:r>
              <a:rPr lang="es-ES" sz="900" dirty="0" smtClean="0">
                <a:solidFill>
                  <a:schemeClr val="tx1"/>
                </a:solidFill>
              </a:rPr>
              <a:t>da de gobiernos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Perdida de legitimidad en partidos e instituciones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Perdida de la confianza en la democracia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Perdida de control del Estado.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Desencanto popular con el liderazgo pol</a:t>
            </a:r>
            <a:r>
              <a:rPr lang="es-ES" sz="900" dirty="0" smtClean="0">
                <a:solidFill>
                  <a:schemeClr val="tx1"/>
                </a:solidFill>
              </a:rPr>
              <a:t>ítico.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153" name="Conector angular 152"/>
          <p:cNvCxnSpPr>
            <a:endCxn id="151" idx="0"/>
          </p:cNvCxnSpPr>
          <p:nvPr/>
        </p:nvCxnSpPr>
        <p:spPr>
          <a:xfrm rot="5400000">
            <a:off x="3510547" y="4884859"/>
            <a:ext cx="227253" cy="286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/>
          <p:nvPr/>
        </p:nvCxnSpPr>
        <p:spPr>
          <a:xfrm rot="16200000" flipH="1">
            <a:off x="6092840" y="4879946"/>
            <a:ext cx="237173" cy="94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/>
          <p:nvPr/>
        </p:nvCxnSpPr>
        <p:spPr>
          <a:xfrm rot="16200000" flipH="1">
            <a:off x="6023426" y="4405860"/>
            <a:ext cx="36730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/>
          <p:nvPr/>
        </p:nvCxnSpPr>
        <p:spPr>
          <a:xfrm rot="16200000" flipH="1">
            <a:off x="4715264" y="4415408"/>
            <a:ext cx="36730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r 156"/>
          <p:cNvCxnSpPr/>
          <p:nvPr/>
        </p:nvCxnSpPr>
        <p:spPr>
          <a:xfrm rot="16200000" flipH="1">
            <a:off x="3454846" y="4444053"/>
            <a:ext cx="36730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226</Words>
  <Application>Microsoft Macintosh PowerPoint</Application>
  <PresentationFormat>Carta (216 x 279 mm)</PresentationFormat>
  <Paragraphs>58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Josue Sarmiento Lozano</cp:lastModifiedBy>
  <cp:revision>27</cp:revision>
  <dcterms:created xsi:type="dcterms:W3CDTF">2015-05-14T14:12:36Z</dcterms:created>
  <dcterms:modified xsi:type="dcterms:W3CDTF">2015-08-21T00:55:07Z</dcterms:modified>
</cp:coreProperties>
</file>