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64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855F-3ABC-4E13-9989-843229C3D68A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8D85-69DB-439C-886B-5CAA2634B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301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855F-3ABC-4E13-9989-843229C3D68A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8D85-69DB-439C-886B-5CAA2634B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4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855F-3ABC-4E13-9989-843229C3D68A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8D85-69DB-439C-886B-5CAA2634B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825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855F-3ABC-4E13-9989-843229C3D68A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8D85-69DB-439C-886B-5CAA2634B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66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855F-3ABC-4E13-9989-843229C3D68A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8D85-69DB-439C-886B-5CAA2634B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142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855F-3ABC-4E13-9989-843229C3D68A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8D85-69DB-439C-886B-5CAA2634B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5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855F-3ABC-4E13-9989-843229C3D68A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8D85-69DB-439C-886B-5CAA2634B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96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855F-3ABC-4E13-9989-843229C3D68A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8D85-69DB-439C-886B-5CAA2634B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240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855F-3ABC-4E13-9989-843229C3D68A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8D85-69DB-439C-886B-5CAA2634B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34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855F-3ABC-4E13-9989-843229C3D68A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8D85-69DB-439C-886B-5CAA2634B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931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855F-3ABC-4E13-9989-843229C3D68A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8D85-69DB-439C-886B-5CAA2634B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567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855F-3ABC-4E13-9989-843229C3D68A}" type="datetimeFigureOut">
              <a:rPr lang="es-CO" smtClean="0"/>
              <a:t>03/08/2015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8D85-69DB-439C-886B-5CAA2634BD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439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/>
        </p:nvSpPr>
        <p:spPr bwMode="auto">
          <a:xfrm>
            <a:off x="2555776" y="949573"/>
            <a:ext cx="1214438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ES_tradnl" sz="1600" b="1" dirty="0" smtClean="0">
                <a:solidFill>
                  <a:schemeClr val="tx1"/>
                </a:solidFill>
                <a:latin typeface="+mj-lt"/>
              </a:rPr>
              <a:t>Bloque capitalista</a:t>
            </a:r>
            <a:r>
              <a:rPr lang="es-ES_tradnl" sz="1600" b="1" dirty="0" smtClean="0">
                <a:latin typeface="+mj-lt"/>
              </a:rPr>
              <a:t>	</a:t>
            </a:r>
            <a:endParaRPr lang="es-ES_tradnl" sz="1600" b="1" dirty="0">
              <a:latin typeface="+mj-lt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406375" y="913854"/>
            <a:ext cx="1357313" cy="642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defPPr>
              <a:defRPr lang="es-ES_trad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_tradnl" sz="1600" b="1" dirty="0" smtClean="0">
                <a:latin typeface="+mj-lt"/>
              </a:rPr>
              <a:t>Guerra Fría (1947-1991)</a:t>
            </a:r>
            <a:endParaRPr lang="es-ES_tradnl" sz="1600" b="1" dirty="0">
              <a:latin typeface="+mj-lt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286000" y="116632"/>
            <a:ext cx="4143375" cy="357188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>
            <a:normAutofit/>
          </a:bodyPr>
          <a:lstStyle>
            <a:defPPr>
              <a:defRPr lang="es-ES_trad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_tradnl" sz="1600" b="1" dirty="0" smtClean="0">
                <a:latin typeface="+mj-lt"/>
              </a:rPr>
              <a:t>El mundo tras la Segunda Guerra Mundial</a:t>
            </a:r>
            <a:endParaRPr lang="es-ES_tradnl" sz="1600" b="1" dirty="0">
              <a:latin typeface="+mj-lt"/>
            </a:endParaRPr>
          </a:p>
        </p:txBody>
      </p:sp>
      <p:cxnSp>
        <p:nvCxnSpPr>
          <p:cNvPr id="7" name="69 Conector recto"/>
          <p:cNvCxnSpPr/>
          <p:nvPr/>
        </p:nvCxnSpPr>
        <p:spPr>
          <a:xfrm flipH="1" flipV="1">
            <a:off x="428626" y="688132"/>
            <a:ext cx="8463854" cy="45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3 Conector recto"/>
          <p:cNvCxnSpPr/>
          <p:nvPr/>
        </p:nvCxnSpPr>
        <p:spPr>
          <a:xfrm rot="5400000">
            <a:off x="4250532" y="580976"/>
            <a:ext cx="2143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2 Subtítulo"/>
          <p:cNvSpPr txBox="1">
            <a:spLocks/>
          </p:cNvSpPr>
          <p:nvPr/>
        </p:nvSpPr>
        <p:spPr bwMode="auto">
          <a:xfrm>
            <a:off x="5220072" y="913854"/>
            <a:ext cx="1643062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s-ES_trad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_tradnl" sz="1600" b="1" dirty="0" smtClean="0">
                <a:latin typeface="+mj-lt"/>
              </a:rPr>
              <a:t>Bloque comunista</a:t>
            </a:r>
            <a:endParaRPr lang="es-ES_tradnl" sz="1600" b="1" dirty="0">
              <a:latin typeface="+mj-lt"/>
            </a:endParaRPr>
          </a:p>
        </p:txBody>
      </p:sp>
      <p:sp>
        <p:nvSpPr>
          <p:cNvPr id="10" name="2 Subtítulo"/>
          <p:cNvSpPr txBox="1">
            <a:spLocks/>
          </p:cNvSpPr>
          <p:nvPr/>
        </p:nvSpPr>
        <p:spPr bwMode="auto">
          <a:xfrm>
            <a:off x="7236296" y="913854"/>
            <a:ext cx="1764829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s-ES_trad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_tradnl" sz="1600" b="1" dirty="0" smtClean="0">
                <a:latin typeface="+mj-lt"/>
              </a:rPr>
              <a:t>Descolonización (1945-1975)</a:t>
            </a:r>
            <a:endParaRPr lang="es-ES_tradnl" sz="1600" b="1" dirty="0">
              <a:latin typeface="+mj-lt"/>
            </a:endParaRPr>
          </a:p>
        </p:txBody>
      </p:sp>
      <p:cxnSp>
        <p:nvCxnSpPr>
          <p:cNvPr id="11" name="73 Conector recto"/>
          <p:cNvCxnSpPr/>
          <p:nvPr/>
        </p:nvCxnSpPr>
        <p:spPr>
          <a:xfrm rot="5400000">
            <a:off x="321469" y="799852"/>
            <a:ext cx="2143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73 Conector recto"/>
          <p:cNvCxnSpPr>
            <a:endCxn id="4" idx="0"/>
          </p:cNvCxnSpPr>
          <p:nvPr/>
        </p:nvCxnSpPr>
        <p:spPr>
          <a:xfrm>
            <a:off x="3162995" y="692696"/>
            <a:ext cx="0" cy="2568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73 Conector recto"/>
          <p:cNvCxnSpPr/>
          <p:nvPr/>
        </p:nvCxnSpPr>
        <p:spPr>
          <a:xfrm rot="5400000">
            <a:off x="8785324" y="801564"/>
            <a:ext cx="2143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73 Conector recto"/>
          <p:cNvCxnSpPr/>
          <p:nvPr/>
        </p:nvCxnSpPr>
        <p:spPr>
          <a:xfrm rot="5400000">
            <a:off x="5905004" y="801564"/>
            <a:ext cx="2143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18"/>
          <p:cNvSpPr txBox="1"/>
          <p:nvPr/>
        </p:nvSpPr>
        <p:spPr>
          <a:xfrm>
            <a:off x="441453" y="1711841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comienza por</a:t>
            </a:r>
            <a:endParaRPr lang="es-ES" sz="1200" dirty="0"/>
          </a:p>
        </p:txBody>
      </p:sp>
      <p:sp>
        <p:nvSpPr>
          <p:cNvPr id="26" name="Rectángulo 43"/>
          <p:cNvSpPr/>
          <p:nvPr/>
        </p:nvSpPr>
        <p:spPr>
          <a:xfrm>
            <a:off x="625639" y="2275285"/>
            <a:ext cx="1210057" cy="6052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f</a:t>
            </a:r>
            <a:r>
              <a:rPr lang="es-ES" sz="1400" dirty="0" smtClean="0">
                <a:solidFill>
                  <a:schemeClr val="bg1"/>
                </a:solidFill>
              </a:rPr>
              <a:t>ormación de bloques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28" name="CuadroTexto 66"/>
          <p:cNvSpPr txBox="1"/>
          <p:nvPr/>
        </p:nvSpPr>
        <p:spPr>
          <a:xfrm>
            <a:off x="323527" y="3182779"/>
            <a:ext cx="815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s</a:t>
            </a:r>
            <a:r>
              <a:rPr lang="es-ES" sz="1000" dirty="0" smtClean="0"/>
              <a:t>eguida de</a:t>
            </a:r>
            <a:endParaRPr lang="es-ES" sz="1000" dirty="0"/>
          </a:p>
        </p:txBody>
      </p:sp>
      <p:sp>
        <p:nvSpPr>
          <p:cNvPr id="37" name="Rectángulo 48"/>
          <p:cNvSpPr/>
          <p:nvPr/>
        </p:nvSpPr>
        <p:spPr>
          <a:xfrm>
            <a:off x="-108520" y="3467103"/>
            <a:ext cx="1210057" cy="605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 - época de tensión – coexistencia pacífica – fase final: rearme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38" name="Rectángulo 49"/>
          <p:cNvSpPr/>
          <p:nvPr/>
        </p:nvSpPr>
        <p:spPr>
          <a:xfrm>
            <a:off x="1187625" y="3467103"/>
            <a:ext cx="1152128" cy="75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enfrentamiento: diplomático – ideológico –político – cultural -ideológico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39" name="Conector angular 182"/>
          <p:cNvCxnSpPr>
            <a:stCxn id="37" idx="2"/>
          </p:cNvCxnSpPr>
          <p:nvPr/>
        </p:nvCxnSpPr>
        <p:spPr>
          <a:xfrm rot="5400000">
            <a:off x="335943" y="4232914"/>
            <a:ext cx="321133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4"/>
          <p:cNvCxnSpPr/>
          <p:nvPr/>
        </p:nvCxnSpPr>
        <p:spPr>
          <a:xfrm rot="16200000" flipH="1">
            <a:off x="1038886" y="1633523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53"/>
          <p:cNvCxnSpPr/>
          <p:nvPr/>
        </p:nvCxnSpPr>
        <p:spPr>
          <a:xfrm rot="5400000">
            <a:off x="847245" y="2905284"/>
            <a:ext cx="394506" cy="2898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3"/>
          <p:cNvCxnSpPr/>
          <p:nvPr/>
        </p:nvCxnSpPr>
        <p:spPr>
          <a:xfrm rot="16200000" flipH="1">
            <a:off x="1126211" y="2916452"/>
            <a:ext cx="397659" cy="2712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44"/>
          <p:cNvCxnSpPr/>
          <p:nvPr/>
        </p:nvCxnSpPr>
        <p:spPr>
          <a:xfrm rot="5400000">
            <a:off x="971603" y="2132857"/>
            <a:ext cx="28803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66"/>
          <p:cNvSpPr txBox="1"/>
          <p:nvPr/>
        </p:nvSpPr>
        <p:spPr>
          <a:xfrm>
            <a:off x="1092657" y="3182779"/>
            <a:ext cx="959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se concretó en</a:t>
            </a:r>
            <a:endParaRPr lang="es-ES" sz="1000" dirty="0"/>
          </a:p>
        </p:txBody>
      </p:sp>
      <p:sp>
        <p:nvSpPr>
          <p:cNvPr id="86" name="CuadroTexto 66"/>
          <p:cNvSpPr txBox="1"/>
          <p:nvPr/>
        </p:nvSpPr>
        <p:spPr>
          <a:xfrm>
            <a:off x="107504" y="4334907"/>
            <a:ext cx="815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acabó con</a:t>
            </a:r>
            <a:endParaRPr lang="es-ES" sz="1000" dirty="0"/>
          </a:p>
        </p:txBody>
      </p:sp>
      <p:sp>
        <p:nvSpPr>
          <p:cNvPr id="87" name="Rectángulo 72"/>
          <p:cNvSpPr/>
          <p:nvPr/>
        </p:nvSpPr>
        <p:spPr>
          <a:xfrm>
            <a:off x="-17047" y="4839979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</a:t>
            </a:r>
            <a:r>
              <a:rPr lang="es-ES" sz="1400" dirty="0" smtClean="0">
                <a:solidFill>
                  <a:schemeClr val="tx1"/>
                </a:solidFill>
              </a:rPr>
              <a:t>aída del muro de Berlín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88" name="Conector angular 182"/>
          <p:cNvCxnSpPr/>
          <p:nvPr/>
        </p:nvCxnSpPr>
        <p:spPr>
          <a:xfrm rot="16200000" flipH="1">
            <a:off x="323529" y="4653135"/>
            <a:ext cx="288032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182"/>
          <p:cNvCxnSpPr/>
          <p:nvPr/>
        </p:nvCxnSpPr>
        <p:spPr>
          <a:xfrm rot="5400000">
            <a:off x="1609128" y="4385314"/>
            <a:ext cx="321133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66"/>
          <p:cNvSpPr txBox="1"/>
          <p:nvPr/>
        </p:nvSpPr>
        <p:spPr>
          <a:xfrm>
            <a:off x="1380689" y="4487307"/>
            <a:ext cx="815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j</a:t>
            </a:r>
            <a:r>
              <a:rPr lang="es-ES" sz="1000" dirty="0" smtClean="0"/>
              <a:t>unto con</a:t>
            </a:r>
            <a:endParaRPr lang="es-ES" sz="1000" dirty="0"/>
          </a:p>
        </p:txBody>
      </p:sp>
      <p:cxnSp>
        <p:nvCxnSpPr>
          <p:cNvPr id="96" name="Conector angular 182"/>
          <p:cNvCxnSpPr/>
          <p:nvPr/>
        </p:nvCxnSpPr>
        <p:spPr>
          <a:xfrm rot="16200000" flipH="1">
            <a:off x="1596714" y="4805535"/>
            <a:ext cx="288032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ángulo 72"/>
          <p:cNvSpPr/>
          <p:nvPr/>
        </p:nvSpPr>
        <p:spPr>
          <a:xfrm>
            <a:off x="1345719" y="4869160"/>
            <a:ext cx="1210057" cy="792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</a:t>
            </a:r>
            <a:r>
              <a:rPr lang="es-ES" sz="1400" dirty="0" smtClean="0">
                <a:solidFill>
                  <a:schemeClr val="tx1"/>
                </a:solidFill>
              </a:rPr>
              <a:t>ntervención en conflictos de otros países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8" name="CuadroTexto 18"/>
          <p:cNvSpPr txBox="1"/>
          <p:nvPr/>
        </p:nvSpPr>
        <p:spPr>
          <a:xfrm>
            <a:off x="2313661" y="1711841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formado por</a:t>
            </a:r>
            <a:endParaRPr lang="es-ES" sz="1200" dirty="0"/>
          </a:p>
        </p:txBody>
      </p:sp>
      <p:cxnSp>
        <p:nvCxnSpPr>
          <p:cNvPr id="99" name="Conector angular 44"/>
          <p:cNvCxnSpPr/>
          <p:nvPr/>
        </p:nvCxnSpPr>
        <p:spPr>
          <a:xfrm rot="16200000" flipH="1">
            <a:off x="2911094" y="1633523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43"/>
          <p:cNvSpPr/>
          <p:nvPr/>
        </p:nvSpPr>
        <p:spPr>
          <a:xfrm>
            <a:off x="2065799" y="2427685"/>
            <a:ext cx="922025" cy="4252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Estados </a:t>
            </a:r>
          </a:p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Unidos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05" name="Rectángulo 43"/>
          <p:cNvSpPr/>
          <p:nvPr/>
        </p:nvSpPr>
        <p:spPr>
          <a:xfrm>
            <a:off x="3203848" y="2420888"/>
            <a:ext cx="793799" cy="4252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Europa </a:t>
            </a:r>
          </a:p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Central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06" name="Rectángulo 43"/>
          <p:cNvSpPr/>
          <p:nvPr/>
        </p:nvSpPr>
        <p:spPr>
          <a:xfrm>
            <a:off x="4211960" y="2420888"/>
            <a:ext cx="735444" cy="4252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Japón</a:t>
            </a:r>
            <a:endParaRPr lang="es-ES" sz="1400" dirty="0">
              <a:solidFill>
                <a:schemeClr val="bg1"/>
              </a:solidFill>
            </a:endParaRPr>
          </a:p>
        </p:txBody>
      </p:sp>
      <p:cxnSp>
        <p:nvCxnSpPr>
          <p:cNvPr id="108" name="107 Conector angular"/>
          <p:cNvCxnSpPr>
            <a:stCxn id="98" idx="2"/>
          </p:cNvCxnSpPr>
          <p:nvPr/>
        </p:nvCxnSpPr>
        <p:spPr>
          <a:xfrm rot="16200000" flipH="1">
            <a:off x="3612165" y="1387457"/>
            <a:ext cx="286445" cy="14892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angular"/>
          <p:cNvCxnSpPr>
            <a:endCxn id="104" idx="0"/>
          </p:cNvCxnSpPr>
          <p:nvPr/>
        </p:nvCxnSpPr>
        <p:spPr>
          <a:xfrm rot="10800000" flipV="1">
            <a:off x="2526813" y="2275283"/>
            <a:ext cx="483971" cy="1524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>
            <a:endCxn id="105" idx="0"/>
          </p:cNvCxnSpPr>
          <p:nvPr/>
        </p:nvCxnSpPr>
        <p:spPr>
          <a:xfrm>
            <a:off x="3600748" y="2275283"/>
            <a:ext cx="0" cy="14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/>
          <p:nvPr/>
        </p:nvCxnSpPr>
        <p:spPr>
          <a:xfrm>
            <a:off x="4499992" y="2275283"/>
            <a:ext cx="0" cy="14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8"/>
          <p:cNvSpPr txBox="1"/>
          <p:nvPr/>
        </p:nvSpPr>
        <p:spPr>
          <a:xfrm>
            <a:off x="1953621" y="3007985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se convirtió en</a:t>
            </a:r>
            <a:endParaRPr lang="es-ES" sz="1200" dirty="0"/>
          </a:p>
        </p:txBody>
      </p:sp>
      <p:cxnSp>
        <p:nvCxnSpPr>
          <p:cNvPr id="127" name="Conector angular 44"/>
          <p:cNvCxnSpPr/>
          <p:nvPr/>
        </p:nvCxnSpPr>
        <p:spPr>
          <a:xfrm rot="16200000" flipH="1">
            <a:off x="2551052" y="2929667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44"/>
          <p:cNvCxnSpPr/>
          <p:nvPr/>
        </p:nvCxnSpPr>
        <p:spPr>
          <a:xfrm rot="16200000" flipH="1">
            <a:off x="2519771" y="3320988"/>
            <a:ext cx="21602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ángulo 49"/>
          <p:cNvSpPr/>
          <p:nvPr/>
        </p:nvSpPr>
        <p:spPr>
          <a:xfrm>
            <a:off x="2494234" y="3467103"/>
            <a:ext cx="778008" cy="728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potencia política, militar y económica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131" name="Conector angular 44"/>
          <p:cNvCxnSpPr/>
          <p:nvPr/>
        </p:nvCxnSpPr>
        <p:spPr>
          <a:xfrm rot="5400000">
            <a:off x="823392" y="3418457"/>
            <a:ext cx="15240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44"/>
          <p:cNvCxnSpPr/>
          <p:nvPr/>
        </p:nvCxnSpPr>
        <p:spPr>
          <a:xfrm rot="5400000">
            <a:off x="1418508" y="3437509"/>
            <a:ext cx="114298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adroTexto 18"/>
          <p:cNvSpPr txBox="1"/>
          <p:nvPr/>
        </p:nvSpPr>
        <p:spPr>
          <a:xfrm>
            <a:off x="2408627" y="4343743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c</a:t>
            </a:r>
            <a:r>
              <a:rPr lang="es-ES" sz="1200" dirty="0" smtClean="0"/>
              <a:t>ombatió el</a:t>
            </a:r>
            <a:endParaRPr lang="es-ES" sz="1200" dirty="0"/>
          </a:p>
        </p:txBody>
      </p:sp>
      <p:cxnSp>
        <p:nvCxnSpPr>
          <p:cNvPr id="137" name="Conector angular 44"/>
          <p:cNvCxnSpPr/>
          <p:nvPr/>
        </p:nvCxnSpPr>
        <p:spPr>
          <a:xfrm rot="16200000" flipH="1">
            <a:off x="3006058" y="4265425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44"/>
          <p:cNvCxnSpPr/>
          <p:nvPr/>
        </p:nvCxnSpPr>
        <p:spPr>
          <a:xfrm rot="16200000" flipH="1">
            <a:off x="2974777" y="4656746"/>
            <a:ext cx="21602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49"/>
          <p:cNvSpPr/>
          <p:nvPr/>
        </p:nvSpPr>
        <p:spPr>
          <a:xfrm>
            <a:off x="2650742" y="4802862"/>
            <a:ext cx="1076506" cy="364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avance del comunismo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40" name="CuadroTexto 18"/>
          <p:cNvSpPr txBox="1"/>
          <p:nvPr/>
        </p:nvSpPr>
        <p:spPr>
          <a:xfrm>
            <a:off x="2339752" y="5341953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invadió</a:t>
            </a:r>
            <a:endParaRPr lang="es-ES" sz="1200" dirty="0"/>
          </a:p>
        </p:txBody>
      </p:sp>
      <p:cxnSp>
        <p:nvCxnSpPr>
          <p:cNvPr id="141" name="Conector angular 44"/>
          <p:cNvCxnSpPr/>
          <p:nvPr/>
        </p:nvCxnSpPr>
        <p:spPr>
          <a:xfrm rot="16200000" flipH="1">
            <a:off x="2937183" y="5263635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44"/>
          <p:cNvCxnSpPr/>
          <p:nvPr/>
        </p:nvCxnSpPr>
        <p:spPr>
          <a:xfrm rot="16200000" flipH="1">
            <a:off x="2905902" y="5654956"/>
            <a:ext cx="21602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49"/>
          <p:cNvSpPr/>
          <p:nvPr/>
        </p:nvSpPr>
        <p:spPr>
          <a:xfrm>
            <a:off x="2581867" y="5801072"/>
            <a:ext cx="1076506" cy="364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países asiáticos y latinoamericanos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44" name="CuadroTexto 18"/>
          <p:cNvSpPr txBox="1"/>
          <p:nvPr/>
        </p:nvSpPr>
        <p:spPr>
          <a:xfrm>
            <a:off x="3033741" y="3007985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ayudada por</a:t>
            </a:r>
            <a:endParaRPr lang="es-ES" sz="1200" dirty="0"/>
          </a:p>
        </p:txBody>
      </p:sp>
      <p:cxnSp>
        <p:nvCxnSpPr>
          <p:cNvPr id="145" name="Conector angular 44"/>
          <p:cNvCxnSpPr/>
          <p:nvPr/>
        </p:nvCxnSpPr>
        <p:spPr>
          <a:xfrm rot="16200000" flipH="1">
            <a:off x="3631172" y="2929667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44"/>
          <p:cNvCxnSpPr/>
          <p:nvPr/>
        </p:nvCxnSpPr>
        <p:spPr>
          <a:xfrm rot="16200000" flipH="1">
            <a:off x="3599891" y="3320988"/>
            <a:ext cx="21602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 49"/>
          <p:cNvSpPr/>
          <p:nvPr/>
        </p:nvSpPr>
        <p:spPr>
          <a:xfrm>
            <a:off x="3419872" y="3467103"/>
            <a:ext cx="709614" cy="6819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plan Marshall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50" name="CuadroTexto 18"/>
          <p:cNvSpPr txBox="1"/>
          <p:nvPr/>
        </p:nvSpPr>
        <p:spPr>
          <a:xfrm>
            <a:off x="3393781" y="4304129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permitió</a:t>
            </a:r>
            <a:endParaRPr lang="es-ES" sz="1200" dirty="0"/>
          </a:p>
        </p:txBody>
      </p:sp>
      <p:cxnSp>
        <p:nvCxnSpPr>
          <p:cNvPr id="151" name="Conector angular 44"/>
          <p:cNvCxnSpPr/>
          <p:nvPr/>
        </p:nvCxnSpPr>
        <p:spPr>
          <a:xfrm rot="16200000" flipH="1">
            <a:off x="3991212" y="4225811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44"/>
          <p:cNvCxnSpPr/>
          <p:nvPr/>
        </p:nvCxnSpPr>
        <p:spPr>
          <a:xfrm rot="16200000" flipH="1">
            <a:off x="3959931" y="4617132"/>
            <a:ext cx="21602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49"/>
          <p:cNvSpPr/>
          <p:nvPr/>
        </p:nvSpPr>
        <p:spPr>
          <a:xfrm>
            <a:off x="3779911" y="4764759"/>
            <a:ext cx="1080121" cy="1184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 r</a:t>
            </a:r>
            <a:r>
              <a:rPr lang="es-ES" sz="1000" dirty="0" smtClean="0">
                <a:solidFill>
                  <a:schemeClr val="tx1"/>
                </a:solidFill>
              </a:rPr>
              <a:t>econstrucción – creación de la CEE – activación de la economía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54" name="CuadroTexto 18"/>
          <p:cNvSpPr txBox="1"/>
          <p:nvPr/>
        </p:nvSpPr>
        <p:spPr>
          <a:xfrm>
            <a:off x="3546181" y="6104330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t</a:t>
            </a:r>
            <a:r>
              <a:rPr lang="es-ES" sz="1200" dirty="0" smtClean="0"/>
              <a:t>erminó con</a:t>
            </a:r>
            <a:endParaRPr lang="es-ES" sz="1200" dirty="0"/>
          </a:p>
        </p:txBody>
      </p:sp>
      <p:cxnSp>
        <p:nvCxnSpPr>
          <p:cNvPr id="155" name="Conector angular 44"/>
          <p:cNvCxnSpPr/>
          <p:nvPr/>
        </p:nvCxnSpPr>
        <p:spPr>
          <a:xfrm rot="16200000" flipH="1">
            <a:off x="4143612" y="6026012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44"/>
          <p:cNvCxnSpPr/>
          <p:nvPr/>
        </p:nvCxnSpPr>
        <p:spPr>
          <a:xfrm rot="16200000" flipH="1">
            <a:off x="4112331" y="6417333"/>
            <a:ext cx="21602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49"/>
          <p:cNvSpPr/>
          <p:nvPr/>
        </p:nvSpPr>
        <p:spPr>
          <a:xfrm>
            <a:off x="3679817" y="6498235"/>
            <a:ext cx="1130976" cy="293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crisis del petróleo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58" name="CuadroTexto 18"/>
          <p:cNvSpPr txBox="1"/>
          <p:nvPr/>
        </p:nvSpPr>
        <p:spPr>
          <a:xfrm>
            <a:off x="3897837" y="3007985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adoptó</a:t>
            </a:r>
            <a:endParaRPr lang="es-ES" sz="1200" dirty="0"/>
          </a:p>
        </p:txBody>
      </p:sp>
      <p:cxnSp>
        <p:nvCxnSpPr>
          <p:cNvPr id="159" name="Conector angular 44"/>
          <p:cNvCxnSpPr/>
          <p:nvPr/>
        </p:nvCxnSpPr>
        <p:spPr>
          <a:xfrm rot="16200000" flipH="1">
            <a:off x="4495268" y="2929667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angular 44"/>
          <p:cNvCxnSpPr/>
          <p:nvPr/>
        </p:nvCxnSpPr>
        <p:spPr>
          <a:xfrm rot="16200000" flipH="1">
            <a:off x="4463987" y="3320988"/>
            <a:ext cx="21602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49"/>
          <p:cNvSpPr/>
          <p:nvPr/>
        </p:nvSpPr>
        <p:spPr>
          <a:xfrm>
            <a:off x="4283968" y="3467103"/>
            <a:ext cx="864096" cy="60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d</a:t>
            </a:r>
            <a:r>
              <a:rPr lang="es-ES" sz="1000" dirty="0" smtClean="0">
                <a:solidFill>
                  <a:schemeClr val="tx1"/>
                </a:solidFill>
              </a:rPr>
              <a:t>emocracia occidental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62" name="CuadroTexto 18"/>
          <p:cNvSpPr txBox="1"/>
          <p:nvPr/>
        </p:nvSpPr>
        <p:spPr>
          <a:xfrm>
            <a:off x="4689925" y="4232121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experimentó</a:t>
            </a:r>
            <a:endParaRPr lang="es-ES" sz="1200" dirty="0"/>
          </a:p>
        </p:txBody>
      </p:sp>
      <p:cxnSp>
        <p:nvCxnSpPr>
          <p:cNvPr id="163" name="Conector angular 44"/>
          <p:cNvCxnSpPr/>
          <p:nvPr/>
        </p:nvCxnSpPr>
        <p:spPr>
          <a:xfrm rot="16200000" flipH="1">
            <a:off x="5287356" y="4153803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44"/>
          <p:cNvCxnSpPr/>
          <p:nvPr/>
        </p:nvCxnSpPr>
        <p:spPr>
          <a:xfrm rot="16200000" flipH="1">
            <a:off x="5256075" y="4545124"/>
            <a:ext cx="21602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 49"/>
          <p:cNvSpPr/>
          <p:nvPr/>
        </p:nvSpPr>
        <p:spPr>
          <a:xfrm>
            <a:off x="5076055" y="4692751"/>
            <a:ext cx="1080121" cy="1184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crecimiento económico basado en tecnología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167" name="166 Conector recto"/>
          <p:cNvCxnSpPr/>
          <p:nvPr/>
        </p:nvCxnSpPr>
        <p:spPr>
          <a:xfrm>
            <a:off x="5148064" y="4077072"/>
            <a:ext cx="2160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8"/>
          <p:cNvSpPr txBox="1"/>
          <p:nvPr/>
        </p:nvSpPr>
        <p:spPr>
          <a:xfrm>
            <a:off x="5410005" y="1783849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formado por</a:t>
            </a:r>
            <a:endParaRPr lang="es-ES" sz="1200" dirty="0"/>
          </a:p>
        </p:txBody>
      </p:sp>
      <p:cxnSp>
        <p:nvCxnSpPr>
          <p:cNvPr id="169" name="Conector angular 44"/>
          <p:cNvCxnSpPr/>
          <p:nvPr/>
        </p:nvCxnSpPr>
        <p:spPr>
          <a:xfrm rot="16200000" flipH="1">
            <a:off x="6007438" y="1705531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ángulo 43"/>
          <p:cNvSpPr/>
          <p:nvPr/>
        </p:nvSpPr>
        <p:spPr>
          <a:xfrm>
            <a:off x="5146779" y="2580085"/>
            <a:ext cx="922025" cy="4252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URSS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71" name="Rectángulo 43"/>
          <p:cNvSpPr/>
          <p:nvPr/>
        </p:nvSpPr>
        <p:spPr>
          <a:xfrm>
            <a:off x="6156176" y="2582734"/>
            <a:ext cx="735444" cy="4252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China</a:t>
            </a:r>
            <a:endParaRPr lang="es-ES" sz="1400" dirty="0">
              <a:solidFill>
                <a:schemeClr val="bg1"/>
              </a:solidFill>
            </a:endParaRPr>
          </a:p>
        </p:txBody>
      </p:sp>
      <p:cxnSp>
        <p:nvCxnSpPr>
          <p:cNvPr id="172" name="171 Conector angular"/>
          <p:cNvCxnSpPr/>
          <p:nvPr/>
        </p:nvCxnSpPr>
        <p:spPr>
          <a:xfrm>
            <a:off x="6091763" y="2141239"/>
            <a:ext cx="424453" cy="286446"/>
          </a:xfrm>
          <a:prstGeom prst="bentConnector3">
            <a:avLst>
              <a:gd name="adj1" fmla="val 31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72 Conector angular"/>
          <p:cNvCxnSpPr>
            <a:endCxn id="170" idx="0"/>
          </p:cNvCxnSpPr>
          <p:nvPr/>
        </p:nvCxnSpPr>
        <p:spPr>
          <a:xfrm rot="10800000" flipV="1">
            <a:off x="5607793" y="2427683"/>
            <a:ext cx="483971" cy="1524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44"/>
          <p:cNvCxnSpPr/>
          <p:nvPr/>
        </p:nvCxnSpPr>
        <p:spPr>
          <a:xfrm rot="16200000" flipH="1">
            <a:off x="6439484" y="2497619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uadroTexto 18"/>
          <p:cNvSpPr txBox="1"/>
          <p:nvPr/>
        </p:nvSpPr>
        <p:spPr>
          <a:xfrm>
            <a:off x="5121973" y="3160385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impulsó</a:t>
            </a:r>
            <a:endParaRPr lang="es-ES" sz="1200" dirty="0"/>
          </a:p>
        </p:txBody>
      </p:sp>
      <p:cxnSp>
        <p:nvCxnSpPr>
          <p:cNvPr id="181" name="Conector angular 44"/>
          <p:cNvCxnSpPr/>
          <p:nvPr/>
        </p:nvCxnSpPr>
        <p:spPr>
          <a:xfrm rot="16200000" flipH="1">
            <a:off x="5719404" y="3082067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angular 44"/>
          <p:cNvCxnSpPr/>
          <p:nvPr/>
        </p:nvCxnSpPr>
        <p:spPr>
          <a:xfrm rot="16200000" flipH="1">
            <a:off x="5688123" y="3473388"/>
            <a:ext cx="21602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49"/>
          <p:cNvSpPr/>
          <p:nvPr/>
        </p:nvSpPr>
        <p:spPr>
          <a:xfrm>
            <a:off x="5410005" y="3501009"/>
            <a:ext cx="962195" cy="728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 d</a:t>
            </a:r>
            <a:r>
              <a:rPr lang="es-ES" sz="1000" dirty="0" smtClean="0">
                <a:solidFill>
                  <a:schemeClr val="tx1"/>
                </a:solidFill>
              </a:rPr>
              <a:t>emocracia s populares – </a:t>
            </a:r>
            <a:r>
              <a:rPr lang="es-ES" sz="1000" dirty="0" err="1" smtClean="0">
                <a:solidFill>
                  <a:schemeClr val="tx1"/>
                </a:solidFill>
              </a:rPr>
              <a:t>Comecon</a:t>
            </a:r>
            <a:r>
              <a:rPr lang="es-ES" sz="1000" dirty="0" smtClean="0">
                <a:solidFill>
                  <a:schemeClr val="tx1"/>
                </a:solidFill>
              </a:rPr>
              <a:t>- Pacto de Varsovia 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84" name="CuadroTexto 18"/>
          <p:cNvSpPr txBox="1"/>
          <p:nvPr/>
        </p:nvSpPr>
        <p:spPr>
          <a:xfrm>
            <a:off x="5940955" y="4330764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controló</a:t>
            </a:r>
            <a:endParaRPr lang="es-ES" sz="1200" dirty="0"/>
          </a:p>
        </p:txBody>
      </p:sp>
      <p:cxnSp>
        <p:nvCxnSpPr>
          <p:cNvPr id="185" name="Conector angular 44"/>
          <p:cNvCxnSpPr/>
          <p:nvPr/>
        </p:nvCxnSpPr>
        <p:spPr>
          <a:xfrm rot="16200000" flipH="1">
            <a:off x="6506302" y="4617132"/>
            <a:ext cx="21602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ángulo 49"/>
          <p:cNvSpPr/>
          <p:nvPr/>
        </p:nvSpPr>
        <p:spPr>
          <a:xfrm>
            <a:off x="6326282" y="4764759"/>
            <a:ext cx="1080121" cy="998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estados satélite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187" name="186 Conector recto"/>
          <p:cNvCxnSpPr/>
          <p:nvPr/>
        </p:nvCxnSpPr>
        <p:spPr>
          <a:xfrm>
            <a:off x="6398291" y="4149080"/>
            <a:ext cx="2160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angular"/>
          <p:cNvCxnSpPr>
            <a:endCxn id="184" idx="0"/>
          </p:cNvCxnSpPr>
          <p:nvPr/>
        </p:nvCxnSpPr>
        <p:spPr>
          <a:xfrm rot="16200000" flipH="1">
            <a:off x="6544060" y="4236747"/>
            <a:ext cx="181684" cy="63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196 Conector angular"/>
          <p:cNvCxnSpPr>
            <a:stCxn id="171" idx="3"/>
          </p:cNvCxnSpPr>
          <p:nvPr/>
        </p:nvCxnSpPr>
        <p:spPr>
          <a:xfrm>
            <a:off x="6891620" y="2795360"/>
            <a:ext cx="344676" cy="4176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uadroTexto 18"/>
          <p:cNvSpPr txBox="1"/>
          <p:nvPr/>
        </p:nvSpPr>
        <p:spPr>
          <a:xfrm>
            <a:off x="6562133" y="3212976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impulsó</a:t>
            </a:r>
            <a:endParaRPr lang="es-ES" sz="1200" dirty="0"/>
          </a:p>
        </p:txBody>
      </p:sp>
      <p:sp>
        <p:nvSpPr>
          <p:cNvPr id="199" name="Rectángulo 49"/>
          <p:cNvSpPr/>
          <p:nvPr/>
        </p:nvSpPr>
        <p:spPr>
          <a:xfrm>
            <a:off x="6850165" y="3553600"/>
            <a:ext cx="962195" cy="728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 gran salto adelante – revolución cultural 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0" name="199 Conector angular"/>
          <p:cNvCxnSpPr/>
          <p:nvPr/>
        </p:nvCxnSpPr>
        <p:spPr>
          <a:xfrm rot="16200000" flipH="1">
            <a:off x="7489961" y="4352277"/>
            <a:ext cx="444144" cy="3446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uadroTexto 18"/>
          <p:cNvSpPr txBox="1"/>
          <p:nvPr/>
        </p:nvSpPr>
        <p:spPr>
          <a:xfrm>
            <a:off x="7426229" y="4710712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a nivel diplomático</a:t>
            </a:r>
            <a:endParaRPr lang="es-ES" sz="1200" dirty="0"/>
          </a:p>
        </p:txBody>
      </p:sp>
      <p:cxnSp>
        <p:nvCxnSpPr>
          <p:cNvPr id="202" name="Conector angular 44"/>
          <p:cNvCxnSpPr>
            <a:endCxn id="199" idx="0"/>
          </p:cNvCxnSpPr>
          <p:nvPr/>
        </p:nvCxnSpPr>
        <p:spPr>
          <a:xfrm rot="16200000" flipH="1">
            <a:off x="7257484" y="3479820"/>
            <a:ext cx="124599" cy="229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ángulo 49"/>
          <p:cNvSpPr/>
          <p:nvPr/>
        </p:nvSpPr>
        <p:spPr>
          <a:xfrm>
            <a:off x="7524327" y="5157192"/>
            <a:ext cx="1080121" cy="998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 ruptura con URSS – acercamiento a USA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06" name="Conector angular 44"/>
          <p:cNvCxnSpPr/>
          <p:nvPr/>
        </p:nvCxnSpPr>
        <p:spPr>
          <a:xfrm rot="16200000" flipH="1">
            <a:off x="7992379" y="5049179"/>
            <a:ext cx="21602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18"/>
          <p:cNvSpPr txBox="1"/>
          <p:nvPr/>
        </p:nvSpPr>
        <p:spPr>
          <a:xfrm>
            <a:off x="7210205" y="1783849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se produjo  </a:t>
            </a:r>
            <a:endParaRPr lang="es-ES" sz="1200" dirty="0"/>
          </a:p>
        </p:txBody>
      </p:sp>
      <p:cxnSp>
        <p:nvCxnSpPr>
          <p:cNvPr id="208" name="Conector angular 44"/>
          <p:cNvCxnSpPr/>
          <p:nvPr/>
        </p:nvCxnSpPr>
        <p:spPr>
          <a:xfrm rot="5400000">
            <a:off x="7753776" y="1651669"/>
            <a:ext cx="26118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ángulo 43"/>
          <p:cNvSpPr/>
          <p:nvPr/>
        </p:nvSpPr>
        <p:spPr>
          <a:xfrm>
            <a:off x="7538407" y="2132856"/>
            <a:ext cx="1354073" cy="4252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i</a:t>
            </a:r>
            <a:r>
              <a:rPr lang="es-ES" sz="1400" dirty="0" smtClean="0">
                <a:solidFill>
                  <a:schemeClr val="bg1"/>
                </a:solidFill>
              </a:rPr>
              <a:t>ndependencia política</a:t>
            </a:r>
            <a:endParaRPr lang="es-ES" sz="1400" dirty="0">
              <a:solidFill>
                <a:schemeClr val="bg1"/>
              </a:solidFill>
            </a:endParaRPr>
          </a:p>
        </p:txBody>
      </p:sp>
      <p:cxnSp>
        <p:nvCxnSpPr>
          <p:cNvPr id="211" name="Conector angular 44"/>
          <p:cNvCxnSpPr/>
          <p:nvPr/>
        </p:nvCxnSpPr>
        <p:spPr>
          <a:xfrm rot="5400000">
            <a:off x="7819071" y="2067559"/>
            <a:ext cx="13059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212 Conector angular"/>
          <p:cNvCxnSpPr/>
          <p:nvPr/>
        </p:nvCxnSpPr>
        <p:spPr>
          <a:xfrm rot="5400000">
            <a:off x="8245728" y="2779609"/>
            <a:ext cx="430309" cy="9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uadroTexto 18"/>
          <p:cNvSpPr txBox="1"/>
          <p:nvPr/>
        </p:nvSpPr>
        <p:spPr>
          <a:xfrm>
            <a:off x="7786269" y="2995214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de</a:t>
            </a:r>
            <a:endParaRPr lang="es-ES" sz="1200" dirty="0"/>
          </a:p>
        </p:txBody>
      </p:sp>
      <p:sp>
        <p:nvSpPr>
          <p:cNvPr id="215" name="Rectángulo 49"/>
          <p:cNvSpPr/>
          <p:nvPr/>
        </p:nvSpPr>
        <p:spPr>
          <a:xfrm>
            <a:off x="8074301" y="3335837"/>
            <a:ext cx="962195" cy="9295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 colonias asiáticas y africanas – protectorados de oriente próximo 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16" name="Conector angular 44"/>
          <p:cNvCxnSpPr>
            <a:endCxn id="215" idx="0"/>
          </p:cNvCxnSpPr>
          <p:nvPr/>
        </p:nvCxnSpPr>
        <p:spPr>
          <a:xfrm rot="16200000" flipH="1">
            <a:off x="8481619" y="3262057"/>
            <a:ext cx="124600" cy="229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angular 44"/>
          <p:cNvCxnSpPr/>
          <p:nvPr/>
        </p:nvCxnSpPr>
        <p:spPr>
          <a:xfrm rot="16200000" flipH="1">
            <a:off x="8396522" y="4789051"/>
            <a:ext cx="991917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ángulo 49"/>
          <p:cNvSpPr/>
          <p:nvPr/>
        </p:nvSpPr>
        <p:spPr>
          <a:xfrm>
            <a:off x="7335198" y="6381328"/>
            <a:ext cx="1798979" cy="427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- movimientos nacionalistas – apoyo de ONU –Intervención de USA y URSS.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229" name="Conector angular 44"/>
          <p:cNvCxnSpPr/>
          <p:nvPr/>
        </p:nvCxnSpPr>
        <p:spPr>
          <a:xfrm rot="16200000" flipH="1">
            <a:off x="8396524" y="5921374"/>
            <a:ext cx="991917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uadroTexto 18"/>
          <p:cNvSpPr txBox="1"/>
          <p:nvPr/>
        </p:nvSpPr>
        <p:spPr>
          <a:xfrm>
            <a:off x="8172400" y="5218519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debido a 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920746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193</Words>
  <Application>Microsoft Office PowerPoint</Application>
  <PresentationFormat>Presentación en pantalla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MARIA LARA</dc:creator>
  <cp:lastModifiedBy>ANA MARIA LARA</cp:lastModifiedBy>
  <cp:revision>16</cp:revision>
  <dcterms:created xsi:type="dcterms:W3CDTF">2015-08-03T16:19:38Z</dcterms:created>
  <dcterms:modified xsi:type="dcterms:W3CDTF">2015-08-04T00:20:02Z</dcterms:modified>
</cp:coreProperties>
</file>