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30/08/2015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ulaPlanetaColombia/RecursosGenerales/master/guiasYformatos/recursos/mapaConceptual/EjemploMapaConceptual01.pdf" TargetMode="External"/><Relationship Id="rId2" Type="http://schemas.openxmlformats.org/officeDocument/2006/relationships/hyperlink" Target="https://raw.githubusercontent.com/AulaPlanetaColombia/RecursosGenerales/master/guiasYformatos/recursos/mapaConceptual/MC_Libro_estilo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AulaPlanetaColombia/RecursosGenerales/master/guiasYformatos/recursos/mapaConceptual/EjemploMapaConceptual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economía globalizada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492596" y="995804"/>
            <a:ext cx="1419135" cy="4278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857299" y="-1218408"/>
            <a:ext cx="244754" cy="354384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770066" y="1528007"/>
            <a:ext cx="8257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definido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492596" y="1861984"/>
            <a:ext cx="138485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 integración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740928" y="2362026"/>
            <a:ext cx="862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genera una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10298" y="2723258"/>
            <a:ext cx="136715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interdependencia económica global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492596" y="3589595"/>
            <a:ext cx="138485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revolución tecnológica digital</a:t>
            </a: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163258" y="4478185"/>
            <a:ext cx="80360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aceleración del tiempo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624362" y="322560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soportada en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491162" y="405627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ángulo 210" descr="Nodo de sexto nivel" title="Nodo06"/>
          <p:cNvSpPr/>
          <p:nvPr/>
        </p:nvSpPr>
        <p:spPr>
          <a:xfrm>
            <a:off x="1006879" y="4478185"/>
            <a:ext cx="865938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encogimiento del espacio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ángulo 211" descr="Nodo de séptimo nivel" title="Nodo07"/>
          <p:cNvSpPr/>
          <p:nvPr/>
        </p:nvSpPr>
        <p:spPr>
          <a:xfrm>
            <a:off x="53095" y="5296923"/>
            <a:ext cx="910448" cy="9049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inmediatez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justo a tiempo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toyotismo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 eterno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579082" y="675890"/>
            <a:ext cx="12573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situada en un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435702" y="985128"/>
            <a:ext cx="1121258" cy="448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4711548" y="471184"/>
            <a:ext cx="201942" cy="12184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438899" y="151882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desempeñado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3432214" y="186193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trabajadores globales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3444156" y="237217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base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3430344" y="2730947"/>
            <a:ext cx="112661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inmaterial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3427806" y="3569600"/>
            <a:ext cx="1117568" cy="60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fuerza intelectual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creatividad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afectividad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ectángulo 257" descr="Nodo de quinto nivel" title="Nodo05"/>
          <p:cNvSpPr/>
          <p:nvPr/>
        </p:nvSpPr>
        <p:spPr>
          <a:xfrm>
            <a:off x="2048916" y="4351991"/>
            <a:ext cx="1228878" cy="3566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tecnologías de </a:t>
            </a: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vanguardia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101931" y="3225604"/>
            <a:ext cx="10466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operan como </a:t>
            </a:r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</a:p>
        </p:txBody>
      </p:sp>
      <p:sp>
        <p:nvSpPr>
          <p:cNvPr id="263" name="CuadroTexto 262" descr="Conector entre nodos" title="conector"/>
          <p:cNvSpPr txBox="1"/>
          <p:nvPr/>
        </p:nvSpPr>
        <p:spPr>
          <a:xfrm>
            <a:off x="2101931" y="401565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aplican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Rectángulo 265" descr="Nodo de sexto nivel" title="Nodo06"/>
          <p:cNvSpPr/>
          <p:nvPr/>
        </p:nvSpPr>
        <p:spPr>
          <a:xfrm>
            <a:off x="2066674" y="5185859"/>
            <a:ext cx="1211120" cy="568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comerciales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Rectángulo 266" descr="Nodo de séptimo nivel" title="Nodo07"/>
          <p:cNvSpPr/>
          <p:nvPr/>
        </p:nvSpPr>
        <p:spPr>
          <a:xfrm>
            <a:off x="2053498" y="6217927"/>
            <a:ext cx="1224297" cy="483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económico global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CuadroTexto 267" descr="Conector entre nodos" title="conector"/>
          <p:cNvSpPr txBox="1"/>
          <p:nvPr/>
        </p:nvSpPr>
        <p:spPr>
          <a:xfrm>
            <a:off x="2066675" y="4845797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compiten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 title="conector"/>
          <p:cNvSpPr txBox="1"/>
          <p:nvPr/>
        </p:nvSpPr>
        <p:spPr>
          <a:xfrm>
            <a:off x="4196792" y="633078"/>
            <a:ext cx="13532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incluye los ámbitos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4706161" y="1852403"/>
            <a:ext cx="112313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bloques económicos 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4712126" y="238260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buscan la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4706161" y="2746043"/>
            <a:ext cx="1123139" cy="317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4706869" y="3569695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tratados de libre comercio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Rectángulo 285" descr="Nodo de quinto nivel" title="Nodo05"/>
          <p:cNvSpPr/>
          <p:nvPr/>
        </p:nvSpPr>
        <p:spPr>
          <a:xfrm>
            <a:off x="3437808" y="4579205"/>
            <a:ext cx="1107566" cy="281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 múltiples</a:t>
            </a: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CuadroTexto 286" descr="Conector entre nodos" title="conector"/>
          <p:cNvSpPr txBox="1"/>
          <p:nvPr/>
        </p:nvSpPr>
        <p:spPr>
          <a:xfrm>
            <a:off x="4695618" y="322934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base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4774350" y="4060361"/>
            <a:ext cx="9838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5976621" y="3569467"/>
            <a:ext cx="1037243" cy="333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ganancias a corto plazo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CuadroTexto 310" descr="Conector entre nodos" title="conector"/>
          <p:cNvSpPr txBox="1"/>
          <p:nvPr/>
        </p:nvSpPr>
        <p:spPr>
          <a:xfrm>
            <a:off x="5961740" y="4042629"/>
            <a:ext cx="1008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generan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7159577" y="996859"/>
            <a:ext cx="1920158" cy="4345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256919" y="-1074186"/>
            <a:ext cx="244754" cy="325539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7449847" y="151897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incluyen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Rectángulo 338" descr="Nodo de segundo nivel" title="Nodo02"/>
          <p:cNvSpPr/>
          <p:nvPr/>
        </p:nvSpPr>
        <p:spPr>
          <a:xfrm>
            <a:off x="7149186" y="1849999"/>
            <a:ext cx="919144" cy="3810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desigualdad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060562" y="2377422"/>
            <a:ext cx="1069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7146916" y="2731817"/>
            <a:ext cx="907960" cy="5750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concentración excesiva de la riqueza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7146916" y="3727598"/>
            <a:ext cx="909316" cy="261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individualismo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Rectángulo 344" descr="Nodo de quinto nivel" title="Nodo05"/>
          <p:cNvSpPr/>
          <p:nvPr/>
        </p:nvSpPr>
        <p:spPr>
          <a:xfrm>
            <a:off x="7096788" y="5683618"/>
            <a:ext cx="974132" cy="1046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 calidad </a:t>
            </a:r>
            <a:r>
              <a:rPr lang="es-C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empleo mal remunerado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CO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corrupción empresarial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7032875" y="3400115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producida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CuadroTexto 349" descr="Conector entre nodos" title="conector"/>
          <p:cNvSpPr txBox="1"/>
          <p:nvPr/>
        </p:nvSpPr>
        <p:spPr>
          <a:xfrm>
            <a:off x="7042309" y="5239225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traduce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CuadroTexto 360" descr="Conector entre nodos" title="conector"/>
          <p:cNvSpPr txBox="1"/>
          <p:nvPr/>
        </p:nvSpPr>
        <p:spPr>
          <a:xfrm>
            <a:off x="7445779" y="6758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enfrenta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ángulo 365" descr="Nodo de quinto nivel" title="Nodo05"/>
          <p:cNvSpPr/>
          <p:nvPr/>
        </p:nvSpPr>
        <p:spPr>
          <a:xfrm>
            <a:off x="5975551" y="5283342"/>
            <a:ext cx="1038313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crisis globales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 110" descr="Nodo de primer nivel" title="Nodo01"/>
          <p:cNvSpPr/>
          <p:nvPr/>
        </p:nvSpPr>
        <p:spPr>
          <a:xfrm>
            <a:off x="2057444" y="991869"/>
            <a:ext cx="1232545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Producción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ángulo 111" descr="Nodo de primer nivel" title="Nodo01"/>
          <p:cNvSpPr/>
          <p:nvPr/>
        </p:nvSpPr>
        <p:spPr>
          <a:xfrm>
            <a:off x="5976620" y="988772"/>
            <a:ext cx="1037244" cy="441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Finanzas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ángulo 112" descr="Nodo de primer nivel" title="Nodo01"/>
          <p:cNvSpPr/>
          <p:nvPr/>
        </p:nvSpPr>
        <p:spPr>
          <a:xfrm>
            <a:off x="4706161" y="991660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Comercio</a:t>
            </a: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ángulo 123" descr="Nodo de séptimo nivel" title="Nodo07"/>
          <p:cNvSpPr/>
          <p:nvPr/>
        </p:nvSpPr>
        <p:spPr>
          <a:xfrm>
            <a:off x="1018791" y="5310809"/>
            <a:ext cx="857257" cy="707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proximidad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 límites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virtuallidad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movilidad global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125" descr="Nodo de segundo nivel" title="Nodo02"/>
          <p:cNvSpPr/>
          <p:nvPr/>
        </p:nvSpPr>
        <p:spPr>
          <a:xfrm>
            <a:off x="2057443" y="1867008"/>
            <a:ext cx="12325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corporaciones transnacionales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128" descr="Nodo de segundo nivel" title="Nodo02"/>
          <p:cNvSpPr/>
          <p:nvPr/>
        </p:nvSpPr>
        <p:spPr>
          <a:xfrm>
            <a:off x="5976620" y="1852403"/>
            <a:ext cx="1037244" cy="39352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bancos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ángulo 134" descr="Nodo de tercer nivel" title="Nodo03"/>
          <p:cNvSpPr/>
          <p:nvPr/>
        </p:nvSpPr>
        <p:spPr>
          <a:xfrm>
            <a:off x="2046304" y="2724337"/>
            <a:ext cx="123254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deslocalización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ángulo 135" descr="Nodo de tercer nivel" title="Nodo03"/>
          <p:cNvSpPr/>
          <p:nvPr/>
        </p:nvSpPr>
        <p:spPr>
          <a:xfrm>
            <a:off x="5975551" y="2746042"/>
            <a:ext cx="1038314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préstamos e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inversiones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ángulo 137" descr="Nodo de cuarto nivel&#10;" title="Nodo04"/>
          <p:cNvSpPr/>
          <p:nvPr/>
        </p:nvSpPr>
        <p:spPr>
          <a:xfrm>
            <a:off x="2057443" y="3572457"/>
            <a:ext cx="1220351" cy="3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integrado</a:t>
            </a:r>
          </a:p>
        </p:txBody>
      </p:sp>
      <p:sp>
        <p:nvSpPr>
          <p:cNvPr id="163" name="Rectángulo 162" descr="Nodo de quinto nivel" title="Nodo05"/>
          <p:cNvSpPr/>
          <p:nvPr/>
        </p:nvSpPr>
        <p:spPr>
          <a:xfrm>
            <a:off x="5965689" y="4405429"/>
            <a:ext cx="1039012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especulación financiera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 descr="Nodo de quinto nivel" title="Nodo05"/>
          <p:cNvSpPr/>
          <p:nvPr/>
        </p:nvSpPr>
        <p:spPr>
          <a:xfrm>
            <a:off x="4703211" y="4392200"/>
            <a:ext cx="1126089" cy="11766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zonas de libre comercio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aranceles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comerciales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unión aduanera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 común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moneda única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ángulo 172" descr="Nodo de quinto nivel" title="Nodo05"/>
          <p:cNvSpPr/>
          <p:nvPr/>
        </p:nvSpPr>
        <p:spPr>
          <a:xfrm>
            <a:off x="3431058" y="5215284"/>
            <a:ext cx="1135764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cualificación permanente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ángulo 174" descr="Nodo de séptimo nivel" title="Nodo07"/>
          <p:cNvSpPr/>
          <p:nvPr/>
        </p:nvSpPr>
        <p:spPr>
          <a:xfrm>
            <a:off x="3414839" y="5997417"/>
            <a:ext cx="1142121" cy="730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intermitencia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subempleo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explotación intensiva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ángulo 181" descr="Nodo de tercer nivel" title="Nodo03"/>
          <p:cNvSpPr/>
          <p:nvPr/>
        </p:nvSpPr>
        <p:spPr>
          <a:xfrm>
            <a:off x="8093828" y="2723257"/>
            <a:ext cx="973870" cy="5906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sobre-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explotación y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contaminación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ángulo 188" descr="Nodo de cuarto nivel&#10;" title="Nodo04"/>
          <p:cNvSpPr/>
          <p:nvPr/>
        </p:nvSpPr>
        <p:spPr>
          <a:xfrm>
            <a:off x="8118171" y="3720244"/>
            <a:ext cx="972115" cy="6163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 </a:t>
            </a:r>
            <a:r>
              <a:rPr lang="es-E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ilimitado / 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limitados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09" descr="Nodo de quinto nivel" title="Nodo05"/>
          <p:cNvSpPr/>
          <p:nvPr/>
        </p:nvSpPr>
        <p:spPr>
          <a:xfrm>
            <a:off x="8130207" y="4715395"/>
            <a:ext cx="960079" cy="741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extinción </a:t>
            </a:r>
            <a:r>
              <a:rPr lang="es-CO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8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</a:t>
            </a:r>
            <a:r>
              <a:rPr lang="es-CO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especies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CO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 climático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segundo nivel" title="Nodo02"/>
          <p:cNvSpPr/>
          <p:nvPr/>
        </p:nvSpPr>
        <p:spPr>
          <a:xfrm>
            <a:off x="8120284" y="1848438"/>
            <a:ext cx="959451" cy="3951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degradación ambiental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Rectángulo 297" descr="Nodo de cuarto nivel&#10;" title="Nodo04"/>
          <p:cNvSpPr/>
          <p:nvPr/>
        </p:nvSpPr>
        <p:spPr>
          <a:xfrm>
            <a:off x="8146077" y="5915799"/>
            <a:ext cx="913854" cy="8121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fuentes  energéticas </a:t>
            </a:r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limpias, económicas y renovables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Conector recto 92"/>
          <p:cNvCxnSpPr/>
          <p:nvPr/>
        </p:nvCxnSpPr>
        <p:spPr>
          <a:xfrm>
            <a:off x="2681273" y="854984"/>
            <a:ext cx="38111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CuadroTexto 319" descr="Conector entre nodos" title="conector"/>
          <p:cNvSpPr txBox="1"/>
          <p:nvPr/>
        </p:nvSpPr>
        <p:spPr>
          <a:xfrm>
            <a:off x="975039" y="4946818"/>
            <a:ext cx="936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CuadroTexto 383" descr="Conector entre nodos" title="conector"/>
          <p:cNvSpPr txBox="1"/>
          <p:nvPr/>
        </p:nvSpPr>
        <p:spPr>
          <a:xfrm>
            <a:off x="8036007" y="237238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CuadroTexto 384" descr="Conector entre nodos" title="conector"/>
          <p:cNvSpPr txBox="1"/>
          <p:nvPr/>
        </p:nvSpPr>
        <p:spPr>
          <a:xfrm>
            <a:off x="2112549" y="1549999"/>
            <a:ext cx="1143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controlada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CuadroTexto 385" descr="Conector entre nodos" title="conector"/>
          <p:cNvSpPr txBox="1"/>
          <p:nvPr/>
        </p:nvSpPr>
        <p:spPr>
          <a:xfrm>
            <a:off x="4851830" y="1529380"/>
            <a:ext cx="867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formado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CuadroTexto 386" descr="Conector entre nodos" title="conector"/>
          <p:cNvSpPr txBox="1"/>
          <p:nvPr/>
        </p:nvSpPr>
        <p:spPr>
          <a:xfrm>
            <a:off x="5957494" y="1530961"/>
            <a:ext cx="10388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controladas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CuadroTexto 387" descr="Conector entre nodos" title="conector"/>
          <p:cNvSpPr txBox="1"/>
          <p:nvPr/>
        </p:nvSpPr>
        <p:spPr>
          <a:xfrm>
            <a:off x="2253057" y="2367499"/>
            <a:ext cx="841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 base en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CuadroTexto 388" descr="Conector entre nodos" title="conector"/>
          <p:cNvSpPr txBox="1"/>
          <p:nvPr/>
        </p:nvSpPr>
        <p:spPr>
          <a:xfrm>
            <a:off x="6101448" y="2377547"/>
            <a:ext cx="781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través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CuadroTexto 389" descr="Conector entre nodos" title="conector"/>
          <p:cNvSpPr txBox="1"/>
          <p:nvPr/>
        </p:nvSpPr>
        <p:spPr>
          <a:xfrm>
            <a:off x="2008488" y="5865320"/>
            <a:ext cx="1235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posicionan como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CuadroTexto 390" descr="Conector entre nodos" title="conector"/>
          <p:cNvSpPr txBox="1"/>
          <p:nvPr/>
        </p:nvSpPr>
        <p:spPr>
          <a:xfrm>
            <a:off x="3437808" y="3234294"/>
            <a:ext cx="1107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caracterizado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CuadroTexto 391" descr="Conector entre nodos" title="conector"/>
          <p:cNvSpPr txBox="1"/>
          <p:nvPr/>
        </p:nvSpPr>
        <p:spPr>
          <a:xfrm>
            <a:off x="3398922" y="424630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aplicadas 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CuadroTexto 392" descr="Conector entre nodos" title="conector"/>
          <p:cNvSpPr txBox="1"/>
          <p:nvPr/>
        </p:nvSpPr>
        <p:spPr>
          <a:xfrm>
            <a:off x="3439786" y="4944603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exige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4" name="CuadroTexto 393" descr="Conector entre nodos" title="conector"/>
          <p:cNvSpPr txBox="1"/>
          <p:nvPr/>
        </p:nvSpPr>
        <p:spPr>
          <a:xfrm>
            <a:off x="3427312" y="567828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implica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Rectángulo 395" descr="Nodo de séptimo nivel" title="Nodo07"/>
          <p:cNvSpPr/>
          <p:nvPr/>
        </p:nvSpPr>
        <p:spPr>
          <a:xfrm>
            <a:off x="4708959" y="6018146"/>
            <a:ext cx="1120341" cy="647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asimetrías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restricción de migraciones</a:t>
            </a:r>
          </a:p>
        </p:txBody>
      </p:sp>
      <p:sp>
        <p:nvSpPr>
          <p:cNvPr id="397" name="CuadroTexto 396" descr="Conector entre nodos" title="conector"/>
          <p:cNvSpPr txBox="1"/>
          <p:nvPr/>
        </p:nvSpPr>
        <p:spPr>
          <a:xfrm>
            <a:off x="5935643" y="322560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obtienen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CuadroTexto 397" descr="Conector entre nodos" title="conector"/>
          <p:cNvSpPr txBox="1"/>
          <p:nvPr/>
        </p:nvSpPr>
        <p:spPr>
          <a:xfrm>
            <a:off x="163257" y="4936066"/>
            <a:ext cx="843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" name="CuadroTexto 399" descr="Conector entre nodos" title="conector"/>
          <p:cNvSpPr txBox="1"/>
          <p:nvPr/>
        </p:nvSpPr>
        <p:spPr>
          <a:xfrm>
            <a:off x="4700987" y="5709510"/>
            <a:ext cx="1082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CuadroTexto 400" descr="Conector entre nodos" title="conector"/>
          <p:cNvSpPr txBox="1"/>
          <p:nvPr/>
        </p:nvSpPr>
        <p:spPr>
          <a:xfrm>
            <a:off x="5961740" y="4904908"/>
            <a:ext cx="1008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 lugar 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Rectángulo 401" descr="Nodo de quinto nivel" title="Nodo05"/>
          <p:cNvSpPr/>
          <p:nvPr/>
        </p:nvSpPr>
        <p:spPr>
          <a:xfrm>
            <a:off x="5970903" y="6073431"/>
            <a:ext cx="1033798" cy="654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crack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bolsas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desempleo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vulnerabilidad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CuadroTexto 402" descr="Conector entre nodos" title="conector"/>
          <p:cNvSpPr txBox="1"/>
          <p:nvPr/>
        </p:nvSpPr>
        <p:spPr>
          <a:xfrm>
            <a:off x="5904457" y="5778226"/>
            <a:ext cx="1117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producen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5" name="Rectángulo 404" descr="Nodo de cuarto nivel&#10;" title="Nodo04"/>
          <p:cNvSpPr/>
          <p:nvPr/>
        </p:nvSpPr>
        <p:spPr>
          <a:xfrm>
            <a:off x="7149739" y="4421462"/>
            <a:ext cx="909316" cy="662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máximo </a:t>
            </a:r>
            <a:r>
              <a:rPr lang="es-CO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beneficio / </a:t>
            </a:r>
            <a:r>
              <a:rPr lang="es-CO" sz="85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cualquier medio</a:t>
            </a:r>
            <a:endParaRPr lang="es-ES" sz="8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CuadroTexto 405" descr="Conector entre nodos" title="conector"/>
          <p:cNvSpPr txBox="1"/>
          <p:nvPr/>
        </p:nvSpPr>
        <p:spPr>
          <a:xfrm>
            <a:off x="6970501" y="4082025"/>
            <a:ext cx="1223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impone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7" name="CuadroTexto 406" descr="Conector entre nodos" title="conector"/>
          <p:cNvSpPr txBox="1"/>
          <p:nvPr/>
        </p:nvSpPr>
        <p:spPr>
          <a:xfrm>
            <a:off x="8026826" y="342874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producida por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CuadroTexto 407" descr="Conector entre nodos" title="conector"/>
          <p:cNvSpPr txBox="1"/>
          <p:nvPr/>
        </p:nvSpPr>
        <p:spPr>
          <a:xfrm>
            <a:off x="8238039" y="4414897"/>
            <a:ext cx="743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50" dirty="0" smtClean="0">
                <a:latin typeface="Arial" panose="020B0604020202020204" pitchFamily="34" charset="0"/>
                <a:cs typeface="Arial" panose="020B0604020202020204" pitchFamily="34" charset="0"/>
              </a:rPr>
              <a:t>origina</a:t>
            </a:r>
            <a:endParaRPr lang="es-E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CuadroTexto 408" descr="Conector entre nodos" title="conector"/>
          <p:cNvSpPr txBox="1"/>
          <p:nvPr/>
        </p:nvSpPr>
        <p:spPr>
          <a:xfrm>
            <a:off x="8146076" y="5590125"/>
            <a:ext cx="989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urge encontrar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CuadroTexto 409" descr="Conector entre nodos" title="conector"/>
          <p:cNvSpPr txBox="1"/>
          <p:nvPr/>
        </p:nvSpPr>
        <p:spPr>
          <a:xfrm>
            <a:off x="42427" y="4934453"/>
            <a:ext cx="936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3" name="Conector recto 412"/>
          <p:cNvCxnSpPr>
            <a:endCxn id="112" idx="0"/>
          </p:cNvCxnSpPr>
          <p:nvPr/>
        </p:nvCxnSpPr>
        <p:spPr>
          <a:xfrm>
            <a:off x="6492383" y="850899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ector recto 413"/>
          <p:cNvCxnSpPr/>
          <p:nvPr/>
        </p:nvCxnSpPr>
        <p:spPr>
          <a:xfrm>
            <a:off x="2678481" y="84725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ector recto 414"/>
          <p:cNvCxnSpPr/>
          <p:nvPr/>
        </p:nvCxnSpPr>
        <p:spPr>
          <a:xfrm>
            <a:off x="4016284" y="847271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ector recto 415"/>
          <p:cNvCxnSpPr/>
          <p:nvPr/>
        </p:nvCxnSpPr>
        <p:spPr>
          <a:xfrm>
            <a:off x="5265360" y="847650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419"/>
          <p:cNvCxnSpPr/>
          <p:nvPr/>
        </p:nvCxnSpPr>
        <p:spPr>
          <a:xfrm>
            <a:off x="1202163" y="876244"/>
            <a:ext cx="0" cy="115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recto 421"/>
          <p:cNvCxnSpPr/>
          <p:nvPr/>
        </p:nvCxnSpPr>
        <p:spPr>
          <a:xfrm>
            <a:off x="8016354" y="84725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recto 422"/>
          <p:cNvCxnSpPr/>
          <p:nvPr/>
        </p:nvCxnSpPr>
        <p:spPr>
          <a:xfrm>
            <a:off x="8026826" y="144089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cto 424"/>
          <p:cNvCxnSpPr/>
          <p:nvPr/>
        </p:nvCxnSpPr>
        <p:spPr>
          <a:xfrm>
            <a:off x="6492383" y="1440719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Conector recto 425"/>
          <p:cNvCxnSpPr/>
          <p:nvPr/>
        </p:nvCxnSpPr>
        <p:spPr>
          <a:xfrm>
            <a:off x="5265360" y="1438970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cto 426"/>
          <p:cNvCxnSpPr/>
          <p:nvPr/>
        </p:nvCxnSpPr>
        <p:spPr>
          <a:xfrm>
            <a:off x="4016028" y="1439163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recto 427"/>
          <p:cNvCxnSpPr/>
          <p:nvPr/>
        </p:nvCxnSpPr>
        <p:spPr>
          <a:xfrm>
            <a:off x="2681273" y="144012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cto 428"/>
          <p:cNvCxnSpPr/>
          <p:nvPr/>
        </p:nvCxnSpPr>
        <p:spPr>
          <a:xfrm>
            <a:off x="1204234" y="1428578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ector recto 429"/>
          <p:cNvCxnSpPr/>
          <p:nvPr/>
        </p:nvCxnSpPr>
        <p:spPr>
          <a:xfrm>
            <a:off x="1213336" y="172058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430"/>
          <p:cNvCxnSpPr/>
          <p:nvPr/>
        </p:nvCxnSpPr>
        <p:spPr>
          <a:xfrm>
            <a:off x="2679910" y="1730372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ector recto 432"/>
          <p:cNvCxnSpPr/>
          <p:nvPr/>
        </p:nvCxnSpPr>
        <p:spPr>
          <a:xfrm>
            <a:off x="4016028" y="1719676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recto 433"/>
          <p:cNvCxnSpPr/>
          <p:nvPr/>
        </p:nvCxnSpPr>
        <p:spPr>
          <a:xfrm>
            <a:off x="5274119" y="1710606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ctor recto 434"/>
          <p:cNvCxnSpPr/>
          <p:nvPr/>
        </p:nvCxnSpPr>
        <p:spPr>
          <a:xfrm>
            <a:off x="6489524" y="1699273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ector recto 437"/>
          <p:cNvCxnSpPr/>
          <p:nvPr/>
        </p:nvCxnSpPr>
        <p:spPr>
          <a:xfrm flipH="1">
            <a:off x="7590505" y="1727914"/>
            <a:ext cx="971382" cy="9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recto 439"/>
          <p:cNvCxnSpPr/>
          <p:nvPr/>
        </p:nvCxnSpPr>
        <p:spPr>
          <a:xfrm flipV="1">
            <a:off x="7587976" y="1730372"/>
            <a:ext cx="0" cy="119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recto 440"/>
          <p:cNvCxnSpPr/>
          <p:nvPr/>
        </p:nvCxnSpPr>
        <p:spPr>
          <a:xfrm flipV="1">
            <a:off x="8546577" y="1727531"/>
            <a:ext cx="0" cy="119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recto 442"/>
          <p:cNvCxnSpPr/>
          <p:nvPr/>
        </p:nvCxnSpPr>
        <p:spPr>
          <a:xfrm>
            <a:off x="1210477" y="2227156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/>
          <p:cNvCxnSpPr/>
          <p:nvPr/>
        </p:nvCxnSpPr>
        <p:spPr>
          <a:xfrm>
            <a:off x="1210477" y="2579892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ector recto 444"/>
          <p:cNvCxnSpPr/>
          <p:nvPr/>
        </p:nvCxnSpPr>
        <p:spPr>
          <a:xfrm>
            <a:off x="2664759" y="2235653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recto 445"/>
          <p:cNvCxnSpPr/>
          <p:nvPr/>
        </p:nvCxnSpPr>
        <p:spPr>
          <a:xfrm>
            <a:off x="2664759" y="2577989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recto 446"/>
          <p:cNvCxnSpPr/>
          <p:nvPr/>
        </p:nvCxnSpPr>
        <p:spPr>
          <a:xfrm>
            <a:off x="4016028" y="2236506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Conector recto 447"/>
          <p:cNvCxnSpPr/>
          <p:nvPr/>
        </p:nvCxnSpPr>
        <p:spPr>
          <a:xfrm>
            <a:off x="4007086" y="2589792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recto 449"/>
          <p:cNvCxnSpPr/>
          <p:nvPr/>
        </p:nvCxnSpPr>
        <p:spPr>
          <a:xfrm>
            <a:off x="5270713" y="2211479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recto 450"/>
          <p:cNvCxnSpPr/>
          <p:nvPr/>
        </p:nvCxnSpPr>
        <p:spPr>
          <a:xfrm>
            <a:off x="5270713" y="2596881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recto 451"/>
          <p:cNvCxnSpPr/>
          <p:nvPr/>
        </p:nvCxnSpPr>
        <p:spPr>
          <a:xfrm>
            <a:off x="6485195" y="2244179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recto 452"/>
          <p:cNvCxnSpPr/>
          <p:nvPr/>
        </p:nvCxnSpPr>
        <p:spPr>
          <a:xfrm>
            <a:off x="6476933" y="2606166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recto 453"/>
          <p:cNvCxnSpPr/>
          <p:nvPr/>
        </p:nvCxnSpPr>
        <p:spPr>
          <a:xfrm>
            <a:off x="7589075" y="223308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ector recto 454"/>
          <p:cNvCxnSpPr/>
          <p:nvPr/>
        </p:nvCxnSpPr>
        <p:spPr>
          <a:xfrm>
            <a:off x="7589075" y="2587722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ector recto 456"/>
          <p:cNvCxnSpPr/>
          <p:nvPr/>
        </p:nvCxnSpPr>
        <p:spPr>
          <a:xfrm>
            <a:off x="8543718" y="224334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recto 457"/>
          <p:cNvCxnSpPr/>
          <p:nvPr/>
        </p:nvCxnSpPr>
        <p:spPr>
          <a:xfrm>
            <a:off x="8561887" y="2573662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ector recto 458"/>
          <p:cNvCxnSpPr/>
          <p:nvPr/>
        </p:nvCxnSpPr>
        <p:spPr>
          <a:xfrm>
            <a:off x="1214553" y="3063786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onector recto 459"/>
          <p:cNvCxnSpPr/>
          <p:nvPr/>
        </p:nvCxnSpPr>
        <p:spPr>
          <a:xfrm>
            <a:off x="1221488" y="344952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Conector recto 460"/>
          <p:cNvCxnSpPr/>
          <p:nvPr/>
        </p:nvCxnSpPr>
        <p:spPr>
          <a:xfrm>
            <a:off x="2672776" y="3076712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ector recto 461"/>
          <p:cNvCxnSpPr/>
          <p:nvPr/>
        </p:nvCxnSpPr>
        <p:spPr>
          <a:xfrm>
            <a:off x="2672236" y="342883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Conector recto 462"/>
          <p:cNvCxnSpPr/>
          <p:nvPr/>
        </p:nvCxnSpPr>
        <p:spPr>
          <a:xfrm>
            <a:off x="4004227" y="308540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ector recto 463"/>
          <p:cNvCxnSpPr/>
          <p:nvPr/>
        </p:nvCxnSpPr>
        <p:spPr>
          <a:xfrm>
            <a:off x="4002497" y="343583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Conector recto 464"/>
          <p:cNvCxnSpPr/>
          <p:nvPr/>
        </p:nvCxnSpPr>
        <p:spPr>
          <a:xfrm>
            <a:off x="5260634" y="3064621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Conector recto 465"/>
          <p:cNvCxnSpPr/>
          <p:nvPr/>
        </p:nvCxnSpPr>
        <p:spPr>
          <a:xfrm>
            <a:off x="5259204" y="343887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Conector recto 466"/>
          <p:cNvCxnSpPr/>
          <p:nvPr/>
        </p:nvCxnSpPr>
        <p:spPr>
          <a:xfrm>
            <a:off x="6475258" y="309600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467"/>
          <p:cNvCxnSpPr/>
          <p:nvPr/>
        </p:nvCxnSpPr>
        <p:spPr>
          <a:xfrm>
            <a:off x="6473931" y="3428431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Conector recto 468"/>
          <p:cNvCxnSpPr/>
          <p:nvPr/>
        </p:nvCxnSpPr>
        <p:spPr>
          <a:xfrm>
            <a:off x="7587645" y="3302706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recto 469"/>
          <p:cNvCxnSpPr/>
          <p:nvPr/>
        </p:nvCxnSpPr>
        <p:spPr>
          <a:xfrm>
            <a:off x="7598035" y="3596686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ector recto 470"/>
          <p:cNvCxnSpPr/>
          <p:nvPr/>
        </p:nvCxnSpPr>
        <p:spPr>
          <a:xfrm>
            <a:off x="8540859" y="3314197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ector recto 471"/>
          <p:cNvCxnSpPr/>
          <p:nvPr/>
        </p:nvCxnSpPr>
        <p:spPr>
          <a:xfrm>
            <a:off x="8538000" y="359496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ector recto 472"/>
          <p:cNvCxnSpPr/>
          <p:nvPr/>
        </p:nvCxnSpPr>
        <p:spPr>
          <a:xfrm>
            <a:off x="1228485" y="3938060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ector recto 473"/>
          <p:cNvCxnSpPr/>
          <p:nvPr/>
        </p:nvCxnSpPr>
        <p:spPr>
          <a:xfrm>
            <a:off x="2662282" y="3937473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474"/>
          <p:cNvCxnSpPr/>
          <p:nvPr/>
        </p:nvCxnSpPr>
        <p:spPr>
          <a:xfrm>
            <a:off x="2660518" y="4218171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ector recto 475"/>
          <p:cNvCxnSpPr/>
          <p:nvPr/>
        </p:nvCxnSpPr>
        <p:spPr>
          <a:xfrm>
            <a:off x="3992222" y="416647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Conector recto 476"/>
          <p:cNvCxnSpPr/>
          <p:nvPr/>
        </p:nvCxnSpPr>
        <p:spPr>
          <a:xfrm>
            <a:off x="4013169" y="4436661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recto 477"/>
          <p:cNvCxnSpPr/>
          <p:nvPr/>
        </p:nvCxnSpPr>
        <p:spPr>
          <a:xfrm>
            <a:off x="5259204" y="3937473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ector recto 478"/>
          <p:cNvCxnSpPr/>
          <p:nvPr/>
        </p:nvCxnSpPr>
        <p:spPr>
          <a:xfrm>
            <a:off x="5248782" y="4250153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ector recto 479"/>
          <p:cNvCxnSpPr/>
          <p:nvPr/>
        </p:nvCxnSpPr>
        <p:spPr>
          <a:xfrm>
            <a:off x="6475503" y="3905569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recto 480"/>
          <p:cNvCxnSpPr/>
          <p:nvPr/>
        </p:nvCxnSpPr>
        <p:spPr>
          <a:xfrm>
            <a:off x="6485195" y="427046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481"/>
          <p:cNvCxnSpPr/>
          <p:nvPr/>
        </p:nvCxnSpPr>
        <p:spPr>
          <a:xfrm>
            <a:off x="6485195" y="4769772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ector recto 482"/>
          <p:cNvCxnSpPr/>
          <p:nvPr/>
        </p:nvCxnSpPr>
        <p:spPr>
          <a:xfrm>
            <a:off x="6486249" y="5143157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ector recto 483"/>
          <p:cNvCxnSpPr/>
          <p:nvPr/>
        </p:nvCxnSpPr>
        <p:spPr>
          <a:xfrm>
            <a:off x="6485195" y="564288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Conector recto 484"/>
          <p:cNvCxnSpPr/>
          <p:nvPr/>
        </p:nvCxnSpPr>
        <p:spPr>
          <a:xfrm>
            <a:off x="6496913" y="5932500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cto 485"/>
          <p:cNvCxnSpPr/>
          <p:nvPr/>
        </p:nvCxnSpPr>
        <p:spPr>
          <a:xfrm>
            <a:off x="7598035" y="3989427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Conector recto 486"/>
          <p:cNvCxnSpPr/>
          <p:nvPr/>
        </p:nvCxnSpPr>
        <p:spPr>
          <a:xfrm>
            <a:off x="7607328" y="428736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Conector recto 488"/>
          <p:cNvCxnSpPr/>
          <p:nvPr/>
        </p:nvCxnSpPr>
        <p:spPr>
          <a:xfrm>
            <a:off x="8535141" y="433394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ctor recto 489"/>
          <p:cNvCxnSpPr/>
          <p:nvPr/>
        </p:nvCxnSpPr>
        <p:spPr>
          <a:xfrm>
            <a:off x="2662742" y="470792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ector recto 490"/>
          <p:cNvCxnSpPr/>
          <p:nvPr/>
        </p:nvCxnSpPr>
        <p:spPr>
          <a:xfrm>
            <a:off x="2661121" y="5048341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cto 493"/>
          <p:cNvCxnSpPr/>
          <p:nvPr/>
        </p:nvCxnSpPr>
        <p:spPr>
          <a:xfrm>
            <a:off x="7598035" y="5080960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onector recto 494"/>
          <p:cNvCxnSpPr/>
          <p:nvPr/>
        </p:nvCxnSpPr>
        <p:spPr>
          <a:xfrm>
            <a:off x="7607327" y="5546350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cto 495"/>
          <p:cNvCxnSpPr/>
          <p:nvPr/>
        </p:nvCxnSpPr>
        <p:spPr>
          <a:xfrm>
            <a:off x="8532282" y="5450583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ector recto 496"/>
          <p:cNvCxnSpPr/>
          <p:nvPr/>
        </p:nvCxnSpPr>
        <p:spPr>
          <a:xfrm>
            <a:off x="8542673" y="5775601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recto 497"/>
          <p:cNvCxnSpPr/>
          <p:nvPr/>
        </p:nvCxnSpPr>
        <p:spPr>
          <a:xfrm>
            <a:off x="4013168" y="5568484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ector recto 498"/>
          <p:cNvCxnSpPr/>
          <p:nvPr/>
        </p:nvCxnSpPr>
        <p:spPr>
          <a:xfrm>
            <a:off x="4013167" y="585077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ector recto 499"/>
          <p:cNvCxnSpPr/>
          <p:nvPr/>
        </p:nvCxnSpPr>
        <p:spPr>
          <a:xfrm>
            <a:off x="2672673" y="5755857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recto 500"/>
          <p:cNvCxnSpPr/>
          <p:nvPr/>
        </p:nvCxnSpPr>
        <p:spPr>
          <a:xfrm>
            <a:off x="1436282" y="4830858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ctor recto 501"/>
          <p:cNvCxnSpPr/>
          <p:nvPr/>
        </p:nvCxnSpPr>
        <p:spPr>
          <a:xfrm>
            <a:off x="1445318" y="5170678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Conector recto 502"/>
          <p:cNvCxnSpPr/>
          <p:nvPr/>
        </p:nvCxnSpPr>
        <p:spPr>
          <a:xfrm>
            <a:off x="483422" y="5163938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ector recto 503"/>
          <p:cNvCxnSpPr/>
          <p:nvPr/>
        </p:nvCxnSpPr>
        <p:spPr>
          <a:xfrm>
            <a:off x="489733" y="4831463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Conector recto 504"/>
          <p:cNvCxnSpPr/>
          <p:nvPr/>
        </p:nvCxnSpPr>
        <p:spPr>
          <a:xfrm>
            <a:off x="2672672" y="6083217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505"/>
          <p:cNvCxnSpPr/>
          <p:nvPr/>
        </p:nvCxnSpPr>
        <p:spPr>
          <a:xfrm>
            <a:off x="5248442" y="5568570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recto 506"/>
          <p:cNvCxnSpPr/>
          <p:nvPr/>
        </p:nvCxnSpPr>
        <p:spPr>
          <a:xfrm>
            <a:off x="5259360" y="5893607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onector recto 507"/>
          <p:cNvCxnSpPr/>
          <p:nvPr/>
        </p:nvCxnSpPr>
        <p:spPr>
          <a:xfrm>
            <a:off x="8542673" y="4569553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onector recto 510"/>
          <p:cNvCxnSpPr/>
          <p:nvPr/>
        </p:nvCxnSpPr>
        <p:spPr>
          <a:xfrm>
            <a:off x="3992221" y="4865275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ector recto 512"/>
          <p:cNvCxnSpPr/>
          <p:nvPr/>
        </p:nvCxnSpPr>
        <p:spPr>
          <a:xfrm>
            <a:off x="3985899" y="5116992"/>
            <a:ext cx="0" cy="137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onector recto 518"/>
          <p:cNvCxnSpPr/>
          <p:nvPr/>
        </p:nvCxnSpPr>
        <p:spPr>
          <a:xfrm>
            <a:off x="565062" y="4330545"/>
            <a:ext cx="871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ector recto 519"/>
          <p:cNvCxnSpPr/>
          <p:nvPr/>
        </p:nvCxnSpPr>
        <p:spPr>
          <a:xfrm>
            <a:off x="557008" y="4331159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onector recto 520"/>
          <p:cNvCxnSpPr/>
          <p:nvPr/>
        </p:nvCxnSpPr>
        <p:spPr>
          <a:xfrm>
            <a:off x="1433074" y="4329480"/>
            <a:ext cx="2859" cy="137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ector recto 522"/>
          <p:cNvCxnSpPr/>
          <p:nvPr/>
        </p:nvCxnSpPr>
        <p:spPr>
          <a:xfrm flipV="1">
            <a:off x="1043485" y="4280856"/>
            <a:ext cx="0" cy="4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ector recto 524"/>
          <p:cNvCxnSpPr/>
          <p:nvPr/>
        </p:nvCxnSpPr>
        <p:spPr>
          <a:xfrm>
            <a:off x="1078873" y="4081881"/>
            <a:ext cx="163754" cy="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92334" y="213386"/>
            <a:ext cx="830275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Recomendaciones:</a:t>
            </a:r>
          </a:p>
          <a:p>
            <a:endParaRPr lang="es-E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Para usar esta plantilla, NO OLVIDE eliminar esta diapositiva de recomendaciones luego de leerla.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Todo el Mapa Conceptual debe estar en </a:t>
            </a:r>
            <a:r>
              <a:rPr lang="es-ES" sz="1300" b="1" dirty="0" smtClean="0"/>
              <a:t>una sola </a:t>
            </a:r>
            <a:r>
              <a:rPr lang="es-ES" sz="1300" dirty="0" smtClean="0"/>
              <a:t>diapositiva.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Solo se permiten hasta nodos de </a:t>
            </a:r>
            <a:r>
              <a:rPr lang="es-ES" sz="1300" b="1" dirty="0" smtClean="0"/>
              <a:t>séptimo </a:t>
            </a:r>
            <a:r>
              <a:rPr lang="es-ES" sz="1300" dirty="0" smtClean="0"/>
              <a:t>nivel.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No se pueden insertar fórmulas matemáticas; si necesita una fórmula debe </a:t>
            </a:r>
            <a:r>
              <a:rPr lang="es-ES" sz="1300" b="1" dirty="0" smtClean="0"/>
              <a:t>convertirla a imagen </a:t>
            </a:r>
            <a:r>
              <a:rPr lang="es-ES" sz="1300" dirty="0" smtClean="0"/>
              <a:t>para ser insertada.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Luego de aprobado, exporte el Mapa Conceptual como PDF, usando la nomenclatura determinada en la Escaleta del guion.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Evite frases largas en los nodos o conectores; el nombre ideal de un nodo o conector tiene un </a:t>
            </a:r>
            <a:r>
              <a:rPr lang="es-ES" sz="1300" b="1" dirty="0" smtClean="0"/>
              <a:t>máximo de cuatro palabras</a:t>
            </a:r>
            <a:r>
              <a:rPr lang="es-ES" sz="1300" dirty="0" smtClean="0"/>
              <a:t>. Y si el nodo es una lista (normalmente los nodos de último nivel en el Mapa), no incluya mas de </a:t>
            </a:r>
            <a:r>
              <a:rPr lang="es-ES" sz="1300" b="1" dirty="0" smtClean="0"/>
              <a:t>ocho términos</a:t>
            </a:r>
            <a:r>
              <a:rPr lang="es-ES" sz="1300" dirty="0" smtClean="0"/>
              <a:t>. Lea detenidamente la </a:t>
            </a:r>
            <a:r>
              <a:rPr lang="es-ES" sz="1300" dirty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Asegúrese de haber </a:t>
            </a:r>
            <a:r>
              <a:rPr lang="es-ES" sz="1300" b="1" dirty="0" smtClean="0"/>
              <a:t>leído y comprendido completamente </a:t>
            </a:r>
            <a:r>
              <a:rPr lang="es-ES" sz="1300" dirty="0" smtClean="0"/>
              <a:t>la </a:t>
            </a:r>
            <a:r>
              <a:rPr lang="es-ES" sz="1300" dirty="0" smtClean="0">
                <a:hlinkClick r:id="rId2"/>
              </a:rPr>
              <a:t>guía de estilo de Mapas conceptuales</a:t>
            </a:r>
            <a:r>
              <a:rPr lang="es-ES" sz="13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Revise y aplique </a:t>
            </a:r>
            <a:r>
              <a:rPr lang="es-ES" sz="1300" dirty="0" smtClean="0">
                <a:hlinkClick r:id="rId3"/>
              </a:rPr>
              <a:t>este ejemplo </a:t>
            </a:r>
            <a:r>
              <a:rPr lang="es-ES" sz="1300" dirty="0" smtClean="0"/>
              <a:t>y </a:t>
            </a:r>
            <a:r>
              <a:rPr lang="es-ES" sz="1300" dirty="0" smtClean="0">
                <a:hlinkClick r:id="rId4"/>
              </a:rPr>
              <a:t>este otro ejemplo </a:t>
            </a:r>
            <a:r>
              <a:rPr lang="es-ES" sz="1300" dirty="0" smtClean="0"/>
              <a:t>de Mapas conceptuales.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b="1" dirty="0" smtClean="0"/>
              <a:t>NUNCA</a:t>
            </a:r>
            <a:r>
              <a:rPr lang="es-ES" sz="1300" dirty="0" smtClean="0"/>
              <a:t> inserte nuevas formas o cajas de texto. Duplique los existentes (copiando y pegando).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 smtClean="0"/>
              <a:t>Los nodos (o conectores) no se pueden unir en un nivel inferior; el Mapa Conceptual es como un árbol, las ramas no se vuelven a unir después de separadas:</a:t>
            </a:r>
            <a:endParaRPr lang="es-ES" sz="1300" dirty="0"/>
          </a:p>
        </p:txBody>
      </p:sp>
      <p:grpSp>
        <p:nvGrpSpPr>
          <p:cNvPr id="73" name="Grupo 72"/>
          <p:cNvGrpSpPr/>
          <p:nvPr/>
        </p:nvGrpSpPr>
        <p:grpSpPr>
          <a:xfrm>
            <a:off x="3478819" y="3995993"/>
            <a:ext cx="2164335" cy="2652658"/>
            <a:chOff x="3478819" y="3995993"/>
            <a:chExt cx="2164335" cy="2652658"/>
          </a:xfrm>
        </p:grpSpPr>
        <p:grpSp>
          <p:nvGrpSpPr>
            <p:cNvPr id="70" name="Grupo 69"/>
            <p:cNvGrpSpPr/>
            <p:nvPr/>
          </p:nvGrpSpPr>
          <p:grpSpPr>
            <a:xfrm>
              <a:off x="3478819" y="3995993"/>
              <a:ext cx="2164335" cy="2254149"/>
              <a:chOff x="3154860" y="4048244"/>
              <a:chExt cx="2164335" cy="2254149"/>
            </a:xfrm>
          </p:grpSpPr>
          <p:sp>
            <p:nvSpPr>
              <p:cNvPr id="12" name="Rectángulo 11"/>
              <p:cNvSpPr/>
              <p:nvPr/>
            </p:nvSpPr>
            <p:spPr>
              <a:xfrm>
                <a:off x="3154861" y="4048434"/>
                <a:ext cx="931786" cy="40798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419751" y="4048245"/>
                <a:ext cx="899443" cy="40836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bg1"/>
                    </a:solidFill>
                  </a:rPr>
                  <a:t>nodo de segundo nivel</a:t>
                </a:r>
                <a:endParaRPr lang="es-ES" sz="1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" name="Conector angular 13"/>
              <p:cNvCxnSpPr>
                <a:stCxn id="13" idx="0"/>
                <a:endCxn id="12" idx="0"/>
              </p:cNvCxnSpPr>
              <p:nvPr/>
            </p:nvCxnSpPr>
            <p:spPr>
              <a:xfrm rot="16200000" flipH="1" flipV="1">
                <a:off x="4245019" y="3423979"/>
                <a:ext cx="189" cy="1248719"/>
              </a:xfrm>
              <a:prstGeom prst="bentConnector3">
                <a:avLst>
                  <a:gd name="adj1" fmla="val -120952381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uadroTexto 15"/>
              <p:cNvSpPr txBox="1"/>
              <p:nvPr/>
            </p:nvSpPr>
            <p:spPr>
              <a:xfrm>
                <a:off x="3154860" y="4659841"/>
                <a:ext cx="931785" cy="246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17" name="Conector angular 16"/>
              <p:cNvCxnSpPr>
                <a:stCxn id="12" idx="2"/>
                <a:endCxn id="16" idx="0"/>
              </p:cNvCxnSpPr>
              <p:nvPr/>
            </p:nvCxnSpPr>
            <p:spPr>
              <a:xfrm rot="5400000">
                <a:off x="3519043" y="4558130"/>
                <a:ext cx="203422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ángulo 17"/>
              <p:cNvSpPr/>
              <p:nvPr/>
            </p:nvSpPr>
            <p:spPr>
              <a:xfrm>
                <a:off x="3217561" y="5112227"/>
                <a:ext cx="806381" cy="39507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ector angular 18"/>
              <p:cNvCxnSpPr>
                <a:stCxn id="16" idx="2"/>
                <a:endCxn id="18" idx="0"/>
              </p:cNvCxnSpPr>
              <p:nvPr/>
            </p:nvCxnSpPr>
            <p:spPr>
              <a:xfrm rot="5400000">
                <a:off x="3517860" y="5009333"/>
                <a:ext cx="205787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CuadroTexto 20"/>
              <p:cNvSpPr txBox="1"/>
              <p:nvPr/>
            </p:nvSpPr>
            <p:spPr>
              <a:xfrm>
                <a:off x="4419752" y="4659841"/>
                <a:ext cx="89944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 smtClean="0"/>
                  <a:t>conector</a:t>
                </a:r>
                <a:endParaRPr lang="es-ES" sz="1000" dirty="0"/>
              </a:p>
            </p:txBody>
          </p:sp>
          <p:cxnSp>
            <p:nvCxnSpPr>
              <p:cNvPr id="22" name="Conector angular 21"/>
              <p:cNvCxnSpPr>
                <a:stCxn id="13" idx="2"/>
                <a:endCxn id="21" idx="0"/>
              </p:cNvCxnSpPr>
              <p:nvPr/>
            </p:nvCxnSpPr>
            <p:spPr>
              <a:xfrm rot="16200000" flipH="1">
                <a:off x="4767856" y="4558222"/>
                <a:ext cx="203235" cy="1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ángulo 22"/>
              <p:cNvSpPr/>
              <p:nvPr/>
            </p:nvSpPr>
            <p:spPr>
              <a:xfrm>
                <a:off x="4425637" y="5112226"/>
                <a:ext cx="887669" cy="39507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tercer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ector angular 23"/>
              <p:cNvCxnSpPr>
                <a:stCxn id="21" idx="2"/>
                <a:endCxn id="23" idx="0"/>
              </p:cNvCxnSpPr>
              <p:nvPr/>
            </p:nvCxnSpPr>
            <p:spPr>
              <a:xfrm rot="5400000">
                <a:off x="4766391" y="5009143"/>
                <a:ext cx="206164" cy="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ángulo 62"/>
              <p:cNvSpPr/>
              <p:nvPr/>
            </p:nvSpPr>
            <p:spPr>
              <a:xfrm>
                <a:off x="3841922" y="5907320"/>
                <a:ext cx="806381" cy="3950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sz="1000" dirty="0" smtClean="0">
                    <a:solidFill>
                      <a:schemeClr val="tx1"/>
                    </a:solidFill>
                  </a:rPr>
                  <a:t>nodo de cuarto nivel</a:t>
                </a:r>
                <a:endParaRPr lang="es-E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angular 63"/>
              <p:cNvCxnSpPr>
                <a:stCxn id="18" idx="2"/>
                <a:endCxn id="63" idx="0"/>
              </p:cNvCxnSpPr>
              <p:nvPr/>
            </p:nvCxnSpPr>
            <p:spPr>
              <a:xfrm rot="16200000" flipH="1">
                <a:off x="3732922" y="5395129"/>
                <a:ext cx="400020" cy="6243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angular 66"/>
              <p:cNvCxnSpPr>
                <a:stCxn id="23" idx="2"/>
                <a:endCxn id="63" idx="0"/>
              </p:cNvCxnSpPr>
              <p:nvPr/>
            </p:nvCxnSpPr>
            <p:spPr>
              <a:xfrm rot="5400000">
                <a:off x="4357283" y="5395131"/>
                <a:ext cx="400020" cy="6243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Señal de prohibido 71"/>
            <p:cNvSpPr/>
            <p:nvPr/>
          </p:nvSpPr>
          <p:spPr>
            <a:xfrm>
              <a:off x="3605349" y="4728754"/>
              <a:ext cx="2006718" cy="1919897"/>
            </a:xfrm>
            <a:prstGeom prst="noSmoking">
              <a:avLst>
                <a:gd name="adj" fmla="val 11214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9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473</Words>
  <Application>Microsoft Office PowerPoint</Application>
  <PresentationFormat>Carta (216 x 279 mm)</PresentationFormat>
  <Paragraphs>139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zambanitos</cp:lastModifiedBy>
  <cp:revision>62</cp:revision>
  <cp:lastPrinted>2015-06-25T22:36:16Z</cp:lastPrinted>
  <dcterms:created xsi:type="dcterms:W3CDTF">2015-05-14T14:12:36Z</dcterms:created>
  <dcterms:modified xsi:type="dcterms:W3CDTF">2015-08-30T13:14:54Z</dcterms:modified>
</cp:coreProperties>
</file>