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20238" y="71729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monografía 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43117" y="944451"/>
            <a:ext cx="1124746" cy="469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42357" y="-1140519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398913" y="1661247"/>
            <a:ext cx="1479631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española de las vanguardias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345040" y="2152090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caracterizó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1860451" y="2528264"/>
            <a:ext cx="1454720" cy="16067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eunir la tradición y la modernidad: recuperar la lírica popular e introducir las innovaciones de las vanguardias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xperimentar con el ritmo (métrica y verso libre)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ecurrir a diversos recursos literarios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/>
          <p:nvPr/>
        </p:nvCxnSpPr>
        <p:spPr>
          <a:xfrm rot="16200000" flipH="1">
            <a:off x="1343269" y="702595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48384" y="979067"/>
            <a:ext cx="1124746" cy="400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smtClean="0">
                <a:latin typeface="Arial" panose="020B0604020202020204" pitchFamily="34" charset="0"/>
                <a:cs typeface="Arial" panose="020B0604020202020204" pitchFamily="34" charset="0"/>
              </a:rPr>
              <a:t>Lingüística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548384" y="1661247"/>
            <a:ext cx="1146075" cy="3637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recepción del discurso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5116653" y="1671264"/>
            <a:ext cx="1741125" cy="2358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palabras multiformes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5366388" y="201072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 aquellas que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050763" y="998700"/>
            <a:ext cx="16998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Comprensión y producción textual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65426" y="-1080902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279972" y="1677909"/>
            <a:ext cx="141685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monografía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4069708" y="590579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5187152" y="990827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Ortografía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818106" y="589655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44426" y="1438579"/>
            <a:ext cx="65734" cy="1157"/>
          </a:xfrm>
          <a:prstGeom prst="bentConnector3">
            <a:avLst>
              <a:gd name="adj1" fmla="val 1620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2275258" y="1583307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3307" y="2203678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51672" y="226528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7383460" y="2627060"/>
            <a:ext cx="1313370" cy="7756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texto académico que se centra en el análisis e interpretación de un tema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" name="Conector angular 330"/>
          <p:cNvCxnSpPr/>
          <p:nvPr/>
        </p:nvCxnSpPr>
        <p:spPr>
          <a:xfrm rot="16200000" flipH="1">
            <a:off x="7937429" y="1516456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542394" y="367133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smtClean="0">
                <a:latin typeface="Arial" panose="020B0604020202020204" pitchFamily="34" charset="0"/>
                <a:cs typeface="Arial" panose="020B0604020202020204" pitchFamily="34" charset="0"/>
              </a:rPr>
              <a:t>l cual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CuadroTexto 118" descr="Conector entre nodos" title="conector"/>
          <p:cNvSpPr txBox="1"/>
          <p:nvPr/>
        </p:nvSpPr>
        <p:spPr>
          <a:xfrm>
            <a:off x="3486282" y="3598727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lo cual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éptimo nivel" title="Nodo07"/>
          <p:cNvSpPr/>
          <p:nvPr/>
        </p:nvSpPr>
        <p:spPr>
          <a:xfrm>
            <a:off x="1802484" y="4833409"/>
            <a:ext cx="1745900" cy="1984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Cántico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Jorge Guillén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Versos humanos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Gerardo Diego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Poemas puros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Dámaso Alonso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Marinero en tierra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Rafael Alberti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habite el olvido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Luis Cernuda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rayo que no cesa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Miguel Hernández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Romancero gitano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Federico García Lorca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del corazón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Vicente Aleixandre</a:t>
            </a:r>
          </a:p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/>
          <p:nvPr/>
        </p:nvCxnSpPr>
        <p:spPr>
          <a:xfrm rot="16200000" flipV="1">
            <a:off x="2444274" y="422758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/>
          <p:nvPr/>
        </p:nvCxnSpPr>
        <p:spPr>
          <a:xfrm rot="5400000" flipH="1" flipV="1">
            <a:off x="2256412" y="4579380"/>
            <a:ext cx="361777" cy="153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ángulo 186" descr="Nodo de tercer nivel" title="Nodo03"/>
          <p:cNvSpPr/>
          <p:nvPr/>
        </p:nvSpPr>
        <p:spPr>
          <a:xfrm>
            <a:off x="3473806" y="2757987"/>
            <a:ext cx="1676377" cy="728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lector o receptor y su función para producir significados, a partir de las obras que lee o los mensajes que recibe </a:t>
            </a:r>
          </a:p>
        </p:txBody>
      </p:sp>
      <p:cxnSp>
        <p:nvCxnSpPr>
          <p:cNvPr id="207" name="Conector angular 206"/>
          <p:cNvCxnSpPr/>
          <p:nvPr/>
        </p:nvCxnSpPr>
        <p:spPr>
          <a:xfrm rot="16200000" flipH="1">
            <a:off x="5804407" y="2519140"/>
            <a:ext cx="143029" cy="877"/>
          </a:xfrm>
          <a:prstGeom prst="bentConnector3">
            <a:avLst>
              <a:gd name="adj1" fmla="val -1455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ángulo 208" descr="Nodo de tercer nivel" title="Nodo03"/>
          <p:cNvSpPr/>
          <p:nvPr/>
        </p:nvSpPr>
        <p:spPr>
          <a:xfrm>
            <a:off x="5366388" y="2741531"/>
            <a:ext cx="1415769" cy="7096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unidas o separadas se pronuncian de manera similar pero tienen significado distinto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/>
          <p:nvPr/>
        </p:nvCxnSpPr>
        <p:spPr>
          <a:xfrm rot="5400000">
            <a:off x="7920594" y="2540168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 descr="Nodo de tercer nivel" title="Nodo03"/>
          <p:cNvSpPr/>
          <p:nvPr/>
        </p:nvSpPr>
        <p:spPr>
          <a:xfrm>
            <a:off x="377341" y="2512173"/>
            <a:ext cx="1358702" cy="16279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romper con la tradición literaria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nnovar con las formas y estructuras de la lengua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alorar el mundo íntimo y personal del artista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estacar los avances técnicos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931935" y="2334483"/>
            <a:ext cx="2681" cy="180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1920238" y="4272300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157"/>
          <p:cNvCxnSpPr/>
          <p:nvPr/>
        </p:nvCxnSpPr>
        <p:spPr>
          <a:xfrm rot="16200000" flipH="1">
            <a:off x="4069708" y="141376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angular 161"/>
          <p:cNvCxnSpPr/>
          <p:nvPr/>
        </p:nvCxnSpPr>
        <p:spPr>
          <a:xfrm rot="16200000" flipH="1">
            <a:off x="4020970" y="3549826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/>
          <p:cNvCxnSpPr/>
          <p:nvPr/>
        </p:nvCxnSpPr>
        <p:spPr>
          <a:xfrm>
            <a:off x="6366997" y="2591093"/>
            <a:ext cx="0" cy="15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Rectángulo 240" descr="Nodo de quinto nivel" title="Nodo05"/>
          <p:cNvSpPr/>
          <p:nvPr/>
        </p:nvSpPr>
        <p:spPr>
          <a:xfrm>
            <a:off x="7351569" y="4200366"/>
            <a:ext cx="1209442" cy="1121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 de contenido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ntroducción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esarrollo del 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onclusiones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recto 246"/>
          <p:cNvCxnSpPr/>
          <p:nvPr/>
        </p:nvCxnSpPr>
        <p:spPr>
          <a:xfrm>
            <a:off x="8003475" y="3553756"/>
            <a:ext cx="800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Conector angular 247"/>
          <p:cNvCxnSpPr/>
          <p:nvPr/>
        </p:nvCxnSpPr>
        <p:spPr>
          <a:xfrm rot="5400000">
            <a:off x="7933253" y="3480563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/>
          <p:nvPr/>
        </p:nvCxnSpPr>
        <p:spPr>
          <a:xfrm rot="5400000">
            <a:off x="7928668" y="3641272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CuadroTexto 253" descr="Conector entre nodos" title="conector"/>
          <p:cNvSpPr txBox="1"/>
          <p:nvPr/>
        </p:nvSpPr>
        <p:spPr>
          <a:xfrm>
            <a:off x="8215819" y="550128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Conector angular 260"/>
          <p:cNvCxnSpPr/>
          <p:nvPr/>
        </p:nvCxnSpPr>
        <p:spPr>
          <a:xfrm rot="16200000" flipH="1">
            <a:off x="6035908" y="3521124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 descr="Conector entre nodos" title="conector"/>
          <p:cNvSpPr txBox="1"/>
          <p:nvPr/>
        </p:nvSpPr>
        <p:spPr>
          <a:xfrm>
            <a:off x="1796882" y="2154631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caracterizó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angular 122"/>
          <p:cNvCxnSpPr/>
          <p:nvPr/>
        </p:nvCxnSpPr>
        <p:spPr>
          <a:xfrm rot="16200000" flipH="1">
            <a:off x="656737" y="1591454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5866238" y="2591093"/>
            <a:ext cx="5079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ector angular 218"/>
          <p:cNvCxnSpPr/>
          <p:nvPr/>
        </p:nvCxnSpPr>
        <p:spPr>
          <a:xfrm rot="16200000" flipH="1">
            <a:off x="5795162" y="1504861"/>
            <a:ext cx="143029" cy="877"/>
          </a:xfrm>
          <a:prstGeom prst="bentConnector3">
            <a:avLst>
              <a:gd name="adj1" fmla="val 1557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 descr="Nodo de quinto nivel" title="Nodo05"/>
          <p:cNvSpPr/>
          <p:nvPr/>
        </p:nvSpPr>
        <p:spPr>
          <a:xfrm>
            <a:off x="5080430" y="4135040"/>
            <a:ext cx="723470" cy="352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/>
          <p:nvPr/>
        </p:nvCxnSpPr>
        <p:spPr>
          <a:xfrm rot="16200000" flipV="1">
            <a:off x="6057332" y="3842164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/>
          <p:nvPr/>
        </p:nvCxnSpPr>
        <p:spPr>
          <a:xfrm>
            <a:off x="8040145" y="3842603"/>
            <a:ext cx="0" cy="357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 flipH="1">
            <a:off x="4092046" y="2342481"/>
            <a:ext cx="2090" cy="423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ector angular 185"/>
          <p:cNvCxnSpPr/>
          <p:nvPr/>
        </p:nvCxnSpPr>
        <p:spPr>
          <a:xfrm rot="16200000" flipH="1">
            <a:off x="4012464" y="3930552"/>
            <a:ext cx="143029" cy="877"/>
          </a:xfrm>
          <a:prstGeom prst="bentConnector3">
            <a:avLst>
              <a:gd name="adj1" fmla="val -290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 descr="Conector entre nodos" title="conector"/>
          <p:cNvSpPr txBox="1"/>
          <p:nvPr/>
        </p:nvSpPr>
        <p:spPr>
          <a:xfrm>
            <a:off x="5518429" y="3570810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8750577" y="3543255"/>
            <a:ext cx="47658" cy="2014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ángulo 101" descr="Nodo de segundo nivel" title="Nodo02"/>
          <p:cNvSpPr/>
          <p:nvPr/>
        </p:nvSpPr>
        <p:spPr>
          <a:xfrm>
            <a:off x="1952338" y="1658571"/>
            <a:ext cx="1151098" cy="4142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Generación del 27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27813" y="1514055"/>
            <a:ext cx="16193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 angular 105"/>
          <p:cNvCxnSpPr/>
          <p:nvPr/>
        </p:nvCxnSpPr>
        <p:spPr>
          <a:xfrm rot="16200000" flipH="1">
            <a:off x="861643" y="2132163"/>
            <a:ext cx="143029" cy="877"/>
          </a:xfrm>
          <a:prstGeom prst="bentConnector3">
            <a:avLst>
              <a:gd name="adj1" fmla="val 28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/>
          <p:cNvCxnSpPr/>
          <p:nvPr/>
        </p:nvCxnSpPr>
        <p:spPr>
          <a:xfrm rot="16200000" flipH="1">
            <a:off x="2235779" y="2146439"/>
            <a:ext cx="143029" cy="877"/>
          </a:xfrm>
          <a:prstGeom prst="bentConnector3">
            <a:avLst>
              <a:gd name="adj1" fmla="val 28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/>
          <p:nvPr/>
        </p:nvCxnSpPr>
        <p:spPr>
          <a:xfrm rot="16200000" flipV="1">
            <a:off x="873696" y="4229197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 descr="Conector entre nodos" title="conector"/>
          <p:cNvSpPr txBox="1"/>
          <p:nvPr/>
        </p:nvSpPr>
        <p:spPr>
          <a:xfrm>
            <a:off x="345040" y="4269379"/>
            <a:ext cx="119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movimientos </a:t>
            </a:r>
          </a:p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Conector angular 110"/>
          <p:cNvCxnSpPr/>
          <p:nvPr/>
        </p:nvCxnSpPr>
        <p:spPr>
          <a:xfrm rot="5400000" flipH="1" flipV="1">
            <a:off x="662229" y="4681471"/>
            <a:ext cx="361777" cy="153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 descr="Nodo de séptimo nivel" title="Nodo07"/>
          <p:cNvSpPr/>
          <p:nvPr/>
        </p:nvSpPr>
        <p:spPr>
          <a:xfrm>
            <a:off x="174239" y="4946259"/>
            <a:ext cx="1472066" cy="1548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futurismo: Pedro Salinas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xpresionismo: Ramón María del Valle-Inclán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reacionismo: Gerardo Diego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ltraísmo: Guillermo de Torre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urrealismo: Juan Larrea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reguerías: Ramón Gómez de la Serna</a:t>
            </a:r>
          </a:p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recto 132"/>
          <p:cNvCxnSpPr/>
          <p:nvPr/>
        </p:nvCxnSpPr>
        <p:spPr>
          <a:xfrm flipH="1">
            <a:off x="2317375" y="2342481"/>
            <a:ext cx="2681" cy="1802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ector angular 98"/>
          <p:cNvCxnSpPr/>
          <p:nvPr/>
        </p:nvCxnSpPr>
        <p:spPr>
          <a:xfrm rot="16200000" flipH="1">
            <a:off x="4020970" y="2105429"/>
            <a:ext cx="143029" cy="877"/>
          </a:xfrm>
          <a:prstGeom prst="bentConnector3">
            <a:avLst>
              <a:gd name="adj1" fmla="val 28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 descr="Conector entre nodos" title="conector"/>
          <p:cNvSpPr txBox="1"/>
          <p:nvPr/>
        </p:nvSpPr>
        <p:spPr>
          <a:xfrm>
            <a:off x="3397864" y="2134565"/>
            <a:ext cx="1373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nfatiza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ángulo 138" descr="Nodo de quinto nivel" title="Nodo05"/>
          <p:cNvSpPr/>
          <p:nvPr/>
        </p:nvSpPr>
        <p:spPr>
          <a:xfrm>
            <a:off x="3646831" y="4210796"/>
            <a:ext cx="1353439" cy="1290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busca una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comprensión profunda de la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obra y del mensaje, teniendo en cuenta  el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contexto social y las condiciones particulares de la </a:t>
            </a:r>
            <a:r>
              <a:rPr lang="es-CO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recepción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ángulo 141" descr="Nodo de quinto nivel" title="Nodo05"/>
          <p:cNvSpPr/>
          <p:nvPr/>
        </p:nvSpPr>
        <p:spPr>
          <a:xfrm>
            <a:off x="7599969" y="5888761"/>
            <a:ext cx="1449403" cy="606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ompilación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nvestigación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nálisis de experiencias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Conector angular 143"/>
          <p:cNvCxnSpPr/>
          <p:nvPr/>
        </p:nvCxnSpPr>
        <p:spPr>
          <a:xfrm rot="16200000" flipV="1">
            <a:off x="8681501" y="5825024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4092046" y="3994153"/>
            <a:ext cx="5383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616545" y="3990313"/>
            <a:ext cx="5260" cy="2300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ector angular 106"/>
          <p:cNvCxnSpPr/>
          <p:nvPr/>
        </p:nvCxnSpPr>
        <p:spPr>
          <a:xfrm rot="16200000" flipH="1">
            <a:off x="5805284" y="1978205"/>
            <a:ext cx="143029" cy="877"/>
          </a:xfrm>
          <a:prstGeom prst="bentConnector3">
            <a:avLst>
              <a:gd name="adj1" fmla="val 28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quinto nivel" title="Nodo05"/>
          <p:cNvSpPr/>
          <p:nvPr/>
        </p:nvSpPr>
        <p:spPr>
          <a:xfrm>
            <a:off x="5725600" y="4558143"/>
            <a:ext cx="723470" cy="352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cuándo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ángulo 145" descr="Nodo de quinto nivel" title="Nodo05"/>
          <p:cNvSpPr/>
          <p:nvPr/>
        </p:nvSpPr>
        <p:spPr>
          <a:xfrm>
            <a:off x="6374146" y="4127332"/>
            <a:ext cx="723470" cy="360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qué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que</a:t>
            </a:r>
          </a:p>
          <a:p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5582075" y="3905901"/>
            <a:ext cx="10515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5582075" y="3905901"/>
            <a:ext cx="0" cy="221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120192" y="3905901"/>
            <a:ext cx="0" cy="644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6627722" y="3905901"/>
            <a:ext cx="0" cy="221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5288062" y="4487743"/>
            <a:ext cx="2238" cy="1625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 flipH="1">
            <a:off x="6825487" y="4475007"/>
            <a:ext cx="5137" cy="1301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ángulo 148" descr="Nodo de quinto nivel" title="Nodo05"/>
          <p:cNvSpPr/>
          <p:nvPr/>
        </p:nvSpPr>
        <p:spPr>
          <a:xfrm>
            <a:off x="4487184" y="6113188"/>
            <a:ext cx="1258938" cy="70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estás?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amigo, es el mejor.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 tan alta como tú.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quinto nivel" title="Nodo05"/>
          <p:cNvSpPr/>
          <p:nvPr/>
        </p:nvSpPr>
        <p:spPr>
          <a:xfrm>
            <a:off x="5536388" y="5097314"/>
            <a:ext cx="1149024" cy="403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¿Cuándo viajas?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Iré cuando sea oportuno. 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5" name="Conector recto 224"/>
          <p:cNvCxnSpPr>
            <a:stCxn id="145" idx="2"/>
          </p:cNvCxnSpPr>
          <p:nvPr/>
        </p:nvCxnSpPr>
        <p:spPr>
          <a:xfrm>
            <a:off x="6087335" y="4910847"/>
            <a:ext cx="0" cy="1864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ángulo 151" descr="Nodo de quinto nivel" title="Nodo05"/>
          <p:cNvSpPr/>
          <p:nvPr/>
        </p:nvSpPr>
        <p:spPr>
          <a:xfrm>
            <a:off x="5924975" y="5776915"/>
            <a:ext cx="1301144" cy="1039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¿Con qué frecuencia vienes?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es el lápiz con que escribí.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fue una fractura, conque ahora estamos más tranquilos.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3359</TotalTime>
  <Words>343</Words>
  <Application>Microsoft Office PowerPoint</Application>
  <PresentationFormat>Carta (216 x 279 mm)</PresentationFormat>
  <Paragraphs>83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199</cp:revision>
  <cp:lastPrinted>2015-06-25T22:36:16Z</cp:lastPrinted>
  <dcterms:created xsi:type="dcterms:W3CDTF">2015-05-14T14:12:36Z</dcterms:created>
  <dcterms:modified xsi:type="dcterms:W3CDTF">2016-06-28T20:11:03Z</dcterms:modified>
</cp:coreProperties>
</file>