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150" y="-1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comentario de texto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66348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Literatura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67847" y="1377168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58166"/>
            <a:ext cx="23146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literatura latinoamericana de la época Precolombina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75678" y="3387119"/>
            <a:ext cx="1019855" cy="9155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religiosos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roféticos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ceremoniales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organizativos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871221" y="87418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Gramática</a:t>
            </a:r>
            <a:endParaRPr lang="es-ES" sz="1200" b="1" dirty="0"/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75814" y="326141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Comprensión y producción textual</a:t>
            </a:r>
            <a:endParaRPr lang="es-ES" sz="1200" b="1" dirty="0"/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740164" y="8869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Ortografía</a:t>
            </a:r>
            <a:endParaRPr lang="es-ES" sz="1200" b="1" dirty="0"/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1717598" y="2272639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1311572" y="2459542"/>
            <a:ext cx="1232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expresó a través de</a:t>
            </a:r>
            <a:endParaRPr lang="es-ES" sz="800" dirty="0"/>
          </a:p>
        </p:txBody>
      </p:sp>
      <p:sp>
        <p:nvSpPr>
          <p:cNvPr id="122" name="Rectángulo 71" descr="Nodo de tercer nivel" title="Nodo03"/>
          <p:cNvSpPr/>
          <p:nvPr/>
        </p:nvSpPr>
        <p:spPr>
          <a:xfrm>
            <a:off x="1495533" y="2814177"/>
            <a:ext cx="1021085" cy="4758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el mito</a:t>
            </a:r>
            <a:endParaRPr lang="es-ES" sz="9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leyenda</a:t>
            </a:r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endParaRPr lang="es-ES" sz="900" i="1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6" name="CuadroTexto 221" descr="Conector entre nodos" title="conector"/>
          <p:cNvSpPr txBox="1"/>
          <p:nvPr/>
        </p:nvSpPr>
        <p:spPr>
          <a:xfrm>
            <a:off x="3961104" y="3265050"/>
            <a:ext cx="12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cuando</a:t>
            </a:r>
            <a:endParaRPr lang="es-ES" sz="800" dirty="0"/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5663025" y="3592368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884100" y="1563938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 grafemas g y j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360878" y="2632156"/>
            <a:ext cx="1549610" cy="654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coordinada copulativa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coordinada adversativa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coordinada disyuntiva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4276394" y="4321599"/>
            <a:ext cx="1993727" cy="82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Juana es pediatra y Andrés es historiador.</a:t>
            </a: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Mariana se esforzó mucho pero no obtuvo el primer lugar.</a:t>
            </a: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¿Prefieres cenar en casa o salir con tus amigos?</a:t>
            </a:r>
          </a:p>
          <a:p>
            <a:pPr marL="171450" indent="-171450">
              <a:buFont typeface="Arial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317350" y="228024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puede ser</a:t>
            </a:r>
            <a:endParaRPr lang="es-ES" sz="800" dirty="0"/>
          </a:p>
        </p:txBody>
      </p:sp>
      <p:cxnSp>
        <p:nvCxnSpPr>
          <p:cNvPr id="215" name="Conector angular 222"/>
          <p:cNvCxnSpPr/>
          <p:nvPr/>
        </p:nvCxnSpPr>
        <p:spPr>
          <a:xfrm rot="5400000">
            <a:off x="4206017" y="224615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259"/>
          <p:cNvCxnSpPr/>
          <p:nvPr/>
        </p:nvCxnSpPr>
        <p:spPr>
          <a:xfrm rot="16200000" flipH="1">
            <a:off x="4482961" y="2093344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3799864" y="2272613"/>
            <a:ext cx="1200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    </a:t>
            </a:r>
            <a:r>
              <a:rPr lang="es-ES" sz="800" dirty="0" smtClean="0"/>
              <a:t>se forma cuando</a:t>
            </a:r>
            <a:endParaRPr lang="es-ES" sz="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3724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394979" y="58318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57151" y="2452481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cumplía con propósitos</a:t>
            </a:r>
            <a:endParaRPr lang="es-ES" sz="800" dirty="0"/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620832" y="1663871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oración compuesta por coordinación 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95" name="CuadroTexto 66" descr="Conector entre nodos" title="conector"/>
          <p:cNvSpPr txBox="1"/>
          <p:nvPr/>
        </p:nvSpPr>
        <p:spPr>
          <a:xfrm>
            <a:off x="2629794" y="2436765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 se interesó por</a:t>
            </a:r>
            <a:endParaRPr lang="es-ES" sz="800" dirty="0"/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2674134" y="2837529"/>
            <a:ext cx="1088323" cy="24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describir los atributos de los dioses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narrar las hazañas de los grandes hombres de la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eterminar las leyes que debían regir la convivencia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reconocer el poder de la naturaleza</a:t>
            </a: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4102913" y="2658098"/>
            <a:ext cx="1152416" cy="116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os preposiciones sintácticamente independientes se unen con una conjunción coordinante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276394" y="2476619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r 259"/>
          <p:cNvCxnSpPr/>
          <p:nvPr/>
        </p:nvCxnSpPr>
        <p:spPr>
          <a:xfrm rot="16200000" flipH="1">
            <a:off x="1787153" y="2740223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393716" y="1328619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14" descr="Conector entre nodos" title="conector"/>
          <p:cNvSpPr txBox="1"/>
          <p:nvPr/>
        </p:nvSpPr>
        <p:spPr>
          <a:xfrm>
            <a:off x="4630267" y="372425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27" name="CuadroTexto 126" descr="Conector entre nodos" title="conector"/>
          <p:cNvSpPr txBox="1"/>
          <p:nvPr/>
        </p:nvSpPr>
        <p:spPr>
          <a:xfrm>
            <a:off x="6005178" y="386601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5998386" y="409685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6886890" y="446454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259"/>
          <p:cNvCxnSpPr/>
          <p:nvPr/>
        </p:nvCxnSpPr>
        <p:spPr>
          <a:xfrm rot="16200000" flipH="1">
            <a:off x="8211898" y="1901828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7258368" y="2408536"/>
            <a:ext cx="1612677" cy="687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comprender mejor lo que se lee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desarrollar las capacidades interpretativas y críticas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Conector angular 259"/>
          <p:cNvCxnSpPr/>
          <p:nvPr/>
        </p:nvCxnSpPr>
        <p:spPr>
          <a:xfrm rot="16200000" flipH="1">
            <a:off x="7800776" y="2352246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r 75"/>
          <p:cNvCxnSpPr/>
          <p:nvPr/>
        </p:nvCxnSpPr>
        <p:spPr>
          <a:xfrm rot="16200000" flipH="1">
            <a:off x="680416" y="3304038"/>
            <a:ext cx="143029" cy="877"/>
          </a:xfrm>
          <a:prstGeom prst="bentConnector3">
            <a:avLst>
              <a:gd name="adj1" fmla="val -216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31520" y="2123744"/>
            <a:ext cx="23909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610814" y="2272638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859153" y="1931280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30"/>
          <p:cNvCxnSpPr/>
          <p:nvPr/>
        </p:nvCxnSpPr>
        <p:spPr>
          <a:xfrm rot="16200000" flipH="1">
            <a:off x="2965427" y="2272638"/>
            <a:ext cx="283111" cy="0"/>
          </a:xfrm>
          <a:prstGeom prst="bentConnector3">
            <a:avLst>
              <a:gd name="adj1" fmla="val 44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259"/>
          <p:cNvCxnSpPr/>
          <p:nvPr/>
        </p:nvCxnSpPr>
        <p:spPr>
          <a:xfrm rot="16200000" flipH="1">
            <a:off x="3050758" y="2765529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4266373" y="2160247"/>
            <a:ext cx="1646391" cy="8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5848603" y="224615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5862524" y="255540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5332571" y="389478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7124081" y="1862417"/>
            <a:ext cx="0" cy="2258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ángulo 137" descr="Nodo de tercer nivel" title="Nodo03"/>
          <p:cNvSpPr/>
          <p:nvPr/>
        </p:nvSpPr>
        <p:spPr>
          <a:xfrm>
            <a:off x="6460064" y="4526594"/>
            <a:ext cx="481597" cy="2370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g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140" name="CuadroTexto 139" descr="Conector entre nodos" title="conector"/>
          <p:cNvSpPr txBox="1"/>
          <p:nvPr/>
        </p:nvSpPr>
        <p:spPr>
          <a:xfrm>
            <a:off x="6394979" y="4051001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se escriben con  </a:t>
            </a:r>
            <a:endParaRPr lang="es-ES" sz="800" dirty="0"/>
          </a:p>
        </p:txBody>
      </p:sp>
      <p:sp>
        <p:nvSpPr>
          <p:cNvPr id="141" name="Rectángulo 140" descr="Nodo de tercer nivel" title="Nodo03"/>
          <p:cNvSpPr/>
          <p:nvPr/>
        </p:nvSpPr>
        <p:spPr>
          <a:xfrm>
            <a:off x="7395112" y="4544754"/>
            <a:ext cx="472804" cy="2331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3" name="Conector angular 259"/>
          <p:cNvCxnSpPr/>
          <p:nvPr/>
        </p:nvCxnSpPr>
        <p:spPr>
          <a:xfrm rot="16200000" flipH="1">
            <a:off x="7052081" y="4318127"/>
            <a:ext cx="144000" cy="0"/>
          </a:xfrm>
          <a:prstGeom prst="bentConnector3">
            <a:avLst>
              <a:gd name="adj1" fmla="val 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580098" y="4390127"/>
            <a:ext cx="11924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angular 259"/>
          <p:cNvCxnSpPr/>
          <p:nvPr/>
        </p:nvCxnSpPr>
        <p:spPr>
          <a:xfrm rot="16200000" flipH="1">
            <a:off x="6508098" y="4454594"/>
            <a:ext cx="144000" cy="0"/>
          </a:xfrm>
          <a:prstGeom prst="bentConnector3">
            <a:avLst>
              <a:gd name="adj1" fmla="val 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259"/>
          <p:cNvCxnSpPr/>
          <p:nvPr/>
        </p:nvCxnSpPr>
        <p:spPr>
          <a:xfrm rot="16200000" flipH="1">
            <a:off x="7700540" y="4464549"/>
            <a:ext cx="144000" cy="0"/>
          </a:xfrm>
          <a:prstGeom prst="bentConnector3">
            <a:avLst>
              <a:gd name="adj1" fmla="val 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307" descr="Nodo de cuarto nivel&#10;" title="Nodo04"/>
          <p:cNvSpPr/>
          <p:nvPr/>
        </p:nvSpPr>
        <p:spPr>
          <a:xfrm>
            <a:off x="4584977" y="5570821"/>
            <a:ext cx="2187890" cy="1060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las terminaciones -</a:t>
            </a:r>
            <a:r>
              <a:rPr lang="es-ES" sz="800" i="1" dirty="0" err="1" smtClean="0">
                <a:solidFill>
                  <a:schemeClr val="tx1"/>
                </a:solidFill>
              </a:rPr>
              <a:t>ger</a:t>
            </a:r>
            <a:r>
              <a:rPr lang="es-ES" sz="800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gir</a:t>
            </a:r>
            <a:r>
              <a:rPr lang="es-ES" sz="800" dirty="0" smtClean="0">
                <a:solidFill>
                  <a:schemeClr val="tx1"/>
                </a:solidFill>
              </a:rPr>
              <a:t> de los infinitivos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que empiezan por el prefijo </a:t>
            </a:r>
            <a:r>
              <a:rPr lang="es-ES" sz="800" i="1" dirty="0" smtClean="0">
                <a:solidFill>
                  <a:schemeClr val="tx1"/>
                </a:solidFill>
              </a:rPr>
              <a:t>geo</a:t>
            </a:r>
            <a:r>
              <a:rPr lang="es-ES" sz="800" dirty="0" smtClean="0">
                <a:solidFill>
                  <a:schemeClr val="tx1"/>
                </a:solidFill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terminaciones -</a:t>
            </a:r>
            <a:r>
              <a:rPr lang="es-ES" sz="800" i="1" dirty="0" smtClean="0">
                <a:solidFill>
                  <a:schemeClr val="tx1"/>
                </a:solidFill>
              </a:rPr>
              <a:t>gen</a:t>
            </a:r>
            <a:r>
              <a:rPr lang="es-ES" sz="800" dirty="0" smtClean="0">
                <a:solidFill>
                  <a:schemeClr val="tx1"/>
                </a:solidFill>
              </a:rPr>
              <a:t> de los nombres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terminaciones </a:t>
            </a:r>
            <a:r>
              <a:rPr lang="es-ES" sz="800" i="1" dirty="0" smtClean="0">
                <a:solidFill>
                  <a:schemeClr val="tx1"/>
                </a:solidFill>
              </a:rPr>
              <a:t>-</a:t>
            </a:r>
            <a:r>
              <a:rPr lang="es-ES" sz="800" i="1" dirty="0" err="1" smtClean="0">
                <a:solidFill>
                  <a:schemeClr val="tx1"/>
                </a:solidFill>
              </a:rPr>
              <a:t>gélico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genario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géneo</a:t>
            </a:r>
            <a:r>
              <a:rPr lang="es-ES" sz="800" dirty="0" smtClean="0">
                <a:solidFill>
                  <a:schemeClr val="tx1"/>
                </a:solidFill>
              </a:rPr>
              <a:t>, -</a:t>
            </a:r>
            <a:r>
              <a:rPr lang="es-ES" sz="800" i="1" dirty="0" smtClean="0">
                <a:solidFill>
                  <a:schemeClr val="tx1"/>
                </a:solidFill>
              </a:rPr>
              <a:t>génico, -genio, -</a:t>
            </a:r>
            <a:r>
              <a:rPr lang="es-ES" sz="800" i="1" dirty="0" err="1" smtClean="0">
                <a:solidFill>
                  <a:schemeClr val="tx1"/>
                </a:solidFill>
              </a:rPr>
              <a:t>génito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gesimal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gésimo</a:t>
            </a:r>
            <a:r>
              <a:rPr lang="es-ES" sz="800" i="1" dirty="0" smtClean="0">
                <a:solidFill>
                  <a:schemeClr val="tx1"/>
                </a:solidFill>
              </a:rPr>
              <a:t>, -gético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307" descr="Nodo de cuarto nivel&#10;" title="Nodo04"/>
          <p:cNvSpPr/>
          <p:nvPr/>
        </p:nvSpPr>
        <p:spPr>
          <a:xfrm>
            <a:off x="6837514" y="5577240"/>
            <a:ext cx="1870051" cy="1059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que terminan en</a:t>
            </a:r>
            <a:r>
              <a:rPr lang="es-ES" sz="800" i="1" dirty="0" smtClean="0">
                <a:solidFill>
                  <a:schemeClr val="tx1"/>
                </a:solidFill>
              </a:rPr>
              <a:t> -</a:t>
            </a:r>
            <a:r>
              <a:rPr lang="es-ES" sz="800" i="1" dirty="0" err="1" smtClean="0">
                <a:solidFill>
                  <a:schemeClr val="tx1"/>
                </a:solidFill>
              </a:rPr>
              <a:t>jería</a:t>
            </a:r>
            <a:endParaRPr lang="es-ES" sz="800" i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conjugaciones de los verbos que en infinitivo llevan esta letra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derivadas de otras que llevan </a:t>
            </a:r>
            <a:r>
              <a:rPr lang="es-ES" sz="800" i="1" dirty="0" smtClean="0">
                <a:solidFill>
                  <a:schemeClr val="tx1"/>
                </a:solidFill>
              </a:rPr>
              <a:t>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en que este fonema sigue a los grupos </a:t>
            </a:r>
            <a:r>
              <a:rPr lang="es-ES" sz="800" i="1" dirty="0" err="1" smtClean="0">
                <a:solidFill>
                  <a:schemeClr val="tx1"/>
                </a:solidFill>
              </a:rPr>
              <a:t>ob</a:t>
            </a:r>
            <a:r>
              <a:rPr lang="es-ES" sz="800" i="1" dirty="0" smtClean="0">
                <a:solidFill>
                  <a:schemeClr val="tx1"/>
                </a:solidFill>
              </a:rPr>
              <a:t>, sub, 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6613758" y="4777859"/>
            <a:ext cx="1" cy="782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angular 260"/>
          <p:cNvCxnSpPr/>
          <p:nvPr/>
        </p:nvCxnSpPr>
        <p:spPr>
          <a:xfrm rot="5400000">
            <a:off x="1534395" y="3606751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 title="conector"/>
          <p:cNvSpPr txBox="1"/>
          <p:nvPr/>
        </p:nvSpPr>
        <p:spPr>
          <a:xfrm>
            <a:off x="1180612" y="387121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84" name="Conector angular 75"/>
          <p:cNvCxnSpPr/>
          <p:nvPr/>
        </p:nvCxnSpPr>
        <p:spPr>
          <a:xfrm rot="16200000" flipH="1">
            <a:off x="1783069" y="4573160"/>
            <a:ext cx="143029" cy="877"/>
          </a:xfrm>
          <a:prstGeom prst="bentConnector3">
            <a:avLst>
              <a:gd name="adj1" fmla="val -216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307" descr="Nodo de cuarto nivel&#10;" title="Nodo04"/>
          <p:cNvSpPr/>
          <p:nvPr/>
        </p:nvSpPr>
        <p:spPr>
          <a:xfrm>
            <a:off x="885483" y="4658350"/>
            <a:ext cx="1643949" cy="630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Leyenda de </a:t>
            </a:r>
            <a:r>
              <a:rPr lang="es-ES" sz="800" dirty="0" err="1" smtClean="0">
                <a:solidFill>
                  <a:schemeClr val="tx1"/>
                </a:solidFill>
              </a:rPr>
              <a:t>Yuruparý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Leyenda de El Dorado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Mito de </a:t>
            </a:r>
            <a:r>
              <a:rPr lang="es-ES" sz="800" i="1" dirty="0" err="1">
                <a:solidFill>
                  <a:schemeClr val="tx1"/>
                </a:solidFill>
              </a:rPr>
              <a:t>Mirthayú</a:t>
            </a:r>
            <a:endParaRPr lang="es-ES" sz="8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Mito </a:t>
            </a:r>
            <a:r>
              <a:rPr lang="es-ES" sz="800" i="1" dirty="0" err="1">
                <a:solidFill>
                  <a:schemeClr val="tx1"/>
                </a:solidFill>
              </a:rPr>
              <a:t>Kuiva</a:t>
            </a:r>
            <a:r>
              <a:rPr lang="es-ES" sz="800" i="1" dirty="0">
                <a:solidFill>
                  <a:schemeClr val="tx1"/>
                </a:solidFill>
              </a:rPr>
              <a:t> </a:t>
            </a:r>
          </a:p>
          <a:p>
            <a:endParaRPr lang="es-ES" sz="800" dirty="0" smtClean="0">
              <a:solidFill>
                <a:schemeClr val="tx1"/>
              </a:solidFill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591462" y="1586442"/>
            <a:ext cx="1425432" cy="2719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comentario de texto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7864027" y="1982127"/>
            <a:ext cx="1099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angular 222"/>
          <p:cNvCxnSpPr/>
          <p:nvPr/>
        </p:nvCxnSpPr>
        <p:spPr>
          <a:xfrm rot="5400000">
            <a:off x="7788017" y="205607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221" descr="Conector entre nodos" title="conector"/>
          <p:cNvSpPr txBox="1"/>
          <p:nvPr/>
        </p:nvSpPr>
        <p:spPr>
          <a:xfrm>
            <a:off x="7226258" y="2094268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permite</a:t>
            </a:r>
            <a:endParaRPr lang="es-ES" sz="8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963814" y="1982127"/>
            <a:ext cx="0" cy="1319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ángulo 109" descr="Nodo de tercer nivel" title="Nodo03"/>
          <p:cNvSpPr/>
          <p:nvPr/>
        </p:nvSpPr>
        <p:spPr>
          <a:xfrm>
            <a:off x="7549201" y="3510851"/>
            <a:ext cx="1452606" cy="576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na introducción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 resumen del texto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 una valoración del contenido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1" name="CuadroTexto 221" descr="Conector entre nodos" title="conector"/>
          <p:cNvSpPr txBox="1"/>
          <p:nvPr/>
        </p:nvSpPr>
        <p:spPr>
          <a:xfrm>
            <a:off x="7875383" y="318093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contiene</a:t>
            </a:r>
            <a:endParaRPr lang="es-ES" sz="800" dirty="0"/>
          </a:p>
        </p:txBody>
      </p:sp>
      <p:cxnSp>
        <p:nvCxnSpPr>
          <p:cNvPr id="45" name="Conector recto 44"/>
          <p:cNvCxnSpPr/>
          <p:nvPr/>
        </p:nvCxnSpPr>
        <p:spPr>
          <a:xfrm>
            <a:off x="8765581" y="3301127"/>
            <a:ext cx="210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ector angular 259"/>
          <p:cNvCxnSpPr/>
          <p:nvPr/>
        </p:nvCxnSpPr>
        <p:spPr>
          <a:xfrm rot="16200000" flipH="1">
            <a:off x="8486850" y="3444772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394979" y="1326300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cxnSp>
        <p:nvCxnSpPr>
          <p:cNvPr id="257" name="Conector recto 256"/>
          <p:cNvCxnSpPr/>
          <p:nvPr/>
        </p:nvCxnSpPr>
        <p:spPr>
          <a:xfrm>
            <a:off x="7772540" y="4791939"/>
            <a:ext cx="0" cy="807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3540</TotalTime>
  <Words>286</Words>
  <Application>Microsoft Office PowerPoint</Application>
  <PresentationFormat>Carta (216 x 279 mm)</PresentationFormat>
  <Paragraphs>70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106</cp:revision>
  <cp:lastPrinted>2015-06-25T22:36:16Z</cp:lastPrinted>
  <dcterms:created xsi:type="dcterms:W3CDTF">2015-05-14T14:12:36Z</dcterms:created>
  <dcterms:modified xsi:type="dcterms:W3CDTF">2015-08-14T14:24:27Z</dcterms:modified>
</cp:coreProperties>
</file>