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6" autoAdjust="0"/>
    <p:restoredTop sz="94660"/>
  </p:normalViewPr>
  <p:slideViewPr>
    <p:cSldViewPr snapToGrid="0">
      <p:cViewPr>
        <p:scale>
          <a:sx n="183" d="100"/>
          <a:sy n="183" d="100"/>
        </p:scale>
        <p:origin x="12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5/11/15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623785" y="91044"/>
            <a:ext cx="2272919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La historiografía</a:t>
            </a:r>
            <a:endParaRPr lang="es-ES" sz="1600" dirty="0">
              <a:latin typeface="Arial"/>
              <a:cs typeface="Arial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Literatura</a:t>
            </a:r>
            <a:endParaRPr lang="es-ES" sz="1200" b="1" dirty="0">
              <a:latin typeface="Arial"/>
              <a:cs typeface="Arial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5"/>
            <a:ext cx="2312823" cy="443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/>
                <a:cs typeface="Arial"/>
              </a:rPr>
              <a:t>La literatura latinoamericana del Romanticismo, el Realismo  y el Costumbrismo</a:t>
            </a:r>
            <a:endParaRPr lang="es-E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17945" y="2531897"/>
            <a:ext cx="1290695" cy="9150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el conjunto de corrientes predominantes de la literatura desde la segunda mitad del siglo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XIX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406004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Gramática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6967917" y="863505"/>
            <a:ext cx="1693922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/>
                <a:cs typeface="Arial"/>
              </a:rPr>
              <a:t>Comprensión </a:t>
            </a:r>
            <a:r>
              <a:rPr lang="es-ES" sz="1100" b="1" dirty="0" smtClean="0">
                <a:latin typeface="Arial"/>
                <a:cs typeface="Arial"/>
              </a:rPr>
              <a:t>textual</a:t>
            </a:r>
            <a:endParaRPr lang="es-ES" sz="1100" b="1" dirty="0">
              <a:latin typeface="Arial"/>
              <a:cs typeface="Arial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116549" y="86329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Ortografía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068068" y="1551300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Las palabras multiformes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069095" y="2281205"/>
            <a:ext cx="1391150" cy="11087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aquellas que se pronuncian de manera muy parecida pero se escriben diferente y tienen significados distintos.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3300016" y="3854356"/>
            <a:ext cx="1348820" cy="518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adjetiva: califica o describe el sustantivo. Ejemplo: El país en el cual vivo tiene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gran biodiversidad.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490732" y="1948794"/>
            <a:ext cx="546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313" name="Conector angular 259"/>
          <p:cNvCxnSpPr/>
          <p:nvPr/>
        </p:nvCxnSpPr>
        <p:spPr>
          <a:xfrm rot="16200000" flipH="1">
            <a:off x="3895644" y="2047456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732060" y="2140823"/>
            <a:ext cx="514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es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7796684" y="567462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968377" y="577510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740164" y="561934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43964" y="217616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/>
                <a:cs typeface="Arial"/>
              </a:rPr>
              <a:t>s</a:t>
            </a:r>
            <a:r>
              <a:rPr lang="es-ES" sz="800" dirty="0" smtClean="0">
                <a:latin typeface="Arial"/>
                <a:cs typeface="Arial"/>
              </a:rPr>
              <a:t>e entiende como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193632" y="1635042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La oración compuesta por subordinación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010122" y="2176166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se destacaron 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1919280" y="2595553"/>
            <a:ext cx="1186447" cy="22968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En el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Romanticismo: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novelas como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María</a:t>
            </a:r>
            <a:r>
              <a:rPr lang="es-ES" sz="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poemas como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Martín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Fierro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En el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Realismo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 la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novela: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Martín Rivas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es-ES" sz="800" dirty="0" err="1" smtClean="0">
                <a:solidFill>
                  <a:schemeClr val="tx1"/>
                </a:solidFill>
                <a:latin typeface="Arial"/>
                <a:cs typeface="Arial"/>
              </a:rPr>
              <a:t>Blest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En el Costumbrismo: relatos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cuadros de costumbres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Manuela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í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az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); </a:t>
            </a:r>
            <a:r>
              <a:rPr lang="es-ES" sz="800" i="1" dirty="0" smtClean="0">
                <a:solidFill>
                  <a:schemeClr val="tx1"/>
                </a:solidFill>
                <a:latin typeface="Arial"/>
                <a:cs typeface="Arial"/>
              </a:rPr>
              <a:t>Tradiciones peruanas 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(Ricardo Palma</a:t>
            </a:r>
            <a:r>
              <a:rPr lang="es-ES" sz="8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s-ES" sz="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328253" y="2522636"/>
            <a:ext cx="1348820" cy="792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na oración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en la cual una proposici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ón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hace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parte de una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principal y complementa su estructura sint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áctica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968922" y="2331319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974919" y="1311703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5764066" y="2136216"/>
            <a:ext cx="846" cy="131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6135" y="561143"/>
            <a:ext cx="30368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5400000">
            <a:off x="752419" y="2075748"/>
            <a:ext cx="149166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3903844" y="338956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3301385" y="346804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existen tres </a:t>
            </a:r>
            <a:r>
              <a:rPr lang="es-ES" sz="900" dirty="0" smtClean="0">
                <a:latin typeface="Arial"/>
                <a:cs typeface="Arial"/>
              </a:rPr>
              <a:t>clases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5116549" y="3870308"/>
            <a:ext cx="1236542" cy="1162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Porque: cuando se usa para explicar.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Por qué: cuando es interrogativo.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Porqué: cuando es sustantivo.</a:t>
            </a:r>
          </a:p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Otro ejemplo es: </a:t>
            </a:r>
            <a:r>
              <a:rPr lang="es-ES" sz="700" i="1" dirty="0" smtClean="0">
                <a:solidFill>
                  <a:schemeClr val="tx1"/>
                </a:solidFill>
                <a:latin typeface="Arial"/>
                <a:cs typeface="Arial"/>
              </a:rPr>
              <a:t>sino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 y </a:t>
            </a:r>
            <a:r>
              <a:rPr lang="es-ES" sz="700" i="1" dirty="0" smtClean="0">
                <a:solidFill>
                  <a:schemeClr val="tx1"/>
                </a:solidFill>
                <a:latin typeface="Arial"/>
                <a:cs typeface="Arial"/>
              </a:rPr>
              <a:t>sino</a:t>
            </a:r>
            <a:endParaRPr lang="es-ES" sz="7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205664" y="1479570"/>
            <a:ext cx="1245795" cy="300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a historiografía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0" name="Rectángulo 109" descr="Nodo de tercer nivel" title="Nodo03"/>
          <p:cNvSpPr/>
          <p:nvPr/>
        </p:nvSpPr>
        <p:spPr>
          <a:xfrm>
            <a:off x="7205663" y="2287227"/>
            <a:ext cx="1245795" cy="1249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un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estudio bibliográfico sobre los textos dedicados a registrar la historia o sobre la historia misma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8" name="Conector angular 259"/>
          <p:cNvCxnSpPr/>
          <p:nvPr/>
        </p:nvCxnSpPr>
        <p:spPr>
          <a:xfrm rot="16200000" flipH="1">
            <a:off x="7759431" y="1859280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5740164" y="1313662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ángulo 307" descr="Nodo de cuarto nivel&#10;" title="Nodo04"/>
          <p:cNvSpPr/>
          <p:nvPr/>
        </p:nvSpPr>
        <p:spPr>
          <a:xfrm>
            <a:off x="360212" y="5594717"/>
            <a:ext cx="1130444" cy="115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Romanticismo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Esteban Echeverría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Jorge </a:t>
            </a:r>
            <a:r>
              <a:rPr lang="es-ES" sz="700" dirty="0" err="1" smtClean="0">
                <a:solidFill>
                  <a:schemeClr val="tx1"/>
                </a:solidFill>
                <a:latin typeface="Arial"/>
                <a:cs typeface="Arial"/>
              </a:rPr>
              <a:t>Isaacs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Realismo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Alberto </a:t>
            </a:r>
            <a:r>
              <a:rPr lang="es-ES" sz="700" dirty="0" err="1" smtClean="0">
                <a:solidFill>
                  <a:schemeClr val="tx1"/>
                </a:solidFill>
                <a:latin typeface="Arial"/>
                <a:cs typeface="Arial"/>
              </a:rPr>
              <a:t>Blest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Costumbrismo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Ricardo Palma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Eugenio Díaz</a:t>
            </a:r>
          </a:p>
        </p:txBody>
      </p:sp>
      <p:cxnSp>
        <p:nvCxnSpPr>
          <p:cNvPr id="106" name="Conector recto 67"/>
          <p:cNvCxnSpPr/>
          <p:nvPr/>
        </p:nvCxnSpPr>
        <p:spPr>
          <a:xfrm>
            <a:off x="824070" y="2360073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angular 259"/>
          <p:cNvCxnSpPr/>
          <p:nvPr/>
        </p:nvCxnSpPr>
        <p:spPr>
          <a:xfrm rot="16200000" flipH="1">
            <a:off x="847900" y="5120060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66" descr="Conector entre nodos" title="conector"/>
          <p:cNvSpPr txBox="1"/>
          <p:nvPr/>
        </p:nvSpPr>
        <p:spPr>
          <a:xfrm>
            <a:off x="465661" y="5153613"/>
            <a:ext cx="102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algunos exponentes 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23" name="Conector angular 259"/>
          <p:cNvCxnSpPr/>
          <p:nvPr/>
        </p:nvCxnSpPr>
        <p:spPr>
          <a:xfrm rot="16200000" flipH="1">
            <a:off x="3902426" y="3770876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222"/>
          <p:cNvCxnSpPr/>
          <p:nvPr/>
        </p:nvCxnSpPr>
        <p:spPr>
          <a:xfrm rot="5400000">
            <a:off x="5691195" y="192965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307" descr="Nodo de cuarto nivel&#10;" title="Nodo04"/>
          <p:cNvSpPr/>
          <p:nvPr/>
        </p:nvSpPr>
        <p:spPr>
          <a:xfrm>
            <a:off x="262357" y="3939702"/>
            <a:ext cx="1348820" cy="1180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Romanticismo: exalta al individuo y resalta temas como la naturaleza o 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indigenismo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Realismo: reproduce de manera fiel el panorama social de la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época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Costumbrismo: se enfoca en el modo de vida propio de una región 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ciudad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8" name="Conector recto 67"/>
          <p:cNvCxnSpPr/>
          <p:nvPr/>
        </p:nvCxnSpPr>
        <p:spPr>
          <a:xfrm>
            <a:off x="757358" y="344698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adroTexto 66" descr="Conector entre nodos" title="conector"/>
          <p:cNvSpPr txBox="1"/>
          <p:nvPr/>
        </p:nvSpPr>
        <p:spPr>
          <a:xfrm>
            <a:off x="314067" y="3583460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divididas en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94" name="Conector angular 259"/>
          <p:cNvCxnSpPr/>
          <p:nvPr/>
        </p:nvCxnSpPr>
        <p:spPr>
          <a:xfrm rot="16200000" flipH="1">
            <a:off x="701315" y="386770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31" descr="Conector entre nodos" title="conector"/>
          <p:cNvSpPr txBox="1"/>
          <p:nvPr/>
        </p:nvSpPr>
        <p:spPr>
          <a:xfrm>
            <a:off x="5231316" y="3537173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/>
                <a:cs typeface="Arial"/>
              </a:rPr>
              <a:t>p</a:t>
            </a:r>
            <a:r>
              <a:rPr lang="es-ES" sz="800" dirty="0" smtClean="0">
                <a:latin typeface="Arial"/>
                <a:cs typeface="Arial"/>
              </a:rPr>
              <a:t>or ejemplo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04" name="Conector recto 38"/>
          <p:cNvCxnSpPr/>
          <p:nvPr/>
        </p:nvCxnSpPr>
        <p:spPr>
          <a:xfrm>
            <a:off x="5740164" y="3390003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27"/>
          <p:cNvCxnSpPr/>
          <p:nvPr/>
        </p:nvCxnSpPr>
        <p:spPr>
          <a:xfrm>
            <a:off x="5739317" y="3738436"/>
            <a:ext cx="846" cy="131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angular 259"/>
          <p:cNvCxnSpPr/>
          <p:nvPr/>
        </p:nvCxnSpPr>
        <p:spPr>
          <a:xfrm rot="16200000" flipH="1">
            <a:off x="7756562" y="1389669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221" descr="Conector entre nodos" title="conector"/>
          <p:cNvSpPr txBox="1"/>
          <p:nvPr/>
        </p:nvSpPr>
        <p:spPr>
          <a:xfrm>
            <a:off x="7458319" y="1948794"/>
            <a:ext cx="774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es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38" name="Conector angular 259"/>
          <p:cNvCxnSpPr/>
          <p:nvPr/>
        </p:nvCxnSpPr>
        <p:spPr>
          <a:xfrm rot="16200000" flipH="1">
            <a:off x="7773720" y="2215227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31" descr="Conector entre nodos" title="conector"/>
          <p:cNvSpPr txBox="1"/>
          <p:nvPr/>
        </p:nvSpPr>
        <p:spPr>
          <a:xfrm>
            <a:off x="7336872" y="3698476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se </a:t>
            </a:r>
            <a:r>
              <a:rPr lang="es-ES" sz="800" dirty="0" smtClean="0">
                <a:latin typeface="Arial"/>
                <a:cs typeface="Arial"/>
              </a:rPr>
              <a:t>caracteriza </a:t>
            </a:r>
            <a:r>
              <a:rPr lang="es-ES" sz="800" dirty="0" smtClean="0">
                <a:latin typeface="Arial"/>
                <a:cs typeface="Arial"/>
              </a:rPr>
              <a:t>por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56" name="Conector recto 38"/>
          <p:cNvCxnSpPr/>
          <p:nvPr/>
        </p:nvCxnSpPr>
        <p:spPr>
          <a:xfrm>
            <a:off x="7843501" y="3547464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307" descr="Nodo de cuarto nivel&#10;" title="Nodo04"/>
          <p:cNvSpPr/>
          <p:nvPr/>
        </p:nvSpPr>
        <p:spPr>
          <a:xfrm>
            <a:off x="7356832" y="4101088"/>
            <a:ext cx="996814" cy="1018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reunir una serie de fuentes en torno a un mismo tema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por medio de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una agrupación referida a la cronología, la ideología, la geografía, etc. </a:t>
            </a:r>
          </a:p>
        </p:txBody>
      </p:sp>
      <p:sp>
        <p:nvSpPr>
          <p:cNvPr id="161" name="Rectángulo 307" descr="Nodo de cuarto nivel&#10;" title="Nodo04"/>
          <p:cNvSpPr/>
          <p:nvPr/>
        </p:nvSpPr>
        <p:spPr>
          <a:xfrm>
            <a:off x="7386386" y="5539638"/>
            <a:ext cx="937707" cy="724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facilita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el proceso de investigación y sistematización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los hechos históricos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1" name="Conector recto 38"/>
          <p:cNvCxnSpPr/>
          <p:nvPr/>
        </p:nvCxnSpPr>
        <p:spPr>
          <a:xfrm>
            <a:off x="7855239" y="3977967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38"/>
          <p:cNvCxnSpPr/>
          <p:nvPr/>
        </p:nvCxnSpPr>
        <p:spPr>
          <a:xfrm>
            <a:off x="7855239" y="5410759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20730" y="6670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096" y="5662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84" name="Conector recto 67"/>
          <p:cNvCxnSpPr/>
          <p:nvPr/>
        </p:nvCxnSpPr>
        <p:spPr>
          <a:xfrm>
            <a:off x="2520126" y="2015198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ángulo 307" descr="Nodo de cuarto nivel&#10;" title="Nodo04"/>
          <p:cNvSpPr/>
          <p:nvPr/>
        </p:nvSpPr>
        <p:spPr>
          <a:xfrm>
            <a:off x="3336286" y="4758344"/>
            <a:ext cx="1348820" cy="70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sustantiva: complementa al sujeto de la oración y puede ir precedida de un verbo en infinitivo. Ejemplo: Nuestra familia quiere viajar a la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costa</a:t>
            </a: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7" name="Conector angular 222"/>
          <p:cNvCxnSpPr/>
          <p:nvPr/>
        </p:nvCxnSpPr>
        <p:spPr>
          <a:xfrm rot="5400000">
            <a:off x="3970251" y="4408820"/>
            <a:ext cx="74587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31" descr="Conector entre nodos" title="conector"/>
          <p:cNvSpPr txBox="1"/>
          <p:nvPr/>
        </p:nvSpPr>
        <p:spPr>
          <a:xfrm>
            <a:off x="3333353" y="4432453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también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129" name="Rectángulo 307" descr="Nodo de cuarto nivel&#10;" title="Nodo04"/>
          <p:cNvSpPr/>
          <p:nvPr/>
        </p:nvSpPr>
        <p:spPr>
          <a:xfrm>
            <a:off x="3350695" y="5909675"/>
            <a:ext cx="1348820" cy="708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adverbial: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tiene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 misma función de los adverbios; las hay de tiempo, modo y lugar. Ejemplo: El barrio ya no es como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como sol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ía verse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0" name="Conector angular 222"/>
          <p:cNvCxnSpPr/>
          <p:nvPr/>
        </p:nvCxnSpPr>
        <p:spPr>
          <a:xfrm rot="5400000">
            <a:off x="4043814" y="5502125"/>
            <a:ext cx="74587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1" descr="Conector entre nodos" title="conector"/>
          <p:cNvSpPr txBox="1"/>
          <p:nvPr/>
        </p:nvSpPr>
        <p:spPr>
          <a:xfrm>
            <a:off x="3408491" y="553380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y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33" name="Conector angular 259"/>
          <p:cNvCxnSpPr/>
          <p:nvPr/>
        </p:nvCxnSpPr>
        <p:spPr>
          <a:xfrm rot="16200000" flipH="1">
            <a:off x="4021872" y="5837676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38"/>
          <p:cNvCxnSpPr/>
          <p:nvPr/>
        </p:nvCxnSpPr>
        <p:spPr>
          <a:xfrm>
            <a:off x="7855239" y="5115176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1" descr="Conector entre nodos" title="conector"/>
          <p:cNvSpPr txBox="1"/>
          <p:nvPr/>
        </p:nvSpPr>
        <p:spPr>
          <a:xfrm>
            <a:off x="7336872" y="5242078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que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75" name="Conector recto 74"/>
          <p:cNvCxnSpPr/>
          <p:nvPr/>
        </p:nvCxnSpPr>
        <p:spPr>
          <a:xfrm>
            <a:off x="1142819" y="1315936"/>
            <a:ext cx="181" cy="239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2518238" y="2414324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38"/>
          <p:cNvCxnSpPr/>
          <p:nvPr/>
        </p:nvCxnSpPr>
        <p:spPr>
          <a:xfrm>
            <a:off x="4018828" y="4624972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833746" y="5522283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5237</TotalTime>
  <Words>369</Words>
  <Application>Microsoft Macintosh PowerPoint</Application>
  <PresentationFormat>Carta (216 x 279 mm)</PresentationFormat>
  <Paragraphs>51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Marco Cardona Giraldo</cp:lastModifiedBy>
  <cp:revision>193</cp:revision>
  <cp:lastPrinted>2015-06-25T22:36:16Z</cp:lastPrinted>
  <dcterms:created xsi:type="dcterms:W3CDTF">2015-05-14T14:12:36Z</dcterms:created>
  <dcterms:modified xsi:type="dcterms:W3CDTF">2015-11-05T17:08:56Z</dcterms:modified>
</cp:coreProperties>
</file>