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30" d="100"/>
          <a:sy n="130" d="100"/>
        </p:scale>
        <p:origin x="-464" y="-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8BD7A-7DD8-4A46-8D81-FCE63AA36D4E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7999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6B174-6394-4B31-A6CB-D4EA20CBDD4C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58081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6B174-6394-4B31-A6CB-D4EA20CBDD4C}" type="slidenum">
              <a:rPr lang="es-CO" smtClean="0"/>
              <a:t>1</a:t>
            </a:fld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CO" smtClean="0"/>
              <a:t>23/07/2016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11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4/08/15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El </a:t>
            </a:r>
            <a:r>
              <a:rPr lang="es-ES" sz="1600" smtClean="0"/>
              <a:t>an</a:t>
            </a:r>
            <a:r>
              <a:rPr lang="es-ES" sz="1600" smtClean="0"/>
              <a:t>álisis literario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66348" y="879857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Literatura</a:t>
            </a:r>
            <a:endParaRPr lang="es-ES" sz="1200" b="1" dirty="0"/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826670" y="-1373470"/>
            <a:ext cx="116368" cy="375078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16200000" flipH="1">
            <a:off x="967847" y="1377168"/>
            <a:ext cx="85581" cy="2348"/>
          </a:xfrm>
          <a:prstGeom prst="bentConnector3">
            <a:avLst>
              <a:gd name="adj1" fmla="val 2367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560504" y="1558166"/>
            <a:ext cx="178259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La literatura española </a:t>
            </a:r>
          </a:p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de la Edad Media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450203" y="3188388"/>
            <a:ext cx="1505893" cy="9155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r</a:t>
            </a:r>
            <a:r>
              <a:rPr lang="es-ES" sz="900" dirty="0" smtClean="0">
                <a:solidFill>
                  <a:schemeClr val="tx1"/>
                </a:solidFill>
              </a:rPr>
              <a:t>ecoger la tradición oral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umplir una función didáctica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ifundirse oralmente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onstruirse en verso</a:t>
            </a: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871221" y="87418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Lingüística</a:t>
            </a:r>
            <a:endParaRPr lang="es-ES" sz="1200" b="1" dirty="0"/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2575814" y="3261414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endParaRPr lang="es-ES" sz="800" dirty="0"/>
          </a:p>
        </p:txBody>
      </p:sp>
      <p:sp>
        <p:nvSpPr>
          <p:cNvPr id="119" name="Rectángulo 215" descr="Nodo de primer nivel" title="Nodo01"/>
          <p:cNvSpPr/>
          <p:nvPr/>
        </p:nvSpPr>
        <p:spPr>
          <a:xfrm>
            <a:off x="7178672" y="855477"/>
            <a:ext cx="1896364" cy="448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Comprensión y producción textual</a:t>
            </a:r>
            <a:endParaRPr lang="es-ES" sz="1200" b="1" dirty="0"/>
          </a:p>
        </p:txBody>
      </p:sp>
      <p:sp>
        <p:nvSpPr>
          <p:cNvPr id="126" name="Rectángulo 215" descr="Nodo de primer nivel" title="Nodo01"/>
          <p:cNvSpPr/>
          <p:nvPr/>
        </p:nvSpPr>
        <p:spPr>
          <a:xfrm>
            <a:off x="5740164" y="886965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Ortografía</a:t>
            </a:r>
            <a:endParaRPr lang="es-ES" sz="1200" b="1" dirty="0"/>
          </a:p>
        </p:txBody>
      </p:sp>
      <p:sp>
        <p:nvSpPr>
          <p:cNvPr id="166" name="CuadroTexto 221" descr="Conector entre nodos" title="conector"/>
          <p:cNvSpPr txBox="1"/>
          <p:nvPr/>
        </p:nvSpPr>
        <p:spPr>
          <a:xfrm>
            <a:off x="3961104" y="3265050"/>
            <a:ext cx="1276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cuando</a:t>
            </a:r>
            <a:endParaRPr lang="es-ES" sz="800" dirty="0"/>
          </a:p>
        </p:txBody>
      </p:sp>
      <p:sp>
        <p:nvSpPr>
          <p:cNvPr id="192" name="Rectángulo 219" descr="Nodo de segundo nivel" title="Nodo02"/>
          <p:cNvSpPr/>
          <p:nvPr/>
        </p:nvSpPr>
        <p:spPr>
          <a:xfrm>
            <a:off x="5884100" y="1563938"/>
            <a:ext cx="1391996" cy="2932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El grafema </a:t>
            </a:r>
            <a:r>
              <a:rPr lang="es-ES" sz="1050" i="1" dirty="0" smtClean="0">
                <a:solidFill>
                  <a:schemeClr val="bg1"/>
                </a:solidFill>
              </a:rPr>
              <a:t>h</a:t>
            </a:r>
            <a:endParaRPr lang="es-ES" sz="1050" i="1" dirty="0">
              <a:solidFill>
                <a:schemeClr val="bg1"/>
              </a:solidFill>
            </a:endParaRPr>
          </a:p>
        </p:txBody>
      </p:sp>
      <p:sp>
        <p:nvSpPr>
          <p:cNvPr id="213" name="Rectángulo 307" descr="Nodo de cuarto nivel&#10;" title="Nodo04"/>
          <p:cNvSpPr/>
          <p:nvPr/>
        </p:nvSpPr>
        <p:spPr>
          <a:xfrm>
            <a:off x="3306117" y="4425395"/>
            <a:ext cx="1296883" cy="290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significante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14" name="CuadroTexto 221" descr="Conector entre nodos" title="conector"/>
          <p:cNvSpPr txBox="1"/>
          <p:nvPr/>
        </p:nvSpPr>
        <p:spPr>
          <a:xfrm>
            <a:off x="5317350" y="2280246"/>
            <a:ext cx="1324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f</a:t>
            </a:r>
            <a:r>
              <a:rPr lang="es-ES" sz="800" dirty="0" smtClean="0"/>
              <a:t>ue sugerido por los teóricos</a:t>
            </a:r>
            <a:endParaRPr lang="es-ES" sz="800" dirty="0"/>
          </a:p>
        </p:txBody>
      </p:sp>
      <p:cxnSp>
        <p:nvCxnSpPr>
          <p:cNvPr id="215" name="Conector angular 222"/>
          <p:cNvCxnSpPr/>
          <p:nvPr/>
        </p:nvCxnSpPr>
        <p:spPr>
          <a:xfrm rot="5400000">
            <a:off x="4206017" y="2246154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angular 259"/>
          <p:cNvCxnSpPr/>
          <p:nvPr/>
        </p:nvCxnSpPr>
        <p:spPr>
          <a:xfrm rot="16200000" flipH="1">
            <a:off x="4482961" y="2093344"/>
            <a:ext cx="144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221" descr="Conector entre nodos" title="conector"/>
          <p:cNvSpPr txBox="1"/>
          <p:nvPr/>
        </p:nvSpPr>
        <p:spPr>
          <a:xfrm>
            <a:off x="3645921" y="2264858"/>
            <a:ext cx="1200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    </a:t>
            </a:r>
            <a:r>
              <a:rPr lang="es-ES" sz="800" dirty="0" smtClean="0"/>
              <a:t>se define como </a:t>
            </a:r>
            <a:endParaRPr lang="es-ES" sz="800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1019678" y="551121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8782005" y="567215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4372497" y="567215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6394979" y="583181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CuadroTexto 66" descr="Conector entre nodos" title="conector"/>
          <p:cNvSpPr txBox="1"/>
          <p:nvPr/>
        </p:nvSpPr>
        <p:spPr>
          <a:xfrm>
            <a:off x="257151" y="2452481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s</a:t>
            </a:r>
            <a:r>
              <a:rPr lang="es-ES" sz="800" dirty="0" smtClean="0"/>
              <a:t>e caracterizó por</a:t>
            </a:r>
            <a:endParaRPr lang="es-ES" sz="800" dirty="0"/>
          </a:p>
        </p:txBody>
      </p:sp>
      <p:sp>
        <p:nvSpPr>
          <p:cNvPr id="89" name="Rectángulo 219" descr="Nodo de segundo nivel" title="Nodo02"/>
          <p:cNvSpPr/>
          <p:nvPr/>
        </p:nvSpPr>
        <p:spPr>
          <a:xfrm>
            <a:off x="3620832" y="1663871"/>
            <a:ext cx="1625524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El signo lingüístico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95" name="CuadroTexto 66" descr="Conector entre nodos" title="conector"/>
          <p:cNvSpPr txBox="1"/>
          <p:nvPr/>
        </p:nvSpPr>
        <p:spPr>
          <a:xfrm>
            <a:off x="2629794" y="2436765"/>
            <a:ext cx="10249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 trató temas</a:t>
            </a:r>
            <a:endParaRPr lang="es-ES" sz="800" dirty="0"/>
          </a:p>
        </p:txBody>
      </p:sp>
      <p:sp>
        <p:nvSpPr>
          <p:cNvPr id="98" name="Rectángulo 97" descr="Nodo de tercer nivel" title="Nodo03"/>
          <p:cNvSpPr/>
          <p:nvPr/>
        </p:nvSpPr>
        <p:spPr>
          <a:xfrm>
            <a:off x="2674134" y="2837529"/>
            <a:ext cx="1088323" cy="7474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a</a:t>
            </a:r>
            <a:r>
              <a:rPr lang="es-ES" sz="900" dirty="0" smtClean="0">
                <a:solidFill>
                  <a:schemeClr val="tx1"/>
                </a:solidFill>
              </a:rPr>
              <a:t>morosos y folclóricos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heroicos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r</a:t>
            </a:r>
            <a:r>
              <a:rPr lang="es-ES" sz="900" dirty="0" smtClean="0">
                <a:solidFill>
                  <a:schemeClr val="tx1"/>
                </a:solidFill>
              </a:rPr>
              <a:t>eligiosos y didácticos</a:t>
            </a:r>
          </a:p>
        </p:txBody>
      </p:sp>
      <p:sp>
        <p:nvSpPr>
          <p:cNvPr id="99" name="Rectángulo 98" descr="Nodo de tercer nivel" title="Nodo03"/>
          <p:cNvSpPr/>
          <p:nvPr/>
        </p:nvSpPr>
        <p:spPr>
          <a:xfrm>
            <a:off x="3962861" y="2658809"/>
            <a:ext cx="1152416" cy="1164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u</a:t>
            </a:r>
            <a:r>
              <a:rPr lang="es-ES" sz="900" dirty="0" smtClean="0">
                <a:solidFill>
                  <a:schemeClr val="tx1"/>
                </a:solidFill>
              </a:rPr>
              <a:t>na unidad lingüística que puede percibirse por medio de los sentidos y que remite a imaginar una realidad no presente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68" name="Conector recto 67"/>
          <p:cNvCxnSpPr/>
          <p:nvPr/>
        </p:nvCxnSpPr>
        <p:spPr>
          <a:xfrm>
            <a:off x="4276394" y="2476619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4393716" y="1328619"/>
            <a:ext cx="0" cy="3290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CuadroTexto 114" descr="Conector entre nodos" title="conector"/>
          <p:cNvSpPr txBox="1"/>
          <p:nvPr/>
        </p:nvSpPr>
        <p:spPr>
          <a:xfrm>
            <a:off x="4630267" y="3724258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endParaRPr lang="es-ES" sz="800" dirty="0"/>
          </a:p>
        </p:txBody>
      </p:sp>
      <p:sp>
        <p:nvSpPr>
          <p:cNvPr id="127" name="CuadroTexto 126" descr="Conector entre nodos" title="conector"/>
          <p:cNvSpPr txBox="1"/>
          <p:nvPr/>
        </p:nvSpPr>
        <p:spPr>
          <a:xfrm>
            <a:off x="6005178" y="3866018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endParaRPr lang="es-ES" sz="800" dirty="0"/>
          </a:p>
        </p:txBody>
      </p:sp>
      <p:sp>
        <p:nvSpPr>
          <p:cNvPr id="129" name="CuadroTexto 128" descr="Conector entre nodos" title="conector"/>
          <p:cNvSpPr txBox="1"/>
          <p:nvPr/>
        </p:nvSpPr>
        <p:spPr>
          <a:xfrm>
            <a:off x="6886890" y="4464549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endParaRPr lang="es-ES" sz="800" dirty="0"/>
          </a:p>
        </p:txBody>
      </p:sp>
      <p:cxnSp>
        <p:nvCxnSpPr>
          <p:cNvPr id="136" name="Conector angular 222"/>
          <p:cNvCxnSpPr/>
          <p:nvPr/>
        </p:nvCxnSpPr>
        <p:spPr>
          <a:xfrm rot="5400000">
            <a:off x="8212824" y="1397375"/>
            <a:ext cx="143025" cy="876"/>
          </a:xfrm>
          <a:prstGeom prst="bentConnector3">
            <a:avLst>
              <a:gd name="adj1" fmla="val 19114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259"/>
          <p:cNvCxnSpPr/>
          <p:nvPr/>
        </p:nvCxnSpPr>
        <p:spPr>
          <a:xfrm rot="16200000" flipH="1">
            <a:off x="8207202" y="2021344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ángulo 145" descr="Nodo de tercer nivel" title="Nodo03"/>
          <p:cNvSpPr/>
          <p:nvPr/>
        </p:nvSpPr>
        <p:spPr>
          <a:xfrm>
            <a:off x="7264043" y="2470734"/>
            <a:ext cx="1612677" cy="10043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r</a:t>
            </a:r>
            <a:r>
              <a:rPr lang="es-ES" sz="900" dirty="0" smtClean="0">
                <a:solidFill>
                  <a:schemeClr val="tx1"/>
                </a:solidFill>
              </a:rPr>
              <a:t>econocer los elementos que componen una obra literaria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comprender y valorar un texto literario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desarrollar las capacidades interpretativas y críticas</a:t>
            </a:r>
          </a:p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47" name="Conector angular 259"/>
          <p:cNvCxnSpPr/>
          <p:nvPr/>
        </p:nvCxnSpPr>
        <p:spPr>
          <a:xfrm rot="16200000" flipH="1">
            <a:off x="8216648" y="2408064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4764811" y="558478"/>
            <a:ext cx="4045721" cy="7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Conector angular 75"/>
          <p:cNvCxnSpPr/>
          <p:nvPr/>
        </p:nvCxnSpPr>
        <p:spPr>
          <a:xfrm rot="16200000" flipH="1">
            <a:off x="667785" y="3106053"/>
            <a:ext cx="143029" cy="877"/>
          </a:xfrm>
          <a:prstGeom prst="bentConnector3">
            <a:avLst>
              <a:gd name="adj1" fmla="val -21637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731520" y="2123744"/>
            <a:ext cx="23909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ector angular 30"/>
          <p:cNvCxnSpPr/>
          <p:nvPr/>
        </p:nvCxnSpPr>
        <p:spPr>
          <a:xfrm rot="16200000" flipH="1">
            <a:off x="597306" y="2265300"/>
            <a:ext cx="283111" cy="0"/>
          </a:xfrm>
          <a:prstGeom prst="bentConnector3">
            <a:avLst>
              <a:gd name="adj1" fmla="val 921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859153" y="1931280"/>
            <a:ext cx="0" cy="205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 angular 30"/>
          <p:cNvCxnSpPr/>
          <p:nvPr/>
        </p:nvCxnSpPr>
        <p:spPr>
          <a:xfrm rot="16200000" flipH="1">
            <a:off x="2975720" y="2272613"/>
            <a:ext cx="283111" cy="0"/>
          </a:xfrm>
          <a:prstGeom prst="bentConnector3">
            <a:avLst>
              <a:gd name="adj1" fmla="val 443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angular 259"/>
          <p:cNvCxnSpPr/>
          <p:nvPr/>
        </p:nvCxnSpPr>
        <p:spPr>
          <a:xfrm rot="16200000" flipH="1">
            <a:off x="3063498" y="2765529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4266373" y="2160247"/>
            <a:ext cx="1646391" cy="82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Conector angular 222"/>
          <p:cNvCxnSpPr/>
          <p:nvPr/>
        </p:nvCxnSpPr>
        <p:spPr>
          <a:xfrm rot="5400000">
            <a:off x="5848603" y="2246153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r 222"/>
          <p:cNvCxnSpPr/>
          <p:nvPr/>
        </p:nvCxnSpPr>
        <p:spPr>
          <a:xfrm rot="5400000">
            <a:off x="5861487" y="2696565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ángulo 137" descr="Nodo de tercer nivel" title="Nodo03"/>
          <p:cNvSpPr/>
          <p:nvPr/>
        </p:nvSpPr>
        <p:spPr>
          <a:xfrm>
            <a:off x="5942639" y="3661611"/>
            <a:ext cx="2006309" cy="6839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as palabras que empiezan por el diptongo </a:t>
            </a:r>
            <a:r>
              <a:rPr lang="es-ES" sz="900" i="1" dirty="0" err="1" smtClean="0">
                <a:solidFill>
                  <a:schemeClr val="tx1"/>
                </a:solidFill>
              </a:rPr>
              <a:t>ue</a:t>
            </a:r>
            <a:r>
              <a:rPr lang="es-ES" sz="900" i="1" dirty="0" smtClean="0">
                <a:solidFill>
                  <a:schemeClr val="tx1"/>
                </a:solidFill>
              </a:rPr>
              <a:t>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os términos con los prefijos </a:t>
            </a:r>
            <a:r>
              <a:rPr lang="es-ES" sz="900" i="1" dirty="0" err="1" smtClean="0">
                <a:solidFill>
                  <a:schemeClr val="tx1"/>
                </a:solidFill>
              </a:rPr>
              <a:t>hidro</a:t>
            </a:r>
            <a:r>
              <a:rPr lang="es-ES" sz="900" i="1" dirty="0" smtClean="0">
                <a:solidFill>
                  <a:schemeClr val="tx1"/>
                </a:solidFill>
              </a:rPr>
              <a:t>-, hipo-, </a:t>
            </a:r>
            <a:r>
              <a:rPr lang="es-ES" sz="900" i="1" dirty="0" err="1" smtClean="0">
                <a:solidFill>
                  <a:schemeClr val="tx1"/>
                </a:solidFill>
              </a:rPr>
              <a:t>hiper</a:t>
            </a:r>
            <a:r>
              <a:rPr lang="es-ES" sz="900" i="1" dirty="0" smtClean="0">
                <a:solidFill>
                  <a:schemeClr val="tx1"/>
                </a:solidFill>
              </a:rPr>
              <a:t>-, </a:t>
            </a:r>
            <a:r>
              <a:rPr lang="es-ES" sz="900" i="1" dirty="0" err="1" smtClean="0">
                <a:solidFill>
                  <a:schemeClr val="tx1"/>
                </a:solidFill>
              </a:rPr>
              <a:t>hemi</a:t>
            </a:r>
            <a:r>
              <a:rPr lang="es-ES" sz="900" i="1" dirty="0" smtClean="0">
                <a:solidFill>
                  <a:schemeClr val="tx1"/>
                </a:solidFill>
              </a:rPr>
              <a:t>-, </a:t>
            </a:r>
            <a:r>
              <a:rPr lang="es-ES" sz="900" i="1" dirty="0" err="1" smtClean="0">
                <a:solidFill>
                  <a:schemeClr val="tx1"/>
                </a:solidFill>
              </a:rPr>
              <a:t>hecto</a:t>
            </a:r>
            <a:r>
              <a:rPr lang="es-ES" sz="900" i="1" dirty="0" smtClean="0">
                <a:solidFill>
                  <a:schemeClr val="tx1"/>
                </a:solidFill>
              </a:rPr>
              <a:t>-, </a:t>
            </a:r>
            <a:r>
              <a:rPr lang="es-ES" sz="900" i="1" dirty="0" err="1" smtClean="0">
                <a:solidFill>
                  <a:schemeClr val="tx1"/>
                </a:solidFill>
              </a:rPr>
              <a:t>hepta</a:t>
            </a:r>
            <a:r>
              <a:rPr lang="es-ES" sz="900" i="1" dirty="0" smtClean="0">
                <a:solidFill>
                  <a:schemeClr val="tx1"/>
                </a:solidFill>
              </a:rPr>
              <a:t>-</a:t>
            </a:r>
            <a:endParaRPr lang="es-ES" sz="900" i="1" dirty="0">
              <a:solidFill>
                <a:schemeClr val="tx1"/>
              </a:solidFill>
            </a:endParaRPr>
          </a:p>
        </p:txBody>
      </p:sp>
      <p:sp>
        <p:nvSpPr>
          <p:cNvPr id="140" name="CuadroTexto 139" descr="Conector entre nodos" title="conector"/>
          <p:cNvSpPr txBox="1"/>
          <p:nvPr/>
        </p:nvSpPr>
        <p:spPr>
          <a:xfrm>
            <a:off x="6163104" y="3306396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r>
              <a:rPr lang="es-ES" sz="800" dirty="0" smtClean="0"/>
              <a:t>se escribe en </a:t>
            </a:r>
            <a:endParaRPr lang="es-ES" sz="800" dirty="0"/>
          </a:p>
        </p:txBody>
      </p:sp>
      <p:cxnSp>
        <p:nvCxnSpPr>
          <p:cNvPr id="63" name="Conector angular 259"/>
          <p:cNvCxnSpPr/>
          <p:nvPr/>
        </p:nvCxnSpPr>
        <p:spPr>
          <a:xfrm rot="16200000" flipH="1">
            <a:off x="6785072" y="3592561"/>
            <a:ext cx="144000" cy="0"/>
          </a:xfrm>
          <a:prstGeom prst="bentConnector3">
            <a:avLst>
              <a:gd name="adj1" fmla="val 590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 307" descr="Nodo de cuarto nivel&#10;" title="Nodo04"/>
          <p:cNvSpPr/>
          <p:nvPr/>
        </p:nvSpPr>
        <p:spPr>
          <a:xfrm>
            <a:off x="3335787" y="5464247"/>
            <a:ext cx="1250634" cy="63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omponente material del signo: la palabra, el sonido o la imagen.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3" name="Rectángulo 307" descr="Nodo de cuarto nivel&#10;" title="Nodo04"/>
          <p:cNvSpPr/>
          <p:nvPr/>
        </p:nvSpPr>
        <p:spPr>
          <a:xfrm>
            <a:off x="6347108" y="5478961"/>
            <a:ext cx="1574592" cy="784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h</a:t>
            </a:r>
            <a:r>
              <a:rPr lang="es-ES" sz="900" dirty="0" smtClean="0">
                <a:solidFill>
                  <a:schemeClr val="tx1"/>
                </a:solidFill>
              </a:rPr>
              <a:t>ueco, huevo, huerta, huérfano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h</a:t>
            </a:r>
            <a:r>
              <a:rPr lang="es-ES" sz="900" dirty="0" smtClean="0">
                <a:solidFill>
                  <a:schemeClr val="tx1"/>
                </a:solidFill>
              </a:rPr>
              <a:t>idrógeno, hipotérmico, hipertexto, hemiciclo, hectómetro, heptasílabo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6881227" y="4345216"/>
            <a:ext cx="1" cy="7826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CuadroTexto 81" descr="Conector entre nodos" title="conector"/>
          <p:cNvSpPr txBox="1"/>
          <p:nvPr/>
        </p:nvSpPr>
        <p:spPr>
          <a:xfrm>
            <a:off x="1180612" y="3871212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endParaRPr lang="es-ES" sz="800" dirty="0"/>
          </a:p>
        </p:txBody>
      </p:sp>
      <p:sp>
        <p:nvSpPr>
          <p:cNvPr id="86" name="CuadroTexto 85" descr="Conector entre nodos" title="conector"/>
          <p:cNvSpPr txBox="1"/>
          <p:nvPr/>
        </p:nvSpPr>
        <p:spPr>
          <a:xfrm>
            <a:off x="4812365" y="5131709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r>
              <a:rPr lang="es-ES" sz="800" dirty="0" smtClean="0"/>
              <a:t>el cual se define como </a:t>
            </a:r>
            <a:endParaRPr lang="es-ES" sz="800" dirty="0"/>
          </a:p>
        </p:txBody>
      </p:sp>
      <p:sp>
        <p:nvSpPr>
          <p:cNvPr id="93" name="Rectángulo 219" descr="Nodo de segundo nivel" title="Nodo02"/>
          <p:cNvSpPr/>
          <p:nvPr/>
        </p:nvSpPr>
        <p:spPr>
          <a:xfrm>
            <a:off x="7414648" y="1596123"/>
            <a:ext cx="1602246" cy="3413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El análisis de textos literarios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00" name="CuadroTexto 221" descr="Conector entre nodos" title="conector"/>
          <p:cNvSpPr txBox="1"/>
          <p:nvPr/>
        </p:nvSpPr>
        <p:spPr>
          <a:xfrm>
            <a:off x="7612815" y="2127634"/>
            <a:ext cx="132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permite</a:t>
            </a:r>
            <a:endParaRPr lang="es-ES" sz="800" dirty="0"/>
          </a:p>
        </p:txBody>
      </p:sp>
      <p:cxnSp>
        <p:nvCxnSpPr>
          <p:cNvPr id="52" name="Conector recto 51"/>
          <p:cNvCxnSpPr/>
          <p:nvPr/>
        </p:nvCxnSpPr>
        <p:spPr>
          <a:xfrm>
            <a:off x="6394979" y="1326300"/>
            <a:ext cx="0" cy="2318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Rectángulo 307" descr="Nodo de cuarto nivel&#10;" title="Nodo04"/>
          <p:cNvSpPr/>
          <p:nvPr/>
        </p:nvSpPr>
        <p:spPr>
          <a:xfrm>
            <a:off x="7612595" y="4517751"/>
            <a:ext cx="1405304" cy="844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l género de la obra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os recursos que empleó el autor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l movimiento </a:t>
            </a:r>
            <a:r>
              <a:rPr lang="es-ES" sz="900" smtClean="0">
                <a:solidFill>
                  <a:schemeClr val="tx1"/>
                </a:solidFill>
              </a:rPr>
              <a:t>literario en el </a:t>
            </a:r>
            <a:r>
              <a:rPr lang="es-ES" sz="900" dirty="0" smtClean="0">
                <a:solidFill>
                  <a:schemeClr val="tx1"/>
                </a:solidFill>
              </a:rPr>
              <a:t>que se inscribe </a:t>
            </a:r>
          </a:p>
        </p:txBody>
      </p:sp>
      <p:cxnSp>
        <p:nvCxnSpPr>
          <p:cNvPr id="18" name="Conector recto 17"/>
          <p:cNvCxnSpPr/>
          <p:nvPr/>
        </p:nvCxnSpPr>
        <p:spPr>
          <a:xfrm>
            <a:off x="1855022" y="2138690"/>
            <a:ext cx="0" cy="2831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CuadroTexto 66" descr="Conector entre nodos" title="conector"/>
          <p:cNvSpPr txBox="1"/>
          <p:nvPr/>
        </p:nvSpPr>
        <p:spPr>
          <a:xfrm>
            <a:off x="1339141" y="2413697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cultivó los géneros</a:t>
            </a:r>
            <a:endParaRPr lang="es-ES" sz="800" dirty="0"/>
          </a:p>
        </p:txBody>
      </p:sp>
      <p:cxnSp>
        <p:nvCxnSpPr>
          <p:cNvPr id="21" name="Conector recto 20"/>
          <p:cNvCxnSpPr>
            <a:stCxn id="101" idx="2"/>
          </p:cNvCxnSpPr>
          <p:nvPr/>
        </p:nvCxnSpPr>
        <p:spPr>
          <a:xfrm>
            <a:off x="1897728" y="2629141"/>
            <a:ext cx="0" cy="3625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878205" y="2991696"/>
            <a:ext cx="4648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2343095" y="2991696"/>
            <a:ext cx="0" cy="13457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ángulo 104" descr="Nodo de tercer nivel" title="Nodo03"/>
          <p:cNvSpPr/>
          <p:nvPr/>
        </p:nvSpPr>
        <p:spPr>
          <a:xfrm>
            <a:off x="1824582" y="4347942"/>
            <a:ext cx="1361501" cy="6232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épico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lírico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írico-dramático</a:t>
            </a:r>
          </a:p>
        </p:txBody>
      </p:sp>
      <p:sp>
        <p:nvSpPr>
          <p:cNvPr id="106" name="CuadroTexto 66" descr="Conector entre nodos" title="conector"/>
          <p:cNvSpPr txBox="1"/>
          <p:nvPr/>
        </p:nvSpPr>
        <p:spPr>
          <a:xfrm>
            <a:off x="1738367" y="5109506"/>
            <a:ext cx="127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 en los que se destacan autores como</a:t>
            </a:r>
            <a:endParaRPr lang="es-ES" sz="800" dirty="0"/>
          </a:p>
        </p:txBody>
      </p:sp>
      <p:cxnSp>
        <p:nvCxnSpPr>
          <p:cNvPr id="107" name="Conector angular 259"/>
          <p:cNvCxnSpPr/>
          <p:nvPr/>
        </p:nvCxnSpPr>
        <p:spPr>
          <a:xfrm rot="16200000" flipH="1">
            <a:off x="2295717" y="5043223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r 259"/>
          <p:cNvCxnSpPr/>
          <p:nvPr/>
        </p:nvCxnSpPr>
        <p:spPr>
          <a:xfrm rot="16200000" flipH="1">
            <a:off x="2301193" y="5505240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ángulo 307" descr="Nodo de cuarto nivel&#10;" title="Nodo04"/>
          <p:cNvSpPr/>
          <p:nvPr/>
        </p:nvSpPr>
        <p:spPr>
          <a:xfrm>
            <a:off x="1587704" y="5577240"/>
            <a:ext cx="1598380" cy="685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Gonzalo de Berceo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Don Juan Manuel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Jorge Manrique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Pedro López de Ayala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Alfonso X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20" name="Rectángulo 119" descr="Nodo de tercer nivel" title="Nodo03"/>
          <p:cNvSpPr/>
          <p:nvPr/>
        </p:nvSpPr>
        <p:spPr>
          <a:xfrm>
            <a:off x="5284350" y="2759942"/>
            <a:ext cx="1414612" cy="4903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Ferdinand de Saussure</a:t>
            </a:r>
            <a:endParaRPr lang="es-ES" sz="900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Charles Sanders </a:t>
            </a:r>
            <a:r>
              <a:rPr lang="es-ES" sz="900" dirty="0" err="1" smtClean="0">
                <a:solidFill>
                  <a:schemeClr val="tx1"/>
                </a:solidFill>
              </a:rPr>
              <a:t>Peirce</a:t>
            </a:r>
            <a:endParaRPr lang="es-ES" sz="900" dirty="0" smtClean="0">
              <a:solidFill>
                <a:schemeClr val="tx1"/>
              </a:solidFill>
            </a:endParaRPr>
          </a:p>
        </p:txBody>
      </p:sp>
      <p:sp>
        <p:nvSpPr>
          <p:cNvPr id="123" name="CuadroTexto 221" descr="Conector entre nodos" title="conector"/>
          <p:cNvSpPr txBox="1"/>
          <p:nvPr/>
        </p:nvSpPr>
        <p:spPr>
          <a:xfrm>
            <a:off x="3335787" y="5117354"/>
            <a:ext cx="125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    </a:t>
            </a:r>
            <a:r>
              <a:rPr lang="es-ES" sz="800" dirty="0" smtClean="0"/>
              <a:t>el cual corresponde al </a:t>
            </a:r>
            <a:endParaRPr lang="es-ES" sz="800" dirty="0"/>
          </a:p>
        </p:txBody>
      </p:sp>
      <p:sp>
        <p:nvSpPr>
          <p:cNvPr id="124" name="Rectángulo 307" descr="Nodo de cuarto nivel&#10;" title="Nodo04"/>
          <p:cNvSpPr/>
          <p:nvPr/>
        </p:nvSpPr>
        <p:spPr>
          <a:xfrm>
            <a:off x="4867775" y="4430352"/>
            <a:ext cx="1296883" cy="290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significado</a:t>
            </a:r>
            <a:endParaRPr lang="es-ES" sz="800" dirty="0" smtClean="0">
              <a:solidFill>
                <a:schemeClr val="tx1"/>
              </a:solidFill>
            </a:endParaRPr>
          </a:p>
        </p:txBody>
      </p:sp>
      <p:cxnSp>
        <p:nvCxnSpPr>
          <p:cNvPr id="125" name="Conector recto 124"/>
          <p:cNvCxnSpPr/>
          <p:nvPr/>
        </p:nvCxnSpPr>
        <p:spPr>
          <a:xfrm>
            <a:off x="4342847" y="3823317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Conector angular 259"/>
          <p:cNvCxnSpPr/>
          <p:nvPr/>
        </p:nvCxnSpPr>
        <p:spPr>
          <a:xfrm rot="16200000" flipH="1">
            <a:off x="4284756" y="4209833"/>
            <a:ext cx="144000" cy="0"/>
          </a:xfrm>
          <a:prstGeom prst="bentConnector3">
            <a:avLst>
              <a:gd name="adj1" fmla="val 3449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3871221" y="4281833"/>
            <a:ext cx="16962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Conector angular 259"/>
          <p:cNvCxnSpPr/>
          <p:nvPr/>
        </p:nvCxnSpPr>
        <p:spPr>
          <a:xfrm rot="16200000" flipH="1">
            <a:off x="3799221" y="4347942"/>
            <a:ext cx="144000" cy="0"/>
          </a:xfrm>
          <a:prstGeom prst="bentConnector3">
            <a:avLst>
              <a:gd name="adj1" fmla="val 3449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r 259"/>
          <p:cNvCxnSpPr/>
          <p:nvPr/>
        </p:nvCxnSpPr>
        <p:spPr>
          <a:xfrm rot="16200000" flipH="1">
            <a:off x="5495516" y="4357263"/>
            <a:ext cx="144000" cy="0"/>
          </a:xfrm>
          <a:prstGeom prst="bentConnector3">
            <a:avLst>
              <a:gd name="adj1" fmla="val 3449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259"/>
          <p:cNvCxnSpPr/>
          <p:nvPr/>
        </p:nvCxnSpPr>
        <p:spPr>
          <a:xfrm rot="16200000" flipH="1">
            <a:off x="3822409" y="4787430"/>
            <a:ext cx="144000" cy="0"/>
          </a:xfrm>
          <a:prstGeom prst="bentConnector3">
            <a:avLst>
              <a:gd name="adj1" fmla="val 3212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uadroTexto 221" descr="Conector entre nodos" title="conector"/>
          <p:cNvSpPr txBox="1"/>
          <p:nvPr/>
        </p:nvSpPr>
        <p:spPr>
          <a:xfrm>
            <a:off x="3691915" y="3951646"/>
            <a:ext cx="1200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    </a:t>
            </a:r>
            <a:r>
              <a:rPr lang="es-ES" sz="800" dirty="0" smtClean="0"/>
              <a:t>que consta de </a:t>
            </a:r>
            <a:endParaRPr lang="es-ES" sz="800" dirty="0"/>
          </a:p>
        </p:txBody>
      </p:sp>
      <p:cxnSp>
        <p:nvCxnSpPr>
          <p:cNvPr id="149" name="Conector angular 259"/>
          <p:cNvCxnSpPr/>
          <p:nvPr/>
        </p:nvCxnSpPr>
        <p:spPr>
          <a:xfrm rot="16200000" flipH="1">
            <a:off x="5495516" y="4799813"/>
            <a:ext cx="144000" cy="0"/>
          </a:xfrm>
          <a:prstGeom prst="bentConnector3">
            <a:avLst>
              <a:gd name="adj1" fmla="val 3212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259"/>
          <p:cNvCxnSpPr/>
          <p:nvPr/>
        </p:nvCxnSpPr>
        <p:spPr>
          <a:xfrm rot="16200000" flipH="1">
            <a:off x="3799221" y="5384984"/>
            <a:ext cx="144000" cy="0"/>
          </a:xfrm>
          <a:prstGeom prst="bentConnector3">
            <a:avLst>
              <a:gd name="adj1" fmla="val 3449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ángulo 307" descr="Nodo de cuarto nivel&#10;" title="Nodo04"/>
          <p:cNvSpPr/>
          <p:nvPr/>
        </p:nvSpPr>
        <p:spPr>
          <a:xfrm>
            <a:off x="4974772" y="5464246"/>
            <a:ext cx="1250634" cy="63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l concepto o la idea al que se refiere el significante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52" name="Conector angular 259"/>
          <p:cNvCxnSpPr/>
          <p:nvPr/>
        </p:nvCxnSpPr>
        <p:spPr>
          <a:xfrm rot="16200000" flipH="1">
            <a:off x="5495516" y="5406835"/>
            <a:ext cx="144000" cy="0"/>
          </a:xfrm>
          <a:prstGeom prst="bentConnector3">
            <a:avLst>
              <a:gd name="adj1" fmla="val 3449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6837514" y="1857229"/>
            <a:ext cx="0" cy="15155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CuadroTexto 152" descr="Conector entre nodos" title="conector"/>
          <p:cNvSpPr txBox="1"/>
          <p:nvPr/>
        </p:nvSpPr>
        <p:spPr>
          <a:xfrm>
            <a:off x="6212480" y="5060484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r>
              <a:rPr lang="es-ES" sz="800" dirty="0" smtClean="0"/>
              <a:t>por ejemplo  </a:t>
            </a:r>
            <a:endParaRPr lang="es-ES" sz="800" dirty="0"/>
          </a:p>
        </p:txBody>
      </p:sp>
      <p:cxnSp>
        <p:nvCxnSpPr>
          <p:cNvPr id="154" name="Conector angular 259"/>
          <p:cNvCxnSpPr/>
          <p:nvPr/>
        </p:nvCxnSpPr>
        <p:spPr>
          <a:xfrm rot="16200000" flipH="1">
            <a:off x="6809227" y="5406834"/>
            <a:ext cx="144000" cy="0"/>
          </a:xfrm>
          <a:prstGeom prst="bentConnector3">
            <a:avLst>
              <a:gd name="adj1" fmla="val -115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8480323" y="3661611"/>
            <a:ext cx="5365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9016894" y="2093344"/>
            <a:ext cx="0" cy="15682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8493638" y="3654850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CuadroTexto 221" descr="Conector entre nodos" title="conector"/>
          <p:cNvSpPr txBox="1"/>
          <p:nvPr/>
        </p:nvSpPr>
        <p:spPr>
          <a:xfrm>
            <a:off x="7831253" y="3817486"/>
            <a:ext cx="132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a</a:t>
            </a:r>
            <a:r>
              <a:rPr lang="es-ES" sz="800" dirty="0" smtClean="0"/>
              <a:t>yuda a identificar</a:t>
            </a:r>
            <a:endParaRPr lang="es-ES" sz="800" dirty="0"/>
          </a:p>
        </p:txBody>
      </p:sp>
      <p:cxnSp>
        <p:nvCxnSpPr>
          <p:cNvPr id="61" name="Conector recto 60"/>
          <p:cNvCxnSpPr/>
          <p:nvPr/>
        </p:nvCxnSpPr>
        <p:spPr>
          <a:xfrm>
            <a:off x="8493638" y="4040652"/>
            <a:ext cx="0" cy="4770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Conector recto 260"/>
          <p:cNvCxnSpPr/>
          <p:nvPr/>
        </p:nvCxnSpPr>
        <p:spPr>
          <a:xfrm>
            <a:off x="8275200" y="2093344"/>
            <a:ext cx="7416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3668</TotalTime>
  <Words>273</Words>
  <Application>Microsoft Macintosh PowerPoint</Application>
  <PresentationFormat>Carta (216 x 279 mm)</PresentationFormat>
  <Paragraphs>65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Luis Felipe Pertuz Urrego</cp:lastModifiedBy>
  <cp:revision>123</cp:revision>
  <cp:lastPrinted>2015-06-25T22:36:16Z</cp:lastPrinted>
  <dcterms:created xsi:type="dcterms:W3CDTF">2015-05-14T14:12:36Z</dcterms:created>
  <dcterms:modified xsi:type="dcterms:W3CDTF">2015-08-04T15:55:46Z</dcterms:modified>
</cp:coreProperties>
</file>