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12" d="100"/>
          <a:sy n="112" d="100"/>
        </p:scale>
        <p:origin x="-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C2F2-CB39-4FDD-B2B3-260C54C71FC0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CAD-EDEC-4325-B893-4753CCA90C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19/08/2015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Literatura de la </a:t>
            </a:r>
            <a:r>
              <a:rPr lang="es-ES" sz="1600" dirty="0" smtClean="0"/>
              <a:t>Antigüedad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Literatura de la Antigüedad</a:t>
            </a:r>
            <a:endParaRPr lang="es-ES" sz="1100" b="1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253736" y="71375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Semántica</a:t>
            </a:r>
            <a:endParaRPr lang="es-ES" sz="1000" b="1" dirty="0"/>
          </a:p>
        </p:txBody>
      </p:sp>
      <p:cxnSp>
        <p:nvCxnSpPr>
          <p:cNvPr id="336" name="Conector angular 335"/>
          <p:cNvCxnSpPr/>
          <p:nvPr/>
        </p:nvCxnSpPr>
        <p:spPr>
          <a:xfrm>
            <a:off x="1382918" y="563891"/>
            <a:ext cx="6487263" cy="2673"/>
          </a:xfrm>
          <a:prstGeom prst="bentConnector3">
            <a:avLst>
              <a:gd name="adj1" fmla="val 1000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69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Literatura</a:t>
            </a:r>
            <a:endParaRPr lang="es-ES" sz="1000" b="1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1933027" y="215390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ultivó los géneros</a:t>
            </a:r>
            <a:endParaRPr lang="es-ES" sz="800" dirty="0"/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1099402" y="202202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segundo nivel" title="Nodo02"/>
          <p:cNvSpPr/>
          <p:nvPr/>
        </p:nvSpPr>
        <p:spPr>
          <a:xfrm>
            <a:off x="496715" y="2487440"/>
            <a:ext cx="84453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desde </a:t>
            </a:r>
            <a:r>
              <a:rPr lang="es-ES_tradnl" sz="800" dirty="0" smtClean="0">
                <a:solidFill>
                  <a:schemeClr val="tx1"/>
                </a:solidFill>
              </a:rPr>
              <a:t>476 d. C. </a:t>
            </a:r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hasta </a:t>
            </a:r>
            <a:r>
              <a:rPr lang="es-ES_tradnl" sz="800" dirty="0" smtClean="0">
                <a:solidFill>
                  <a:schemeClr val="tx1"/>
                </a:solidFill>
              </a:rPr>
              <a:t>1453 </a:t>
            </a:r>
            <a:r>
              <a:rPr lang="es-ES_tradnl" sz="800" dirty="0">
                <a:solidFill>
                  <a:schemeClr val="tx1"/>
                </a:solidFill>
              </a:rPr>
              <a:t>d</a:t>
            </a:r>
            <a:r>
              <a:rPr lang="es-ES_tradnl" sz="800" dirty="0" smtClean="0">
                <a:solidFill>
                  <a:schemeClr val="tx1"/>
                </a:solidFill>
              </a:rPr>
              <a:t>. C</a:t>
            </a:r>
            <a:r>
              <a:rPr lang="es-ES_tradnl" sz="800" dirty="0">
                <a:solidFill>
                  <a:schemeClr val="tx1"/>
                </a:solidFill>
              </a:rPr>
              <a:t>. 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98520" y="298659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divide en</a:t>
            </a:r>
            <a:endParaRPr lang="es-ES" sz="800" dirty="0"/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213099" y="3363130"/>
            <a:ext cx="1077096" cy="39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</a:rPr>
              <a:t>Alta Edad Media </a:t>
            </a:r>
            <a:endParaRPr lang="es-ES" sz="800" dirty="0" smtClean="0">
              <a:solidFill>
                <a:schemeClr val="tx1"/>
              </a:solidFill>
            </a:endParaRPr>
          </a:p>
          <a:p>
            <a:r>
              <a:rPr lang="es-ES" sz="800" dirty="0" smtClean="0">
                <a:solidFill>
                  <a:schemeClr val="tx1"/>
                </a:solidFill>
              </a:rPr>
              <a:t>(</a:t>
            </a:r>
            <a:r>
              <a:rPr lang="es-ES" sz="800" dirty="0">
                <a:solidFill>
                  <a:schemeClr val="tx1"/>
                </a:solidFill>
              </a:rPr>
              <a:t>Siglo V hasta siglo XI)</a:t>
            </a:r>
          </a:p>
        </p:txBody>
      </p:sp>
      <p:sp>
        <p:nvSpPr>
          <p:cNvPr id="395" name="Rectángulo 394" descr="Nodo de segundo nivel" title="Nodo02"/>
          <p:cNvSpPr/>
          <p:nvPr/>
        </p:nvSpPr>
        <p:spPr>
          <a:xfrm>
            <a:off x="4130295" y="1535757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El texto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7" name="CuadroTexto 396" descr="Conector entre nodos" title="conector"/>
          <p:cNvSpPr txBox="1"/>
          <p:nvPr/>
        </p:nvSpPr>
        <p:spPr>
          <a:xfrm>
            <a:off x="4233906" y="3285462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caracteriza por</a:t>
            </a:r>
            <a:endParaRPr lang="es-ES" sz="800" dirty="0"/>
          </a:p>
        </p:txBody>
      </p:sp>
      <p:sp>
        <p:nvSpPr>
          <p:cNvPr id="401" name="Rectángulo 400" descr="Nodo de quinto nivel" title="Nodo05"/>
          <p:cNvSpPr/>
          <p:nvPr/>
        </p:nvSpPr>
        <p:spPr>
          <a:xfrm>
            <a:off x="4725949" y="5332812"/>
            <a:ext cx="9863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Argumentativo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Descriptivo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Informativo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Dialogado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Literario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12" name="Conector angular 411"/>
          <p:cNvCxnSpPr/>
          <p:nvPr/>
        </p:nvCxnSpPr>
        <p:spPr>
          <a:xfrm rot="5400000" flipH="1" flipV="1">
            <a:off x="4809130" y="3588357"/>
            <a:ext cx="126597" cy="1"/>
          </a:xfrm>
          <a:prstGeom prst="bentConnector3">
            <a:avLst>
              <a:gd name="adj1" fmla="val 576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angular 430"/>
          <p:cNvCxnSpPr/>
          <p:nvPr/>
        </p:nvCxnSpPr>
        <p:spPr>
          <a:xfrm rot="16200000" flipV="1">
            <a:off x="842365" y="213654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509"/>
          <p:cNvCxnSpPr/>
          <p:nvPr/>
        </p:nvCxnSpPr>
        <p:spPr>
          <a:xfrm rot="5400000">
            <a:off x="834888" y="2406827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ángulo 528" descr="Nodo de primer nivel" title="Nodo01"/>
          <p:cNvSpPr/>
          <p:nvPr/>
        </p:nvSpPr>
        <p:spPr>
          <a:xfrm>
            <a:off x="5640478" y="1543505"/>
            <a:ext cx="930440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El debate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579" name="Conector angular 578"/>
          <p:cNvCxnSpPr/>
          <p:nvPr/>
        </p:nvCxnSpPr>
        <p:spPr>
          <a:xfrm rot="16200000" flipH="1">
            <a:off x="832978" y="2913444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 descr="Nodo de segundo nivel" title="Nodo02"/>
          <p:cNvSpPr/>
          <p:nvPr/>
        </p:nvSpPr>
        <p:spPr>
          <a:xfrm>
            <a:off x="496715" y="155061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La literatura de la Edad Media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H="1">
            <a:off x="1097739" y="1484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7801186" y="671713"/>
            <a:ext cx="158417" cy="1"/>
          </a:xfrm>
          <a:prstGeom prst="bentConnector3">
            <a:avLst>
              <a:gd name="adj1" fmla="val 57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 descr="Nodo de primer nivel" title="Nodo01"/>
          <p:cNvSpPr/>
          <p:nvPr/>
        </p:nvSpPr>
        <p:spPr>
          <a:xfrm>
            <a:off x="6387665" y="739877"/>
            <a:ext cx="1861800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Comprensión y producción textual</a:t>
            </a:r>
            <a:endParaRPr lang="es-ES" sz="1000" b="1" dirty="0"/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4782140" y="146523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16200000" flipV="1">
            <a:off x="4775802" y="62777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907576" y="2061865"/>
            <a:ext cx="1883329" cy="15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V="1">
            <a:off x="2728043" y="2137597"/>
            <a:ext cx="126601" cy="877"/>
          </a:xfrm>
          <a:prstGeom prst="bentConnector3">
            <a:avLst>
              <a:gd name="adj1" fmla="val 230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segundo nivel" title="Nodo02"/>
          <p:cNvSpPr/>
          <p:nvPr/>
        </p:nvSpPr>
        <p:spPr>
          <a:xfrm>
            <a:off x="1865415" y="2487440"/>
            <a:ext cx="815810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narrativo</a:t>
            </a: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32806" y="214375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abarcó</a:t>
            </a:r>
            <a:endParaRPr lang="es-ES" sz="8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2491723" y="2824955"/>
            <a:ext cx="11728" cy="110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1792415" y="476967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2307158" y="5108714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1767948" y="5212534"/>
            <a:ext cx="1141641" cy="1304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Cantar </a:t>
            </a:r>
            <a:r>
              <a:rPr lang="es-CO" sz="800" dirty="0"/>
              <a:t>de los nibelungos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Beowulf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Edda</a:t>
            </a:r>
            <a:r>
              <a:rPr lang="es-CO" sz="800" dirty="0"/>
              <a:t> Menor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Edda</a:t>
            </a:r>
            <a:r>
              <a:rPr lang="es-CO" sz="800" dirty="0"/>
              <a:t> Mayor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Kaleva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Cantar del </a:t>
            </a:r>
            <a:r>
              <a:rPr lang="es-CO" sz="800" dirty="0" err="1"/>
              <a:t>Mio</a:t>
            </a:r>
            <a:r>
              <a:rPr lang="es-CO" sz="800" dirty="0"/>
              <a:t> Cid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Cantar de Roldán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Ciclo </a:t>
            </a:r>
            <a:r>
              <a:rPr lang="es-CO" sz="800" dirty="0" smtClean="0"/>
              <a:t>artúrico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/>
          <p:nvPr/>
        </p:nvCxnSpPr>
        <p:spPr>
          <a:xfrm rot="16200000" flipH="1">
            <a:off x="4802293" y="2016919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 descr="Nodo de segundo nivel" title="Nodo02"/>
          <p:cNvSpPr/>
          <p:nvPr/>
        </p:nvSpPr>
        <p:spPr>
          <a:xfrm>
            <a:off x="4215400" y="2424933"/>
            <a:ext cx="122948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un conjunto de enunciados que permite dar un mensaje coherente y ordenado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4" name="Conector angular 173"/>
          <p:cNvCxnSpPr/>
          <p:nvPr/>
        </p:nvCxnSpPr>
        <p:spPr>
          <a:xfrm rot="5400000" flipH="1" flipV="1">
            <a:off x="4976922" y="4026569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5400000" flipH="1" flipV="1">
            <a:off x="4808328" y="3251032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sexto nivel" title="Nodo06"/>
          <p:cNvSpPr/>
          <p:nvPr/>
        </p:nvSpPr>
        <p:spPr>
          <a:xfrm>
            <a:off x="4506308" y="3652637"/>
            <a:ext cx="934301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transmitir un mensaje mediante signos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08" name="CuadroTexto 207" descr="Conector entre nodos" title="conector"/>
          <p:cNvSpPr txBox="1"/>
          <p:nvPr/>
        </p:nvSpPr>
        <p:spPr>
          <a:xfrm>
            <a:off x="4526152" y="4927978"/>
            <a:ext cx="1250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por lo cual se clasifica en</a:t>
            </a:r>
            <a:endParaRPr lang="es-ES" sz="800" dirty="0"/>
          </a:p>
        </p:txBody>
      </p:sp>
      <p:cxnSp>
        <p:nvCxnSpPr>
          <p:cNvPr id="209" name="Conector angular 208"/>
          <p:cNvCxnSpPr/>
          <p:nvPr/>
        </p:nvCxnSpPr>
        <p:spPr>
          <a:xfrm rot="5400000" flipH="1" flipV="1">
            <a:off x="5046070" y="5212533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tercer nivel" title="Nodo03"/>
          <p:cNvSpPr/>
          <p:nvPr/>
        </p:nvSpPr>
        <p:spPr>
          <a:xfrm>
            <a:off x="1365443" y="3364335"/>
            <a:ext cx="1075224" cy="39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</a:rPr>
              <a:t>Baja Edad Media</a:t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smtClean="0">
                <a:solidFill>
                  <a:schemeClr val="tx1"/>
                </a:solidFill>
              </a:rPr>
              <a:t>(Siglo XII hasta 1453)</a:t>
            </a: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255683" y="393275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aracterizada por</a:t>
            </a:r>
            <a:endParaRPr lang="es-ES" sz="800" dirty="0"/>
          </a:p>
        </p:txBody>
      </p:sp>
      <p:cxnSp>
        <p:nvCxnSpPr>
          <p:cNvPr id="150" name="Conector angular 149"/>
          <p:cNvCxnSpPr/>
          <p:nvPr/>
        </p:nvCxnSpPr>
        <p:spPr>
          <a:xfrm rot="16200000" flipH="1">
            <a:off x="690295" y="3815599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tercer nivel" title="Nodo03"/>
          <p:cNvSpPr/>
          <p:nvPr/>
        </p:nvSpPr>
        <p:spPr>
          <a:xfrm>
            <a:off x="135478" y="4304271"/>
            <a:ext cx="1247440" cy="480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</a:t>
            </a:r>
            <a:r>
              <a:rPr lang="es-CO" sz="800" dirty="0" smtClean="0">
                <a:solidFill>
                  <a:schemeClr val="tx1"/>
                </a:solidFill>
              </a:rPr>
              <a:t>aída de </a:t>
            </a:r>
            <a:r>
              <a:rPr lang="es-CO" sz="800" dirty="0">
                <a:solidFill>
                  <a:schemeClr val="tx1"/>
                </a:solidFill>
              </a:rPr>
              <a:t>imperio </a:t>
            </a:r>
            <a:r>
              <a:rPr lang="es-CO" sz="800" dirty="0" smtClean="0">
                <a:solidFill>
                  <a:schemeClr val="tx1"/>
                </a:solidFill>
              </a:rPr>
              <a:t>romano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invasiones bárbaras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feudalismo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679694" y="423065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1087557" y="393652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destacada por</a:t>
            </a:r>
            <a:endParaRPr lang="es-ES" sz="800" dirty="0"/>
          </a:p>
        </p:txBody>
      </p:sp>
      <p:cxnSp>
        <p:nvCxnSpPr>
          <p:cNvPr id="162" name="Conector angular 161"/>
          <p:cNvCxnSpPr/>
          <p:nvPr/>
        </p:nvCxnSpPr>
        <p:spPr>
          <a:xfrm rot="16200000" flipH="1">
            <a:off x="1461408" y="3837011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 descr="Nodo de tercer nivel" title="Nodo03"/>
          <p:cNvSpPr/>
          <p:nvPr/>
        </p:nvSpPr>
        <p:spPr>
          <a:xfrm>
            <a:off x="477653" y="5188518"/>
            <a:ext cx="1247440" cy="620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Cruzadas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renacer de mundo urbano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consolidación de monarquías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68" name="Rectángulo 167" descr="Nodo de segundo nivel" title="Nodo02"/>
          <p:cNvSpPr/>
          <p:nvPr/>
        </p:nvSpPr>
        <p:spPr>
          <a:xfrm>
            <a:off x="2573759" y="2914179"/>
            <a:ext cx="815810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lírico</a:t>
            </a: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3188805" y="2496453"/>
            <a:ext cx="915945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dramático</a:t>
            </a:r>
          </a:p>
        </p:txBody>
      </p:sp>
      <p:cxnSp>
        <p:nvCxnSpPr>
          <p:cNvPr id="177" name="Conector angular 176"/>
          <p:cNvCxnSpPr/>
          <p:nvPr/>
        </p:nvCxnSpPr>
        <p:spPr>
          <a:xfrm rot="5400000" flipH="1" flipV="1">
            <a:off x="5032366" y="4394424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 descr="Nodo de sexto nivel" title="Nodo06"/>
          <p:cNvSpPr/>
          <p:nvPr/>
        </p:nvSpPr>
        <p:spPr>
          <a:xfrm>
            <a:off x="4721600" y="4463453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situación comunicativa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4378902" y="415493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adecúa a la</a:t>
            </a:r>
            <a:endParaRPr lang="es-ES" sz="800" dirty="0"/>
          </a:p>
        </p:txBody>
      </p:sp>
      <p:cxnSp>
        <p:nvCxnSpPr>
          <p:cNvPr id="180" name="Conector angular 179"/>
          <p:cNvCxnSpPr/>
          <p:nvPr/>
        </p:nvCxnSpPr>
        <p:spPr>
          <a:xfrm rot="5400000" flipH="1" flipV="1">
            <a:off x="5032366" y="485365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 descr="Nodo de primer nivel" title="Nodo01"/>
          <p:cNvSpPr/>
          <p:nvPr/>
        </p:nvSpPr>
        <p:spPr>
          <a:xfrm>
            <a:off x="6749184" y="1543505"/>
            <a:ext cx="930440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El </a:t>
            </a:r>
            <a:r>
              <a:rPr lang="es-ES" sz="900" dirty="0" err="1" smtClean="0">
                <a:solidFill>
                  <a:schemeClr val="bg1"/>
                </a:solidFill>
              </a:rPr>
              <a:t>streaming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2" name="Rectángulo 181" descr="Nodo de primer nivel" title="Nodo01"/>
          <p:cNvSpPr/>
          <p:nvPr/>
        </p:nvSpPr>
        <p:spPr>
          <a:xfrm>
            <a:off x="7753702" y="1543505"/>
            <a:ext cx="1125378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El </a:t>
            </a:r>
            <a:r>
              <a:rPr lang="es-ES" sz="900" dirty="0" err="1" smtClean="0">
                <a:solidFill>
                  <a:schemeClr val="bg1"/>
                </a:solidFill>
              </a:rPr>
              <a:t>interculturalismo</a:t>
            </a:r>
            <a:r>
              <a:rPr lang="es-ES" sz="900" dirty="0" smtClean="0">
                <a:solidFill>
                  <a:schemeClr val="bg1"/>
                </a:solidFill>
              </a:rPr>
              <a:t> en Colombia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4" name="CuadroTexto 183" descr="Conector entre nodos" title="conector"/>
          <p:cNvSpPr txBox="1"/>
          <p:nvPr/>
        </p:nvSpPr>
        <p:spPr>
          <a:xfrm>
            <a:off x="5388254" y="326936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 eje es la</a:t>
            </a:r>
            <a:endParaRPr lang="es-ES" sz="800" dirty="0"/>
          </a:p>
        </p:txBody>
      </p:sp>
      <p:sp>
        <p:nvSpPr>
          <p:cNvPr id="185" name="Rectángulo 184" descr="Nodo de quinto nivel" title="Nodo05"/>
          <p:cNvSpPr/>
          <p:nvPr/>
        </p:nvSpPr>
        <p:spPr>
          <a:xfrm>
            <a:off x="5761773" y="5522618"/>
            <a:ext cx="9469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falacias argumentativas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86" name="Conector angular 185"/>
          <p:cNvCxnSpPr/>
          <p:nvPr/>
        </p:nvCxnSpPr>
        <p:spPr>
          <a:xfrm rot="5400000" flipH="1" flipV="1">
            <a:off x="6064353" y="356190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16200000" flipH="1">
            <a:off x="6040831" y="2352432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188" descr="Nodo de segundo nivel" title="Nodo02"/>
          <p:cNvSpPr/>
          <p:nvPr/>
        </p:nvSpPr>
        <p:spPr>
          <a:xfrm>
            <a:off x="5582507" y="2408868"/>
            <a:ext cx="1036792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un acto comunicativo cuya </a:t>
            </a:r>
            <a:r>
              <a:rPr lang="es-CO" sz="800" dirty="0"/>
              <a:t>forma </a:t>
            </a:r>
            <a:r>
              <a:rPr lang="es-CO" sz="800" dirty="0" smtClean="0"/>
              <a:t>es la </a:t>
            </a:r>
            <a:r>
              <a:rPr lang="es-CO" sz="800" dirty="0"/>
              <a:t>discusión formal y organizada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5400000" flipH="1" flipV="1">
            <a:off x="6091280" y="4027899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5400000" flipH="1" flipV="1">
            <a:off x="6063574" y="3246777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sexto nivel" title="Nodo06"/>
          <p:cNvSpPr/>
          <p:nvPr/>
        </p:nvSpPr>
        <p:spPr>
          <a:xfrm>
            <a:off x="5728527" y="3625206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argumentación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3" name="CuadroTexto 192" descr="Conector entre nodos" title="conector"/>
          <p:cNvSpPr txBox="1"/>
          <p:nvPr/>
        </p:nvSpPr>
        <p:spPr>
          <a:xfrm>
            <a:off x="5579724" y="51168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deben evitar</a:t>
            </a:r>
            <a:endParaRPr lang="es-ES" sz="800" dirty="0"/>
          </a:p>
        </p:txBody>
      </p:sp>
      <p:cxnSp>
        <p:nvCxnSpPr>
          <p:cNvPr id="194" name="Conector angular 193"/>
          <p:cNvCxnSpPr/>
          <p:nvPr/>
        </p:nvCxnSpPr>
        <p:spPr>
          <a:xfrm rot="5400000" flipH="1" flipV="1">
            <a:off x="6091280" y="540121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/>
          <p:nvPr/>
        </p:nvCxnSpPr>
        <p:spPr>
          <a:xfrm rot="5400000" flipH="1" flipV="1">
            <a:off x="6091280" y="4444150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sexto nivel" title="Nodo06"/>
          <p:cNvSpPr/>
          <p:nvPr/>
        </p:nvSpPr>
        <p:spPr>
          <a:xfrm>
            <a:off x="5670450" y="4514272"/>
            <a:ext cx="1183729" cy="518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atender  pautas del moderador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respetar turnos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mantener orden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97" name="Conector angular 196"/>
          <p:cNvCxnSpPr/>
          <p:nvPr/>
        </p:nvCxnSpPr>
        <p:spPr>
          <a:xfrm rot="5400000" flipH="1" flipV="1">
            <a:off x="6091280" y="5085936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 descr="Conector entre nodos" title="conector"/>
          <p:cNvSpPr txBox="1"/>
          <p:nvPr/>
        </p:nvSpPr>
        <p:spPr>
          <a:xfrm>
            <a:off x="4004616" y="2061865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231" name="Conector angular 230"/>
          <p:cNvCxnSpPr/>
          <p:nvPr/>
        </p:nvCxnSpPr>
        <p:spPr>
          <a:xfrm rot="16200000" flipH="1">
            <a:off x="4803133" y="2355413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3979906" y="2811938"/>
            <a:ext cx="11987" cy="104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3240486" y="3229604"/>
            <a:ext cx="8884" cy="1177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CuadroTexto 233" descr="Conector entre nodos" title="conector"/>
          <p:cNvSpPr txBox="1"/>
          <p:nvPr/>
        </p:nvSpPr>
        <p:spPr>
          <a:xfrm>
            <a:off x="6670498" y="3271201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usada en</a:t>
            </a:r>
            <a:endParaRPr lang="es-ES" sz="800" dirty="0"/>
          </a:p>
        </p:txBody>
      </p:sp>
      <p:sp>
        <p:nvSpPr>
          <p:cNvPr id="235" name="Rectángulo 234" descr="Nodo de quinto nivel" title="Nodo05"/>
          <p:cNvSpPr/>
          <p:nvPr/>
        </p:nvSpPr>
        <p:spPr>
          <a:xfrm>
            <a:off x="6809691" y="5524453"/>
            <a:ext cx="1181312" cy="111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optimización en  distribución y descarga de archivos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posibilidad de acceder a contenidos en diferido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36" name="Conector angular 235"/>
          <p:cNvCxnSpPr/>
          <p:nvPr/>
        </p:nvCxnSpPr>
        <p:spPr>
          <a:xfrm rot="5400000" flipH="1" flipV="1">
            <a:off x="7346597" y="356374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236"/>
          <p:cNvCxnSpPr/>
          <p:nvPr/>
        </p:nvCxnSpPr>
        <p:spPr>
          <a:xfrm rot="16200000" flipH="1">
            <a:off x="7238885" y="2002658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237" descr="Nodo de segundo nivel" title="Nodo02"/>
          <p:cNvSpPr/>
          <p:nvPr/>
        </p:nvSpPr>
        <p:spPr>
          <a:xfrm>
            <a:off x="6864751" y="2410703"/>
            <a:ext cx="990588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tecnología utilizada para distribución de audio y video en línea 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39" name="Conector angular 238"/>
          <p:cNvCxnSpPr/>
          <p:nvPr/>
        </p:nvCxnSpPr>
        <p:spPr>
          <a:xfrm rot="5400000" flipH="1" flipV="1">
            <a:off x="7373524" y="402973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/>
          <p:nvPr/>
        </p:nvCxnSpPr>
        <p:spPr>
          <a:xfrm rot="5400000" flipH="1" flipV="1">
            <a:off x="7345818" y="3248612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 descr="Nodo de sexto nivel" title="Nodo06"/>
          <p:cNvSpPr/>
          <p:nvPr/>
        </p:nvSpPr>
        <p:spPr>
          <a:xfrm>
            <a:off x="7010771" y="3627041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radio y televisión por Internet</a:t>
            </a:r>
          </a:p>
        </p:txBody>
      </p:sp>
      <p:sp>
        <p:nvSpPr>
          <p:cNvPr id="242" name="CuadroTexto 241" descr="Conector entre nodos" title="conector"/>
          <p:cNvSpPr txBox="1"/>
          <p:nvPr/>
        </p:nvSpPr>
        <p:spPr>
          <a:xfrm>
            <a:off x="6864751" y="503289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principales ventajas son</a:t>
            </a:r>
            <a:endParaRPr lang="es-ES" sz="800" dirty="0"/>
          </a:p>
        </p:txBody>
      </p:sp>
      <p:cxnSp>
        <p:nvCxnSpPr>
          <p:cNvPr id="243" name="Conector angular 242"/>
          <p:cNvCxnSpPr/>
          <p:nvPr/>
        </p:nvCxnSpPr>
        <p:spPr>
          <a:xfrm rot="5400000" flipH="1" flipV="1">
            <a:off x="7373524" y="539898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angular 243"/>
          <p:cNvCxnSpPr/>
          <p:nvPr/>
        </p:nvCxnSpPr>
        <p:spPr>
          <a:xfrm rot="5400000" flipH="1" flipV="1">
            <a:off x="7377203" y="440409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244" descr="Nodo de sexto nivel" title="Nodo06"/>
          <p:cNvSpPr/>
          <p:nvPr/>
        </p:nvSpPr>
        <p:spPr>
          <a:xfrm>
            <a:off x="6961879" y="4481919"/>
            <a:ext cx="1016002" cy="45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videocámara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computador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conexión a red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46" name="CuadroTexto 245" descr="Conector entre nodos" title="conector"/>
          <p:cNvSpPr txBox="1"/>
          <p:nvPr/>
        </p:nvSpPr>
        <p:spPr>
          <a:xfrm>
            <a:off x="6696453" y="4140841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cuyos requerimientos son</a:t>
            </a:r>
            <a:endParaRPr lang="es-ES" sz="800" dirty="0"/>
          </a:p>
        </p:txBody>
      </p:sp>
      <p:cxnSp>
        <p:nvCxnSpPr>
          <p:cNvPr id="247" name="Conector angular 246"/>
          <p:cNvCxnSpPr/>
          <p:nvPr/>
        </p:nvCxnSpPr>
        <p:spPr>
          <a:xfrm rot="5400000" flipH="1" flipV="1">
            <a:off x="7373524" y="501277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6441208" y="2047604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251" name="Conector angular 250"/>
          <p:cNvCxnSpPr/>
          <p:nvPr/>
        </p:nvCxnSpPr>
        <p:spPr>
          <a:xfrm rot="16200000" flipH="1">
            <a:off x="7239725" y="2341152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uadroTexto 251" descr="Conector entre nodos" title="conector"/>
          <p:cNvSpPr txBox="1"/>
          <p:nvPr/>
        </p:nvSpPr>
        <p:spPr>
          <a:xfrm>
            <a:off x="1941908" y="394311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habla de</a:t>
            </a:r>
            <a:endParaRPr lang="es-ES" sz="800" dirty="0"/>
          </a:p>
        </p:txBody>
      </p:sp>
      <p:cxnSp>
        <p:nvCxnSpPr>
          <p:cNvPr id="257" name="Conector angular 256"/>
          <p:cNvCxnSpPr/>
          <p:nvPr/>
        </p:nvCxnSpPr>
        <p:spPr>
          <a:xfrm rot="5400000" flipH="1" flipV="1">
            <a:off x="2373537" y="4224773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 descr="Nodo de sexto nivel" title="Nodo06"/>
          <p:cNvSpPr/>
          <p:nvPr/>
        </p:nvSpPr>
        <p:spPr>
          <a:xfrm>
            <a:off x="1906014" y="4293986"/>
            <a:ext cx="909993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h</a:t>
            </a:r>
            <a:r>
              <a:rPr lang="es-ES" sz="800" dirty="0" smtClean="0">
                <a:solidFill>
                  <a:schemeClr val="tx1"/>
                </a:solidFill>
              </a:rPr>
              <a:t>azañas heroicas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258"/>
          <p:cNvCxnSpPr/>
          <p:nvPr/>
        </p:nvCxnSpPr>
        <p:spPr>
          <a:xfrm rot="5400000" flipH="1" flipV="1">
            <a:off x="2314936" y="4682483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 descr="Conector entre nodos" title="conector"/>
          <p:cNvSpPr txBox="1"/>
          <p:nvPr/>
        </p:nvSpPr>
        <p:spPr>
          <a:xfrm>
            <a:off x="2726684" y="439257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trata los temas</a:t>
            </a:r>
            <a:endParaRPr lang="es-ES" sz="800" dirty="0"/>
          </a:p>
        </p:txBody>
      </p:sp>
      <p:cxnSp>
        <p:nvCxnSpPr>
          <p:cNvPr id="261" name="Conector angular 260"/>
          <p:cNvCxnSpPr/>
          <p:nvPr/>
        </p:nvCxnSpPr>
        <p:spPr>
          <a:xfrm rot="5400000" flipH="1" flipV="1">
            <a:off x="3193170" y="4688835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 descr="Nodo de sexto nivel" title="Nodo06"/>
          <p:cNvSpPr/>
          <p:nvPr/>
        </p:nvSpPr>
        <p:spPr>
          <a:xfrm>
            <a:off x="2941789" y="4752806"/>
            <a:ext cx="794113" cy="937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místico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religioso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didáctico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amoroso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parodia de </a:t>
            </a:r>
            <a:r>
              <a:rPr lang="es-CO" sz="800" dirty="0"/>
              <a:t>arte </a:t>
            </a:r>
            <a:r>
              <a:rPr lang="es-CO" sz="800" dirty="0" smtClean="0"/>
              <a:t>culto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840332" y="578454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270" name="Conector angular 269"/>
          <p:cNvCxnSpPr/>
          <p:nvPr/>
        </p:nvCxnSpPr>
        <p:spPr>
          <a:xfrm rot="5400000" flipH="1" flipV="1">
            <a:off x="3346011" y="576016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6200000" flipH="1">
            <a:off x="3336836" y="6087226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 descr="Nodo de tercer nivel" title="Nodo03"/>
          <p:cNvSpPr/>
          <p:nvPr/>
        </p:nvSpPr>
        <p:spPr>
          <a:xfrm>
            <a:off x="2963233" y="6188372"/>
            <a:ext cx="1141518" cy="56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Stabat</a:t>
            </a:r>
            <a:r>
              <a:rPr lang="es-CO" sz="800" dirty="0" smtClean="0"/>
              <a:t> </a:t>
            </a:r>
            <a:r>
              <a:rPr lang="es-CO" sz="800" dirty="0"/>
              <a:t>Mater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Dies</a:t>
            </a:r>
            <a:r>
              <a:rPr lang="es-CO" sz="800" dirty="0"/>
              <a:t> </a:t>
            </a:r>
            <a:r>
              <a:rPr lang="es-CO" sz="800" dirty="0" err="1"/>
              <a:t>Israe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Roman</a:t>
            </a:r>
            <a:r>
              <a:rPr lang="es-CO" sz="800" dirty="0"/>
              <a:t> de la Rose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Divina </a:t>
            </a:r>
            <a:r>
              <a:rPr lang="es-CO" sz="800" dirty="0" smtClean="0"/>
              <a:t>Comedia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5" name="CuadroTexto 274" descr="Conector entre nodos" title="conector"/>
          <p:cNvSpPr txBox="1"/>
          <p:nvPr/>
        </p:nvSpPr>
        <p:spPr>
          <a:xfrm>
            <a:off x="3512069" y="3858828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 tópico primordial es la</a:t>
            </a:r>
            <a:endParaRPr lang="es-ES" sz="800" dirty="0"/>
          </a:p>
        </p:txBody>
      </p:sp>
      <p:cxnSp>
        <p:nvCxnSpPr>
          <p:cNvPr id="276" name="Conector angular 275"/>
          <p:cNvCxnSpPr/>
          <p:nvPr/>
        </p:nvCxnSpPr>
        <p:spPr>
          <a:xfrm rot="5400000" flipH="1" flipV="1">
            <a:off x="4036154" y="4228785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sexto nivel" title="Nodo06"/>
          <p:cNvSpPr/>
          <p:nvPr/>
        </p:nvSpPr>
        <p:spPr>
          <a:xfrm>
            <a:off x="3823055" y="4337165"/>
            <a:ext cx="809105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exaltación religiosa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3636195" y="477840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obras como </a:t>
            </a:r>
            <a:endParaRPr lang="es-ES" sz="800" dirty="0"/>
          </a:p>
        </p:txBody>
      </p:sp>
      <p:cxnSp>
        <p:nvCxnSpPr>
          <p:cNvPr id="280" name="Conector angular 279"/>
          <p:cNvCxnSpPr/>
          <p:nvPr/>
        </p:nvCxnSpPr>
        <p:spPr>
          <a:xfrm rot="5400000" flipH="1" flipV="1">
            <a:off x="4091714" y="472729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/>
          <p:nvPr/>
        </p:nvCxnSpPr>
        <p:spPr>
          <a:xfrm rot="16200000" flipH="1">
            <a:off x="4082698" y="5080351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ángulo 286" descr="Nodo de tercer nivel" title="Nodo03"/>
          <p:cNvSpPr/>
          <p:nvPr/>
        </p:nvSpPr>
        <p:spPr>
          <a:xfrm>
            <a:off x="3769917" y="5180608"/>
            <a:ext cx="920701" cy="62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Somonyng</a:t>
            </a:r>
            <a:r>
              <a:rPr lang="es-CO" sz="800" dirty="0"/>
              <a:t> de </a:t>
            </a:r>
            <a:r>
              <a:rPr lang="es-CO" sz="800" dirty="0" err="1"/>
              <a:t>Everyman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Ordo </a:t>
            </a:r>
            <a:r>
              <a:rPr lang="es-CO" sz="800" dirty="0" err="1" smtClean="0"/>
              <a:t>Virtutum</a:t>
            </a:r>
            <a:endParaRPr lang="es-CO" sz="800" dirty="0"/>
          </a:p>
        </p:txBody>
      </p:sp>
      <p:cxnSp>
        <p:nvCxnSpPr>
          <p:cNvPr id="294" name="Conector recto 293"/>
          <p:cNvCxnSpPr/>
          <p:nvPr/>
        </p:nvCxnSpPr>
        <p:spPr>
          <a:xfrm flipV="1">
            <a:off x="2304986" y="2393215"/>
            <a:ext cx="1516157" cy="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2802808" y="2380794"/>
            <a:ext cx="0" cy="51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821143" y="2393215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2304986" y="2401140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 flipV="1">
            <a:off x="619142" y="3255312"/>
            <a:ext cx="1516157" cy="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Conector recto 301"/>
          <p:cNvCxnSpPr/>
          <p:nvPr/>
        </p:nvCxnSpPr>
        <p:spPr>
          <a:xfrm>
            <a:off x="902587" y="3164733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/>
          <p:cNvCxnSpPr/>
          <p:nvPr/>
        </p:nvCxnSpPr>
        <p:spPr>
          <a:xfrm>
            <a:off x="619142" y="3258904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/>
          <p:cNvCxnSpPr/>
          <p:nvPr/>
        </p:nvCxnSpPr>
        <p:spPr>
          <a:xfrm>
            <a:off x="2135299" y="3255312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307"/>
          <p:cNvCxnSpPr/>
          <p:nvPr/>
        </p:nvCxnSpPr>
        <p:spPr>
          <a:xfrm>
            <a:off x="1538584" y="4116165"/>
            <a:ext cx="2837" cy="1064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Conector angular 308"/>
          <p:cNvCxnSpPr/>
          <p:nvPr/>
        </p:nvCxnSpPr>
        <p:spPr>
          <a:xfrm rot="16200000" flipH="1">
            <a:off x="6021039" y="1997988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CuadroTexto 309" descr="Conector entre nodos" title="conector"/>
          <p:cNvSpPr txBox="1"/>
          <p:nvPr/>
        </p:nvSpPr>
        <p:spPr>
          <a:xfrm>
            <a:off x="5222462" y="2059603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311" name="Conector angular 310"/>
          <p:cNvCxnSpPr/>
          <p:nvPr/>
        </p:nvCxnSpPr>
        <p:spPr>
          <a:xfrm rot="16200000" flipH="1">
            <a:off x="8374860" y="2002246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 descr="Conector entre nodos" title="conector"/>
          <p:cNvSpPr txBox="1"/>
          <p:nvPr/>
        </p:nvSpPr>
        <p:spPr>
          <a:xfrm>
            <a:off x="7578181" y="2039647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evidencia la</a:t>
            </a:r>
            <a:endParaRPr lang="es-ES" sz="800" dirty="0"/>
          </a:p>
        </p:txBody>
      </p:sp>
      <p:sp>
        <p:nvSpPr>
          <p:cNvPr id="314" name="Rectángulo 313" descr="Nodo de segundo nivel" title="Nodo02"/>
          <p:cNvSpPr/>
          <p:nvPr/>
        </p:nvSpPr>
        <p:spPr>
          <a:xfrm>
            <a:off x="8000726" y="2400211"/>
            <a:ext cx="106869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interacción </a:t>
            </a:r>
            <a:r>
              <a:rPr lang="es-CO" sz="800" dirty="0"/>
              <a:t>entre personas y grupos con identidades culturales </a:t>
            </a:r>
            <a:r>
              <a:rPr lang="es-CO" sz="800" dirty="0" smtClean="0"/>
              <a:t>diversas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16" name="Conector angular 315"/>
          <p:cNvCxnSpPr/>
          <p:nvPr/>
        </p:nvCxnSpPr>
        <p:spPr>
          <a:xfrm rot="16200000" flipH="1">
            <a:off x="8375700" y="233066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316" descr="Nodo de quinto nivel" title="Nodo05"/>
          <p:cNvSpPr/>
          <p:nvPr/>
        </p:nvSpPr>
        <p:spPr>
          <a:xfrm>
            <a:off x="8120787" y="5733897"/>
            <a:ext cx="946985" cy="1038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respetar la pluralidad cultural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valorar la riqueza y diversidad cultural de nuestro país 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2" name="Conector angular 321"/>
          <p:cNvCxnSpPr/>
          <p:nvPr/>
        </p:nvCxnSpPr>
        <p:spPr>
          <a:xfrm rot="5400000" flipH="1" flipV="1">
            <a:off x="8455124" y="560535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 flipH="1" flipV="1">
            <a:off x="8399326" y="356966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323" descr="Nodo de sexto nivel" title="Nodo06"/>
          <p:cNvSpPr/>
          <p:nvPr/>
        </p:nvSpPr>
        <p:spPr>
          <a:xfrm>
            <a:off x="7953997" y="3635477"/>
            <a:ext cx="1096683" cy="343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diferencias </a:t>
            </a:r>
            <a:r>
              <a:rPr lang="es-ES" sz="800" dirty="0" err="1" smtClean="0">
                <a:solidFill>
                  <a:schemeClr val="tx1"/>
                </a:solidFill>
              </a:rPr>
              <a:t>identitarias</a:t>
            </a:r>
            <a:r>
              <a:rPr lang="es-ES" sz="800" dirty="0" smtClean="0">
                <a:solidFill>
                  <a:schemeClr val="tx1"/>
                </a:solidFill>
              </a:rPr>
              <a:t> y riqueza cultural del país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5" name="Conector angular 324"/>
          <p:cNvCxnSpPr/>
          <p:nvPr/>
        </p:nvCxnSpPr>
        <p:spPr>
          <a:xfrm rot="5400000" flipH="1" flipV="1">
            <a:off x="8455123" y="531101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CuadroTexto 326" descr="Conector entre nodos" title="conector"/>
          <p:cNvSpPr txBox="1"/>
          <p:nvPr/>
        </p:nvSpPr>
        <p:spPr>
          <a:xfrm>
            <a:off x="7995316" y="534428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smtClean="0"/>
              <a:t>lo cual nos </a:t>
            </a:r>
            <a:r>
              <a:rPr lang="es-ES" sz="800" dirty="0" smtClean="0"/>
              <a:t>convoca a</a:t>
            </a:r>
            <a:endParaRPr lang="es-ES" sz="800" dirty="0"/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7786073" y="3266759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manifiesta en</a:t>
            </a:r>
            <a:endParaRPr lang="es-ES" sz="800" dirty="0"/>
          </a:p>
        </p:txBody>
      </p:sp>
      <p:cxnSp>
        <p:nvCxnSpPr>
          <p:cNvPr id="329" name="Conector angular 328"/>
          <p:cNvCxnSpPr/>
          <p:nvPr/>
        </p:nvCxnSpPr>
        <p:spPr>
          <a:xfrm rot="16200000" flipV="1">
            <a:off x="1319025" y="623315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 flipV="1">
            <a:off x="6304050" y="1392479"/>
            <a:ext cx="1945415" cy="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5400000" flipH="1" flipV="1">
            <a:off x="6299293" y="1521058"/>
            <a:ext cx="22215" cy="12700"/>
          </a:xfrm>
          <a:prstGeom prst="bentConnector3">
            <a:avLst>
              <a:gd name="adj1" fmla="val 6643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5400000" flipH="1" flipV="1">
            <a:off x="8253559" y="1525155"/>
            <a:ext cx="22215" cy="12700"/>
          </a:xfrm>
          <a:prstGeom prst="bentConnector3">
            <a:avLst>
              <a:gd name="adj1" fmla="val 6643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/>
          <p:nvPr/>
        </p:nvCxnSpPr>
        <p:spPr>
          <a:xfrm rot="5400000" flipH="1" flipV="1">
            <a:off x="7265650" y="1543273"/>
            <a:ext cx="22215" cy="12700"/>
          </a:xfrm>
          <a:prstGeom prst="bentConnector3">
            <a:avLst>
              <a:gd name="adj1" fmla="val 1639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uadroTexto 334" descr="Conector entre nodos" title="conector"/>
          <p:cNvSpPr txBox="1"/>
          <p:nvPr/>
        </p:nvSpPr>
        <p:spPr>
          <a:xfrm>
            <a:off x="5397833" y="4138840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reglas son</a:t>
            </a:r>
            <a:endParaRPr lang="es-ES" sz="800" dirty="0"/>
          </a:p>
        </p:txBody>
      </p:sp>
      <p:cxnSp>
        <p:nvCxnSpPr>
          <p:cNvPr id="337" name="Conector angular 336"/>
          <p:cNvCxnSpPr/>
          <p:nvPr/>
        </p:nvCxnSpPr>
        <p:spPr>
          <a:xfrm rot="5400000" flipH="1" flipV="1">
            <a:off x="8384664" y="3243054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/>
          <p:nvPr/>
        </p:nvCxnSpPr>
        <p:spPr>
          <a:xfrm rot="5400000" flipH="1" flipV="1">
            <a:off x="8412511" y="404453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r 338"/>
          <p:cNvCxnSpPr/>
          <p:nvPr/>
        </p:nvCxnSpPr>
        <p:spPr>
          <a:xfrm rot="5400000" flipH="1" flipV="1">
            <a:off x="8416190" y="436590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ángulo 339" descr="Nodo de sexto nivel" title="Nodo06"/>
          <p:cNvSpPr/>
          <p:nvPr/>
        </p:nvSpPr>
        <p:spPr>
          <a:xfrm>
            <a:off x="8015807" y="4410927"/>
            <a:ext cx="1096683" cy="83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expresiones artísticas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pluralidad de credos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particularidades lingüísticas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diversidad étnica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735440" y="4130240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tales como</a:t>
            </a:r>
            <a:endParaRPr lang="es-ES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3509</TotalTime>
  <Words>317</Words>
  <Application>Microsoft Office PowerPoint</Application>
  <PresentationFormat>Carta (216 x 279 mm)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PC</cp:lastModifiedBy>
  <cp:revision>118</cp:revision>
  <cp:lastPrinted>2015-06-25T22:36:16Z</cp:lastPrinted>
  <dcterms:created xsi:type="dcterms:W3CDTF">2015-05-14T14:12:36Z</dcterms:created>
  <dcterms:modified xsi:type="dcterms:W3CDTF">2015-08-19T14:18:07Z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87AD570B-B697-40EE-A9A2-8D6F5F3D5F3C</vt:lpwstr>
  </property>
  <property fmtid="{D5CDD505-2E9C-101B-9397-08002B2CF9AE}" pid="3" name="ArticulatePath">
    <vt:lpwstr>PlantillaMapaConceptual (1)</vt:lpwstr>
  </property>
</Properties>
</file>