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53" autoAdjust="0"/>
  </p:normalViewPr>
  <p:slideViewPr>
    <p:cSldViewPr>
      <p:cViewPr>
        <p:scale>
          <a:sx n="80" d="100"/>
          <a:sy n="80" d="100"/>
        </p:scale>
        <p:origin x="1116" y="-32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011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379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95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89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344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595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350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785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516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924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121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5F55-8C31-4329-B979-18DF92D3EF41}" type="datetimeFigureOut">
              <a:rPr lang="es-CO" smtClean="0"/>
              <a:t>21/09/2015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9A325-C1DB-4B59-B125-C76397984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6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Conector recto 378"/>
          <p:cNvCxnSpPr/>
          <p:nvPr/>
        </p:nvCxnSpPr>
        <p:spPr>
          <a:xfrm flipH="1">
            <a:off x="8028384" y="2060848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8" name="Conector recto 378"/>
          <p:cNvCxnSpPr/>
          <p:nvPr/>
        </p:nvCxnSpPr>
        <p:spPr>
          <a:xfrm flipH="1">
            <a:off x="1136185" y="3143276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9" name="Conector recto 378"/>
          <p:cNvCxnSpPr/>
          <p:nvPr/>
        </p:nvCxnSpPr>
        <p:spPr>
          <a:xfrm flipH="1">
            <a:off x="4606089" y="3319717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81" name="Conector angular 320"/>
          <p:cNvCxnSpPr/>
          <p:nvPr/>
        </p:nvCxnSpPr>
        <p:spPr>
          <a:xfrm rot="5400000">
            <a:off x="7956870" y="1585392"/>
            <a:ext cx="143029" cy="1"/>
          </a:xfrm>
          <a:prstGeom prst="bentConnector3">
            <a:avLst>
              <a:gd name="adj1" fmla="val -99041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82" name="Rectángulo 3" descr="Título del guion" title="Titulo"/>
          <p:cNvSpPr/>
          <p:nvPr/>
        </p:nvSpPr>
        <p:spPr>
          <a:xfrm>
            <a:off x="1902240" y="256800"/>
            <a:ext cx="5679731" cy="35269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Los géneros literarios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Rectángulo 4" descr="Nodo de primer nivel" title="Nodo01"/>
          <p:cNvSpPr/>
          <p:nvPr/>
        </p:nvSpPr>
        <p:spPr>
          <a:xfrm>
            <a:off x="672453" y="865938"/>
            <a:ext cx="1065679" cy="43122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4" name="Conector angular 11"/>
          <p:cNvCxnSpPr/>
          <p:nvPr/>
        </p:nvCxnSpPr>
        <p:spPr>
          <a:xfrm rot="5400000">
            <a:off x="2903005" y="-947984"/>
            <a:ext cx="244755" cy="3373726"/>
          </a:xfrm>
          <a:prstGeom prst="bentConnector3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85" name="Rectángulo 43" descr="Nodo de segundo nivel" title="Nodo02"/>
          <p:cNvSpPr/>
          <p:nvPr/>
        </p:nvSpPr>
        <p:spPr>
          <a:xfrm>
            <a:off x="383668" y="1581260"/>
            <a:ext cx="1676974" cy="441760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5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géneros literarios</a:t>
            </a:r>
            <a:endParaRPr kumimoji="0" lang="es-E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CuadroTexto 66" descr="Conector entre nodos" title="conector"/>
          <p:cNvSpPr txBox="1"/>
          <p:nvPr/>
        </p:nvSpPr>
        <p:spPr>
          <a:xfrm>
            <a:off x="525647" y="2139995"/>
            <a:ext cx="12572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definen como 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Rectángulo 71" descr="Nodo de tercer nivel" title="Nodo03"/>
          <p:cNvSpPr/>
          <p:nvPr/>
        </p:nvSpPr>
        <p:spPr>
          <a:xfrm>
            <a:off x="305192" y="2487721"/>
            <a:ext cx="1800200" cy="656892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distintos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grupos o categorías en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podemos clasificar las obras literarias atendiendo a su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contenido y forma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Rectángulo 72" descr="Nodo de cuarto nivel&#10;" title="Nodo04"/>
          <p:cNvSpPr/>
          <p:nvPr/>
        </p:nvSpPr>
        <p:spPr>
          <a:xfrm>
            <a:off x="97577" y="3762442"/>
            <a:ext cx="744502" cy="30007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 género </a:t>
            </a: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narrativo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Rectángulo 215" descr="Nodo de primer nivel" title="Nodo01"/>
          <p:cNvSpPr/>
          <p:nvPr/>
        </p:nvSpPr>
        <p:spPr>
          <a:xfrm>
            <a:off x="3203848" y="887234"/>
            <a:ext cx="1132779" cy="42968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Semántica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Rectángulo 219" descr="Nodo de segundo nivel" title="Nodo02"/>
          <p:cNvSpPr/>
          <p:nvPr/>
        </p:nvSpPr>
        <p:spPr>
          <a:xfrm>
            <a:off x="2493352" y="1694385"/>
            <a:ext cx="1217414" cy="297574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sentido </a:t>
            </a:r>
            <a:r>
              <a:rPr lang="es-ES" sz="10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propio</a:t>
            </a:r>
            <a:endParaRPr kumimoji="0" lang="es-E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Rectángulo 279" descr="Nodo de segundo nivel" title="Nodo02"/>
          <p:cNvSpPr/>
          <p:nvPr/>
        </p:nvSpPr>
        <p:spPr>
          <a:xfrm>
            <a:off x="5325740" y="1607395"/>
            <a:ext cx="1180384" cy="377577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5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noticiero</a:t>
            </a:r>
            <a:endParaRPr kumimoji="0" lang="es-ES" sz="105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Rectángulo 334" descr="Nodo de primer nivel" title="Nodo01"/>
          <p:cNvSpPr/>
          <p:nvPr/>
        </p:nvSpPr>
        <p:spPr>
          <a:xfrm>
            <a:off x="5325740" y="859571"/>
            <a:ext cx="1118468" cy="4414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Expresión oral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Conector angular 335"/>
          <p:cNvCxnSpPr/>
          <p:nvPr/>
        </p:nvCxnSpPr>
        <p:spPr>
          <a:xfrm rot="16200000" flipH="1">
            <a:off x="6217567" y="-888824"/>
            <a:ext cx="244754" cy="3255398"/>
          </a:xfrm>
          <a:prstGeom prst="bentConnector3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03" name="Rectángulo 338" descr="Nodo de segundo nivel" title="Nodo02"/>
          <p:cNvSpPr/>
          <p:nvPr/>
        </p:nvSpPr>
        <p:spPr>
          <a:xfrm>
            <a:off x="7236296" y="1645350"/>
            <a:ext cx="1658016" cy="441760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50" kern="0" noProof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comunicación verbal</a:t>
            </a:r>
            <a:endParaRPr kumimoji="0" lang="es-E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Rectángulo 115" descr="Nodo de primer nivel" title="Nodo01"/>
          <p:cNvSpPr/>
          <p:nvPr/>
        </p:nvSpPr>
        <p:spPr>
          <a:xfrm>
            <a:off x="7092280" y="861257"/>
            <a:ext cx="1692457" cy="50175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Comunicación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5" name="Conector angular 300"/>
          <p:cNvCxnSpPr/>
          <p:nvPr/>
        </p:nvCxnSpPr>
        <p:spPr>
          <a:xfrm rot="5400000">
            <a:off x="1089737" y="1515574"/>
            <a:ext cx="143029" cy="1"/>
          </a:xfrm>
          <a:prstGeom prst="bentConnector3">
            <a:avLst>
              <a:gd name="adj1" fmla="val -99041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7" name="Conector angular 315"/>
          <p:cNvCxnSpPr/>
          <p:nvPr/>
        </p:nvCxnSpPr>
        <p:spPr>
          <a:xfrm rot="5400000">
            <a:off x="5796629" y="1529046"/>
            <a:ext cx="143029" cy="1"/>
          </a:xfrm>
          <a:prstGeom prst="bentConnector3">
            <a:avLst>
              <a:gd name="adj1" fmla="val -99041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2" name="Conector recto 372"/>
          <p:cNvCxnSpPr/>
          <p:nvPr/>
        </p:nvCxnSpPr>
        <p:spPr>
          <a:xfrm flipH="1">
            <a:off x="1150929" y="2018910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3" name="Conector recto 373"/>
          <p:cNvCxnSpPr/>
          <p:nvPr/>
        </p:nvCxnSpPr>
        <p:spPr>
          <a:xfrm flipH="1">
            <a:off x="1139003" y="2321909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36" name="Rectángulo 72" descr="Nodo de cuarto nivel&#10;" title="Nodo04"/>
          <p:cNvSpPr/>
          <p:nvPr/>
        </p:nvSpPr>
        <p:spPr>
          <a:xfrm>
            <a:off x="937702" y="3750478"/>
            <a:ext cx="744502" cy="30007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 género </a:t>
            </a: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lírico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Rectángulo 72" descr="Nodo de cuarto nivel&#10;" title="Nodo04"/>
          <p:cNvSpPr/>
          <p:nvPr/>
        </p:nvSpPr>
        <p:spPr>
          <a:xfrm>
            <a:off x="1775712" y="3757250"/>
            <a:ext cx="744502" cy="30007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 género</a:t>
            </a:r>
            <a:r>
              <a:rPr kumimoji="0" lang="es-ES" sz="9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ES" sz="9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dramático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Rectángulo 283" descr="Nodo de tercer nivel" title="Nodo03"/>
          <p:cNvSpPr/>
          <p:nvPr/>
        </p:nvSpPr>
        <p:spPr>
          <a:xfrm>
            <a:off x="2603258" y="2811393"/>
            <a:ext cx="1127250" cy="738592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sentido original</a:t>
            </a:r>
            <a:r>
              <a:rPr kumimoji="0" lang="es-ES" sz="9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las palabras sin ninguna variación en su significado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Rectángulo 283" descr="Nodo de tercer nivel" title="Nodo03"/>
          <p:cNvSpPr/>
          <p:nvPr/>
        </p:nvSpPr>
        <p:spPr>
          <a:xfrm>
            <a:off x="3998450" y="2786639"/>
            <a:ext cx="1048292" cy="792300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s-ES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uevo</a:t>
            </a: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sentido que desarrollan las palabras a partir de su sentido propio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9" name="Conector recto 382"/>
          <p:cNvCxnSpPr/>
          <p:nvPr/>
        </p:nvCxnSpPr>
        <p:spPr>
          <a:xfrm flipH="1">
            <a:off x="3779911" y="735196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60" name="Conector recto 382"/>
          <p:cNvCxnSpPr/>
          <p:nvPr/>
        </p:nvCxnSpPr>
        <p:spPr>
          <a:xfrm>
            <a:off x="5868144" y="729081"/>
            <a:ext cx="0" cy="13049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93" name="Conector recto 378"/>
          <p:cNvCxnSpPr/>
          <p:nvPr/>
        </p:nvCxnSpPr>
        <p:spPr>
          <a:xfrm flipH="1">
            <a:off x="438985" y="4051698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94" name="CuadroTexto 262" descr="Conector entre nodos" title="conector"/>
          <p:cNvSpPr txBox="1"/>
          <p:nvPr/>
        </p:nvSpPr>
        <p:spPr>
          <a:xfrm>
            <a:off x="9576" y="4163754"/>
            <a:ext cx="928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s-ES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onformado</a:t>
            </a:r>
            <a:r>
              <a:rPr kumimoji="0" lang="es-E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por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5" name="Conector recto 380"/>
          <p:cNvCxnSpPr/>
          <p:nvPr/>
        </p:nvCxnSpPr>
        <p:spPr>
          <a:xfrm flipH="1">
            <a:off x="431219" y="4347316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96" name="Conector recto 378"/>
          <p:cNvCxnSpPr/>
          <p:nvPr/>
        </p:nvCxnSpPr>
        <p:spPr>
          <a:xfrm flipH="1">
            <a:off x="1164470" y="4059963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97" name="CuadroTexto 262" descr="Conector entre nodos" title="conector"/>
          <p:cNvSpPr txBox="1"/>
          <p:nvPr/>
        </p:nvSpPr>
        <p:spPr>
          <a:xfrm>
            <a:off x="937702" y="4147715"/>
            <a:ext cx="938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 comprende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8" name="Conector recto 380"/>
          <p:cNvCxnSpPr/>
          <p:nvPr/>
        </p:nvCxnSpPr>
        <p:spPr>
          <a:xfrm flipH="1">
            <a:off x="1168281" y="4347316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99" name="Conector recto 378"/>
          <p:cNvCxnSpPr/>
          <p:nvPr/>
        </p:nvCxnSpPr>
        <p:spPr>
          <a:xfrm flipH="1">
            <a:off x="2146318" y="4062465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00" name="CuadroTexto 262" descr="Conector entre nodos" title="conector"/>
          <p:cNvSpPr txBox="1"/>
          <p:nvPr/>
        </p:nvSpPr>
        <p:spPr>
          <a:xfrm>
            <a:off x="1778736" y="4169355"/>
            <a:ext cx="804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s-ES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ntegrado</a:t>
            </a:r>
            <a:r>
              <a:rPr kumimoji="0" lang="es-ES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por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1" name="Conector recto 380"/>
          <p:cNvCxnSpPr/>
          <p:nvPr/>
        </p:nvCxnSpPr>
        <p:spPr>
          <a:xfrm flipH="1">
            <a:off x="2118282" y="4346036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07" name="Rectángulo 72" descr="Nodo de cuarto nivel&#10;" title="Nodo04"/>
          <p:cNvSpPr/>
          <p:nvPr/>
        </p:nvSpPr>
        <p:spPr>
          <a:xfrm>
            <a:off x="79362" y="4512242"/>
            <a:ext cx="883002" cy="71707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kumimoji="0" lang="es-ES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bras</a:t>
            </a:r>
            <a:r>
              <a:rPr kumimoji="0" lang="es-E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escritas en prosa en las que un narrador relata una historia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8" name="Rectángulo 72" descr="Nodo de cuarto nivel&#10;" title="Nodo04"/>
          <p:cNvSpPr/>
          <p:nvPr/>
        </p:nvSpPr>
        <p:spPr>
          <a:xfrm>
            <a:off x="1042113" y="4512318"/>
            <a:ext cx="849417" cy="71615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r>
              <a:rPr lang="es-CO" sz="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textos que expresan los sentimientos del </a:t>
            </a:r>
            <a:r>
              <a:rPr lang="es-CO" sz="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" name="Rectángulo 72" descr="Nodo de cuarto nivel&#10;" title="Nodo04"/>
          <p:cNvSpPr/>
          <p:nvPr/>
        </p:nvSpPr>
        <p:spPr>
          <a:xfrm>
            <a:off x="1948179" y="4512242"/>
            <a:ext cx="894304" cy="73251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r>
              <a:rPr lang="es-CO" sz="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obras en forma de diálogo </a:t>
            </a:r>
            <a:r>
              <a:rPr lang="es-CO" sz="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creadas para representarse en </a:t>
            </a:r>
            <a:r>
              <a:rPr lang="es-CO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CO" sz="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teatro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CuadroTexto 262" descr="Conector entre nodos" title="conector"/>
          <p:cNvSpPr txBox="1"/>
          <p:nvPr/>
        </p:nvSpPr>
        <p:spPr>
          <a:xfrm>
            <a:off x="-75871" y="5335496"/>
            <a:ext cx="101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7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700" kern="0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cuales se </a:t>
            </a:r>
            <a:r>
              <a:rPr kumimoji="0" lang="es-ES" sz="7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estructuran en</a:t>
            </a:r>
            <a:endParaRPr kumimoji="0" lang="es-ES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CuadroTexto 262" descr="Conector entre nodos" title="conector"/>
          <p:cNvSpPr txBox="1"/>
          <p:nvPr/>
        </p:nvSpPr>
        <p:spPr>
          <a:xfrm>
            <a:off x="890400" y="5345325"/>
            <a:ext cx="1008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7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7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cuales suelen </a:t>
            </a:r>
            <a:endParaRPr kumimoji="0" lang="es-ES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Rectángulo 72" descr="Nodo de cuarto nivel&#10;" title="Nodo04"/>
          <p:cNvSpPr/>
          <p:nvPr/>
        </p:nvSpPr>
        <p:spPr>
          <a:xfrm>
            <a:off x="117614" y="5805420"/>
            <a:ext cx="879782" cy="41826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s-ES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nicio</a:t>
            </a:r>
            <a:endParaRPr kumimoji="0" lang="es-E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0" lang="es-E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desenlace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4" name="Rectángulo 72" descr="Nodo de cuarto nivel&#10;" title="Nodo04"/>
          <p:cNvSpPr/>
          <p:nvPr/>
        </p:nvSpPr>
        <p:spPr>
          <a:xfrm>
            <a:off x="1098475" y="5688427"/>
            <a:ext cx="849703" cy="6929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/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s-ES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omponerse</a:t>
            </a:r>
            <a:r>
              <a:rPr kumimoji="0" lang="es-ES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en verso y mantener la rima, el ritmo y la musicalidad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ángulo 72" descr="Nodo de cuarto nivel&#10;" title="Nodo04"/>
          <p:cNvSpPr/>
          <p:nvPr/>
        </p:nvSpPr>
        <p:spPr>
          <a:xfrm>
            <a:off x="4103404" y="4049671"/>
            <a:ext cx="1062668" cy="462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Andrés es la </a:t>
            </a:r>
            <a:r>
              <a:rPr lang="es-CO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estrella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del equipo de ciclismo</a:t>
            </a:r>
            <a:endParaRPr lang="es-CO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CuadroTexto 262" descr="Conector entre nodos" title="conector"/>
          <p:cNvSpPr txBox="1"/>
          <p:nvPr/>
        </p:nvSpPr>
        <p:spPr>
          <a:xfrm>
            <a:off x="2800815" y="3706772"/>
            <a:ext cx="785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kern="0" noProof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800" kern="0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kern="0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Conector recto 380"/>
          <p:cNvCxnSpPr/>
          <p:nvPr/>
        </p:nvCxnSpPr>
        <p:spPr>
          <a:xfrm flipH="1">
            <a:off x="3142685" y="3907285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74" name="CuadroTexto 262" descr="Conector entre nodos" title="conector"/>
          <p:cNvSpPr txBox="1"/>
          <p:nvPr/>
        </p:nvSpPr>
        <p:spPr>
          <a:xfrm>
            <a:off x="4176894" y="3677721"/>
            <a:ext cx="785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kern="0" noProof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800" kern="0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kern="0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ángulo 72" descr="Nodo de cuarto nivel&#10;" title="Nodo04"/>
          <p:cNvSpPr/>
          <p:nvPr/>
        </p:nvSpPr>
        <p:spPr>
          <a:xfrm>
            <a:off x="2959749" y="4074135"/>
            <a:ext cx="971283" cy="5479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r>
              <a:rPr lang="es-ES" sz="800" kern="0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s-E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kumimoji="0" lang="es-E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estrellas</a:t>
            </a:r>
            <a:r>
              <a:rPr kumimoji="0" lang="es-E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son cuerpos celestes que brillan con luz propia  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uadroTexto 262" descr="Conector entre nodos" title="conector"/>
          <p:cNvSpPr txBox="1"/>
          <p:nvPr/>
        </p:nvSpPr>
        <p:spPr>
          <a:xfrm>
            <a:off x="5457189" y="2283659"/>
            <a:ext cx="10219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s-E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 define como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Conector recto 380"/>
          <p:cNvCxnSpPr/>
          <p:nvPr/>
        </p:nvCxnSpPr>
        <p:spPr>
          <a:xfrm flipH="1">
            <a:off x="5915931" y="2466820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2" name="Rectángulo 283" descr="Nodo de tercer nivel" title="Nodo03"/>
          <p:cNvSpPr/>
          <p:nvPr/>
        </p:nvSpPr>
        <p:spPr>
          <a:xfrm>
            <a:off x="5197567" y="2607760"/>
            <a:ext cx="1656184" cy="862113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ES_tradnl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programa informativo que presenta hechos </a:t>
            </a:r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se </a:t>
            </a:r>
            <a:r>
              <a:rPr lang="es-ES_tradnl" sz="900" dirty="0">
                <a:latin typeface="Arial" panose="020B0604020202020204" pitchFamily="34" charset="0"/>
                <a:cs typeface="Arial" panose="020B0604020202020204" pitchFamily="34" charset="0"/>
              </a:rPr>
              <a:t>cuentan </a:t>
            </a:r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 manera clara, </a:t>
            </a:r>
            <a:r>
              <a:rPr lang="es-ES_tradnl" sz="900" dirty="0">
                <a:latin typeface="Arial" panose="020B0604020202020204" pitchFamily="34" charset="0"/>
                <a:cs typeface="Arial" panose="020B0604020202020204" pitchFamily="34" charset="0"/>
              </a:rPr>
              <a:t>en forma breve y</a:t>
            </a:r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900" dirty="0">
                <a:latin typeface="Arial" panose="020B0604020202020204" pitchFamily="34" charset="0"/>
                <a:cs typeface="Arial" panose="020B0604020202020204" pitchFamily="34" charset="0"/>
              </a:rPr>
              <a:t>con un estilo ágil y dinámico que cautiva la </a:t>
            </a:r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atención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ector recto 378"/>
          <p:cNvCxnSpPr/>
          <p:nvPr/>
        </p:nvCxnSpPr>
        <p:spPr>
          <a:xfrm flipH="1">
            <a:off x="5956100" y="3464557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4" name="CuadroTexto 262" descr="Conector entre nodos" title="conector"/>
          <p:cNvSpPr txBox="1"/>
          <p:nvPr/>
        </p:nvSpPr>
        <p:spPr>
          <a:xfrm>
            <a:off x="5336157" y="3575155"/>
            <a:ext cx="14445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ontiene secciones como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ángulo 72" descr="Nodo de cuarto nivel&#10;" title="Nodo04"/>
          <p:cNvSpPr/>
          <p:nvPr/>
        </p:nvSpPr>
        <p:spPr>
          <a:xfrm>
            <a:off x="5657156" y="4342890"/>
            <a:ext cx="773918" cy="2352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nacional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ángulo 72" descr="Nodo de cuarto nivel&#10;" title="Nodo04"/>
          <p:cNvSpPr/>
          <p:nvPr/>
        </p:nvSpPr>
        <p:spPr>
          <a:xfrm>
            <a:off x="5654708" y="4715029"/>
            <a:ext cx="836439" cy="2537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internacional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ángulo 72" descr="Nodo de cuarto nivel&#10;" title="Nodo04"/>
          <p:cNvSpPr/>
          <p:nvPr/>
        </p:nvSpPr>
        <p:spPr>
          <a:xfrm>
            <a:off x="5655575" y="5084458"/>
            <a:ext cx="867555" cy="2087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economía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ángulo 72" descr="Nodo de cuarto nivel&#10;" title="Nodo04"/>
          <p:cNvSpPr/>
          <p:nvPr/>
        </p:nvSpPr>
        <p:spPr>
          <a:xfrm>
            <a:off x="5667698" y="5405164"/>
            <a:ext cx="823450" cy="205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cultura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ángulo 72" descr="Nodo de cuarto nivel&#10;" title="Nodo04"/>
          <p:cNvSpPr/>
          <p:nvPr/>
        </p:nvSpPr>
        <p:spPr>
          <a:xfrm>
            <a:off x="5650639" y="5703953"/>
            <a:ext cx="818143" cy="2280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deportes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ángulo 72" descr="Nodo de cuarto nivel&#10;" title="Nodo04"/>
          <p:cNvSpPr/>
          <p:nvPr/>
        </p:nvSpPr>
        <p:spPr>
          <a:xfrm>
            <a:off x="5657156" y="6017059"/>
            <a:ext cx="818767" cy="2280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Conector recto 378"/>
          <p:cNvCxnSpPr/>
          <p:nvPr/>
        </p:nvCxnSpPr>
        <p:spPr>
          <a:xfrm flipH="1">
            <a:off x="8028383" y="2408463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01" name="Rectángulo 283" descr="Nodo de tercer nivel" title="Nodo03"/>
          <p:cNvSpPr/>
          <p:nvPr/>
        </p:nvSpPr>
        <p:spPr>
          <a:xfrm>
            <a:off x="7164288" y="2742746"/>
            <a:ext cx="656954" cy="160931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s-ES" sz="9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oral</a:t>
            </a:r>
            <a:endParaRPr kumimoji="0" lang="es-ES" sz="9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CuadroTexto 262" descr="Conector entre nodos" title="conector"/>
          <p:cNvSpPr txBox="1"/>
          <p:nvPr/>
        </p:nvSpPr>
        <p:spPr>
          <a:xfrm>
            <a:off x="6845714" y="3036997"/>
            <a:ext cx="1195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s-E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s-ES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cual 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ángulo 72" descr="Nodo de cuarto nivel&#10;" title="Nodo04"/>
          <p:cNvSpPr/>
          <p:nvPr/>
        </p:nvSpPr>
        <p:spPr>
          <a:xfrm>
            <a:off x="8151143" y="3371291"/>
            <a:ext cx="936104" cy="84718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resenta un mensaje planificado: riguroso, claro y lógico</a:t>
            </a:r>
            <a:endParaRPr lang="es-CO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Conector recto 378"/>
          <p:cNvCxnSpPr/>
          <p:nvPr/>
        </p:nvCxnSpPr>
        <p:spPr>
          <a:xfrm flipH="1">
            <a:off x="7416316" y="2912422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4" name="Rectángulo 72" descr="Nodo de cuarto nivel&#10;" title="Nodo04"/>
          <p:cNvSpPr/>
          <p:nvPr/>
        </p:nvSpPr>
        <p:spPr>
          <a:xfrm>
            <a:off x="6938197" y="3385551"/>
            <a:ext cx="1154329" cy="83292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 acompaña del lenguaje corporal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la retroalimentación o respuesta inmediata</a:t>
            </a:r>
          </a:p>
        </p:txBody>
      </p:sp>
      <p:sp>
        <p:nvSpPr>
          <p:cNvPr id="122" name="CuadroTexto 262" descr="Conector entre nodos" title="conector"/>
          <p:cNvSpPr txBox="1"/>
          <p:nvPr/>
        </p:nvSpPr>
        <p:spPr>
          <a:xfrm>
            <a:off x="648953" y="3245661"/>
            <a:ext cx="10386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kern="0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cuales </a:t>
            </a:r>
            <a:r>
              <a:rPr kumimoji="0" lang="es-ES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son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409701" y="3597580"/>
            <a:ext cx="1746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recto 378"/>
          <p:cNvCxnSpPr/>
          <p:nvPr/>
        </p:nvCxnSpPr>
        <p:spPr>
          <a:xfrm flipH="1">
            <a:off x="1133038" y="3599503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9" name="Conector recto 372"/>
          <p:cNvCxnSpPr/>
          <p:nvPr/>
        </p:nvCxnSpPr>
        <p:spPr>
          <a:xfrm flipH="1">
            <a:off x="1136184" y="3443724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0" name="Conector recto 378"/>
          <p:cNvCxnSpPr/>
          <p:nvPr/>
        </p:nvCxnSpPr>
        <p:spPr>
          <a:xfrm flipH="1">
            <a:off x="2153646" y="3595178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1" name="Conector recto 378"/>
          <p:cNvCxnSpPr/>
          <p:nvPr/>
        </p:nvCxnSpPr>
        <p:spPr>
          <a:xfrm flipH="1">
            <a:off x="416830" y="3599503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2" name="Conector recto 380"/>
          <p:cNvCxnSpPr/>
          <p:nvPr/>
        </p:nvCxnSpPr>
        <p:spPr>
          <a:xfrm flipH="1">
            <a:off x="438985" y="5233261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3" name="Conector recto 380"/>
          <p:cNvCxnSpPr/>
          <p:nvPr/>
        </p:nvCxnSpPr>
        <p:spPr>
          <a:xfrm flipH="1">
            <a:off x="442632" y="5648771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4" name="Conector recto 380"/>
          <p:cNvCxnSpPr/>
          <p:nvPr/>
        </p:nvCxnSpPr>
        <p:spPr>
          <a:xfrm flipH="1">
            <a:off x="1208572" y="5229991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5" name="Conector recto 380"/>
          <p:cNvCxnSpPr/>
          <p:nvPr/>
        </p:nvCxnSpPr>
        <p:spPr>
          <a:xfrm flipH="1">
            <a:off x="1215301" y="5531350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6" name="Conector recto 380"/>
          <p:cNvCxnSpPr/>
          <p:nvPr/>
        </p:nvCxnSpPr>
        <p:spPr>
          <a:xfrm flipH="1">
            <a:off x="2119639" y="5251070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37" name="CuadroTexto 262" descr="Conector entre nodos" title="conector"/>
          <p:cNvSpPr txBox="1"/>
          <p:nvPr/>
        </p:nvSpPr>
        <p:spPr>
          <a:xfrm>
            <a:off x="1942568" y="5358149"/>
            <a:ext cx="157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7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7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cuales s</a:t>
            </a:r>
            <a:r>
              <a:rPr lang="es-ES" sz="700" kern="0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7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estructuran en</a:t>
            </a:r>
            <a:endParaRPr kumimoji="0" lang="es-ES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ángulo 72" descr="Nodo de cuarto nivel&#10;" title="Nodo04"/>
          <p:cNvSpPr/>
          <p:nvPr/>
        </p:nvSpPr>
        <p:spPr>
          <a:xfrm>
            <a:off x="2060642" y="5778683"/>
            <a:ext cx="701125" cy="3657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/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s-ES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ctos</a:t>
            </a:r>
            <a:r>
              <a:rPr kumimoji="0" lang="es-ES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kumimoji="0" lang="es-ES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 escenas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9" name="Conector recto 380"/>
          <p:cNvCxnSpPr/>
          <p:nvPr/>
        </p:nvCxnSpPr>
        <p:spPr>
          <a:xfrm flipH="1">
            <a:off x="2136079" y="5620168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0" name="Rectángulo 219" descr="Nodo de segundo nivel" title="Nodo02"/>
          <p:cNvSpPr/>
          <p:nvPr/>
        </p:nvSpPr>
        <p:spPr>
          <a:xfrm>
            <a:off x="3907542" y="1699946"/>
            <a:ext cx="1270233" cy="296418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El sentido figurado</a:t>
            </a:r>
            <a:endParaRPr kumimoji="0" lang="es-E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2960102" y="1529046"/>
            <a:ext cx="1829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960102" y="1529046"/>
            <a:ext cx="0" cy="170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781831" y="1533165"/>
            <a:ext cx="0" cy="170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>
            <a:off x="3767317" y="1324245"/>
            <a:ext cx="1" cy="196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2930424" y="1997104"/>
            <a:ext cx="0" cy="36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CuadroTexto 66" descr="Conector entre nodos" title="conector"/>
          <p:cNvSpPr txBox="1"/>
          <p:nvPr/>
        </p:nvSpPr>
        <p:spPr>
          <a:xfrm>
            <a:off x="2383071" y="2316704"/>
            <a:ext cx="12572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s-ES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orresponde</a:t>
            </a:r>
            <a:r>
              <a:rPr kumimoji="0" lang="es-ES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al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6" name="Conector recto 255"/>
          <p:cNvCxnSpPr/>
          <p:nvPr/>
        </p:nvCxnSpPr>
        <p:spPr>
          <a:xfrm flipV="1">
            <a:off x="2949594" y="2532148"/>
            <a:ext cx="0" cy="279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ector recto 378"/>
          <p:cNvCxnSpPr/>
          <p:nvPr/>
        </p:nvCxnSpPr>
        <p:spPr>
          <a:xfrm flipH="1">
            <a:off x="3142684" y="3562079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64" name="Conector recto 163"/>
          <p:cNvCxnSpPr/>
          <p:nvPr/>
        </p:nvCxnSpPr>
        <p:spPr>
          <a:xfrm>
            <a:off x="4781831" y="1990457"/>
            <a:ext cx="0" cy="36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CuadroTexto 66" descr="Conector entre nodos" title="conector"/>
          <p:cNvSpPr txBox="1"/>
          <p:nvPr/>
        </p:nvSpPr>
        <p:spPr>
          <a:xfrm>
            <a:off x="3991772" y="2316704"/>
            <a:ext cx="12572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s-ES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orresponde</a:t>
            </a:r>
            <a:r>
              <a:rPr kumimoji="0" lang="es-ES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al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Conector recto 165"/>
          <p:cNvCxnSpPr/>
          <p:nvPr/>
        </p:nvCxnSpPr>
        <p:spPr>
          <a:xfrm flipV="1">
            <a:off x="4791420" y="2507394"/>
            <a:ext cx="0" cy="279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ector recto 378"/>
          <p:cNvCxnSpPr/>
          <p:nvPr/>
        </p:nvCxnSpPr>
        <p:spPr>
          <a:xfrm flipH="1">
            <a:off x="4551092" y="3578939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68" name="Conector recto 380"/>
          <p:cNvCxnSpPr/>
          <p:nvPr/>
        </p:nvCxnSpPr>
        <p:spPr>
          <a:xfrm flipH="1">
            <a:off x="4551092" y="3884067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62" name="Conector recto 261"/>
          <p:cNvCxnSpPr/>
          <p:nvPr/>
        </p:nvCxnSpPr>
        <p:spPr>
          <a:xfrm>
            <a:off x="5959499" y="3741964"/>
            <a:ext cx="0" cy="468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Conector recto 265"/>
          <p:cNvCxnSpPr/>
          <p:nvPr/>
        </p:nvCxnSpPr>
        <p:spPr>
          <a:xfrm>
            <a:off x="5432874" y="4210213"/>
            <a:ext cx="5234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Conector recto 267"/>
          <p:cNvCxnSpPr/>
          <p:nvPr/>
        </p:nvCxnSpPr>
        <p:spPr>
          <a:xfrm>
            <a:off x="5434614" y="4210213"/>
            <a:ext cx="0" cy="1904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Conector recto 271"/>
          <p:cNvCxnSpPr/>
          <p:nvPr/>
        </p:nvCxnSpPr>
        <p:spPr>
          <a:xfrm>
            <a:off x="5435688" y="4437112"/>
            <a:ext cx="219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5435688" y="4790791"/>
            <a:ext cx="219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ector recto 183"/>
          <p:cNvCxnSpPr/>
          <p:nvPr/>
        </p:nvCxnSpPr>
        <p:spPr>
          <a:xfrm>
            <a:off x="5442262" y="5186137"/>
            <a:ext cx="219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ector recto 184"/>
          <p:cNvCxnSpPr/>
          <p:nvPr/>
        </p:nvCxnSpPr>
        <p:spPr>
          <a:xfrm>
            <a:off x="5442262" y="5512938"/>
            <a:ext cx="219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ector recto 185"/>
          <p:cNvCxnSpPr/>
          <p:nvPr/>
        </p:nvCxnSpPr>
        <p:spPr>
          <a:xfrm>
            <a:off x="5442262" y="5805420"/>
            <a:ext cx="219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ector recto 186"/>
          <p:cNvCxnSpPr/>
          <p:nvPr/>
        </p:nvCxnSpPr>
        <p:spPr>
          <a:xfrm>
            <a:off x="5435688" y="6112354"/>
            <a:ext cx="219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ector recto 276"/>
          <p:cNvCxnSpPr>
            <a:stCxn id="295" idx="2"/>
          </p:cNvCxnSpPr>
          <p:nvPr/>
        </p:nvCxnSpPr>
        <p:spPr>
          <a:xfrm>
            <a:off x="5915932" y="1984972"/>
            <a:ext cx="0" cy="331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CuadroTexto 262" descr="Conector entre nodos" title="conector"/>
          <p:cNvSpPr txBox="1"/>
          <p:nvPr/>
        </p:nvSpPr>
        <p:spPr>
          <a:xfrm>
            <a:off x="7461203" y="2195274"/>
            <a:ext cx="142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es-ES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uede</a:t>
            </a:r>
            <a:r>
              <a:rPr kumimoji="0" lang="es-ES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realizarse de forma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ángulo 283" descr="Nodo de tercer nivel" title="Nodo03"/>
          <p:cNvSpPr/>
          <p:nvPr/>
        </p:nvSpPr>
        <p:spPr>
          <a:xfrm>
            <a:off x="8332621" y="2721050"/>
            <a:ext cx="696582" cy="179202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s-ES" sz="9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escrita</a:t>
            </a:r>
            <a:endParaRPr kumimoji="0" lang="es-ES" sz="9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9" name="Conector recto 278"/>
          <p:cNvCxnSpPr/>
          <p:nvPr/>
        </p:nvCxnSpPr>
        <p:spPr>
          <a:xfrm flipV="1">
            <a:off x="7409386" y="2566861"/>
            <a:ext cx="1368421" cy="14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ector recto 378"/>
          <p:cNvCxnSpPr/>
          <p:nvPr/>
        </p:nvCxnSpPr>
        <p:spPr>
          <a:xfrm flipH="1">
            <a:off x="7416316" y="2575486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8" name="Conector recto 378"/>
          <p:cNvCxnSpPr/>
          <p:nvPr/>
        </p:nvCxnSpPr>
        <p:spPr>
          <a:xfrm flipH="1">
            <a:off x="8768230" y="2562535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9" name="Conector recto 378"/>
          <p:cNvCxnSpPr/>
          <p:nvPr/>
        </p:nvCxnSpPr>
        <p:spPr>
          <a:xfrm flipH="1">
            <a:off x="8768133" y="2903677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00" name="Conector recto 378"/>
          <p:cNvCxnSpPr/>
          <p:nvPr/>
        </p:nvCxnSpPr>
        <p:spPr>
          <a:xfrm flipH="1">
            <a:off x="7409386" y="3227035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01" name="CuadroTexto 262" descr="Conector entre nodos" title="conector"/>
          <p:cNvSpPr txBox="1"/>
          <p:nvPr/>
        </p:nvSpPr>
        <p:spPr>
          <a:xfrm>
            <a:off x="8170601" y="3014879"/>
            <a:ext cx="1195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s-E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s-ES" sz="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cual 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Conector recto 378"/>
          <p:cNvCxnSpPr/>
          <p:nvPr/>
        </p:nvCxnSpPr>
        <p:spPr>
          <a:xfrm flipH="1">
            <a:off x="8768131" y="3203160"/>
            <a:ext cx="1" cy="1585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2565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241</Words>
  <Application>Microsoft Office PowerPoint</Application>
  <PresentationFormat>Presentación en pantalla (4:3)</PresentationFormat>
  <Paragraphs>58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Julieth Fernández</dc:creator>
  <cp:lastModifiedBy>Csepulveda</cp:lastModifiedBy>
  <cp:revision>43</cp:revision>
  <dcterms:created xsi:type="dcterms:W3CDTF">2015-08-27T05:52:03Z</dcterms:created>
  <dcterms:modified xsi:type="dcterms:W3CDTF">2015-09-21T17:31:47Z</dcterms:modified>
</cp:coreProperties>
</file>