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3" autoAdjust="0"/>
    <p:restoredTop sz="94660"/>
  </p:normalViewPr>
  <p:slideViewPr>
    <p:cSldViewPr snapToGrid="0">
      <p:cViewPr>
        <p:scale>
          <a:sx n="100" d="100"/>
          <a:sy n="100" d="100"/>
        </p:scale>
        <p:origin x="912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Conector angular 320"/>
          <p:cNvCxnSpPr/>
          <p:nvPr/>
        </p:nvCxnSpPr>
        <p:spPr>
          <a:xfrm rot="5400000">
            <a:off x="7858806" y="1585392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 descr="Título del guion" title="Titulo"/>
          <p:cNvSpPr/>
          <p:nvPr/>
        </p:nvSpPr>
        <p:spPr>
          <a:xfrm>
            <a:off x="1902240" y="256800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reportaje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74430" y="901596"/>
            <a:ext cx="1065679" cy="43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Literatura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903005" y="-947984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26724" y="1645350"/>
            <a:ext cx="1120084" cy="441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¿Qué es la literatura?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695526" y="2210604"/>
            <a:ext cx="932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89436" y="2606546"/>
            <a:ext cx="1434783" cy="7181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</a:rPr>
              <a:t>El </a:t>
            </a:r>
            <a:r>
              <a:rPr lang="es-CO" sz="800" dirty="0">
                <a:solidFill>
                  <a:schemeClr val="tx1"/>
                </a:solidFill>
              </a:rPr>
              <a:t>arte de transmitir un mensaje </a:t>
            </a:r>
          </a:p>
          <a:p>
            <a:pPr algn="ctr"/>
            <a:r>
              <a:rPr lang="es-CO" sz="800" dirty="0">
                <a:solidFill>
                  <a:schemeClr val="tx1"/>
                </a:solidFill>
              </a:rPr>
              <a:t>ya sea historias </a:t>
            </a:r>
            <a:r>
              <a:rPr lang="es-CO" sz="800" dirty="0" smtClean="0">
                <a:solidFill>
                  <a:schemeClr val="tx1"/>
                </a:solidFill>
              </a:rPr>
              <a:t>reales  </a:t>
            </a:r>
            <a:r>
              <a:rPr lang="es-CO" sz="800" dirty="0">
                <a:solidFill>
                  <a:schemeClr val="tx1"/>
                </a:solidFill>
              </a:rPr>
              <a:t>o </a:t>
            </a:r>
            <a:r>
              <a:rPr lang="es-CO" sz="800" dirty="0" smtClean="0">
                <a:solidFill>
                  <a:schemeClr val="tx1"/>
                </a:solidFill>
              </a:rPr>
              <a:t>de ficción, sentimientos</a:t>
            </a:r>
            <a:r>
              <a:rPr lang="es-CO" sz="800" dirty="0">
                <a:solidFill>
                  <a:schemeClr val="tx1"/>
                </a:solidFill>
              </a:rPr>
              <a:t>, impresiones o ideas </a:t>
            </a:r>
            <a:r>
              <a:rPr lang="es-CO" sz="800" dirty="0" smtClean="0">
                <a:solidFill>
                  <a:schemeClr val="tx1"/>
                </a:solidFill>
              </a:rPr>
              <a:t> con </a:t>
            </a:r>
            <a:r>
              <a:rPr lang="es-CO" sz="800" dirty="0">
                <a:solidFill>
                  <a:schemeClr val="tx1"/>
                </a:solidFill>
              </a:rPr>
              <a:t>una intención estética. 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316863" y="4581923"/>
            <a:ext cx="744502" cy="300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descripción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575022" y="3454859"/>
            <a:ext cx="11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posee unos elementos</a:t>
            </a:r>
            <a:endParaRPr lang="es-ES" sz="900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2664096" y="887234"/>
            <a:ext cx="1132779" cy="429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Gramática</a:t>
            </a:r>
            <a:endParaRPr lang="es-ES" sz="1200" b="1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2512616" y="1620411"/>
            <a:ext cx="1470543" cy="4587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Las categorías gramaticales, los </a:t>
            </a:r>
            <a:r>
              <a:rPr lang="es-ES" sz="1000" dirty="0" smtClean="0">
                <a:solidFill>
                  <a:schemeClr val="bg1"/>
                </a:solidFill>
              </a:rPr>
              <a:t>sustantivos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smtClean="0">
                <a:solidFill>
                  <a:schemeClr val="bg1"/>
                </a:solidFill>
              </a:rPr>
              <a:t>y </a:t>
            </a:r>
            <a:r>
              <a:rPr lang="es-ES" sz="1000" dirty="0" smtClean="0">
                <a:solidFill>
                  <a:schemeClr val="bg1"/>
                </a:solidFill>
              </a:rPr>
              <a:t>adjetivos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844729" y="2192272"/>
            <a:ext cx="783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156972" y="3457810"/>
            <a:ext cx="934319" cy="1136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las palabras </a:t>
            </a:r>
            <a:r>
              <a:rPr lang="es-ES_tradnl" sz="900" dirty="0"/>
              <a:t>que </a:t>
            </a:r>
            <a:r>
              <a:rPr lang="es-ES_tradnl" sz="900" dirty="0" smtClean="0"/>
              <a:t>varían </a:t>
            </a:r>
            <a:r>
              <a:rPr lang="es-ES_tradnl" sz="900" dirty="0"/>
              <a:t>o </a:t>
            </a:r>
            <a:r>
              <a:rPr lang="es-ES_tradnl" sz="900" dirty="0" smtClean="0"/>
              <a:t>cambian </a:t>
            </a:r>
            <a:r>
              <a:rPr lang="es-ES_tradnl" sz="900" dirty="0"/>
              <a:t>en la oración y que </a:t>
            </a:r>
            <a:r>
              <a:rPr lang="es-ES_tradnl" sz="900" dirty="0" smtClean="0"/>
              <a:t>son empleadas </a:t>
            </a:r>
            <a:r>
              <a:rPr lang="es-ES_tradnl" sz="900" dirty="0"/>
              <a:t>para designar seres, personas, objetos e ideas</a:t>
            </a:r>
            <a:r>
              <a:rPr lang="es-ES_tradnl" sz="900" i="1" dirty="0"/>
              <a:t>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6" name="Rectángulo 265" descr="Nodo de sexto nivel" title="Nodo06"/>
          <p:cNvSpPr/>
          <p:nvPr/>
        </p:nvSpPr>
        <p:spPr>
          <a:xfrm>
            <a:off x="2180428" y="5096774"/>
            <a:ext cx="844954" cy="797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Camila Ruiz, fútbol, Andrés García, parque, San Cristóbal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5141562" y="1611433"/>
            <a:ext cx="1180384" cy="4518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Los grafemas </a:t>
            </a:r>
            <a:r>
              <a:rPr lang="es-ES" sz="1050" i="1" dirty="0">
                <a:solidFill>
                  <a:schemeClr val="bg1"/>
                </a:solidFill>
              </a:rPr>
              <a:t>k</a:t>
            </a:r>
            <a:r>
              <a:rPr lang="es-ES" sz="1050" dirty="0" smtClean="0">
                <a:solidFill>
                  <a:schemeClr val="bg1"/>
                </a:solidFill>
              </a:rPr>
              <a:t> y </a:t>
            </a:r>
            <a:r>
              <a:rPr lang="es-ES" sz="105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5236008" y="2227647"/>
            <a:ext cx="1050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escriben con</a:t>
            </a:r>
            <a:endParaRPr lang="es-ES" sz="900" dirty="0"/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4734162" y="2717278"/>
            <a:ext cx="492321" cy="322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q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491797" y="3213325"/>
            <a:ext cx="1050203" cy="1080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las palabras </a:t>
            </a:r>
            <a:r>
              <a:rPr lang="es-ES_tradnl" sz="900" dirty="0"/>
              <a:t>únicamente con cualquiera de estas dos vocales: “e” “i”, interponiendo la vocal “u</a:t>
            </a:r>
            <a:r>
              <a:rPr lang="es-ES_tradnl" sz="900" dirty="0" smtClean="0"/>
              <a:t>”.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4599933" y="4802061"/>
            <a:ext cx="894994" cy="743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Quebrar, quemar, querer, quitar, química, quizás.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6008698" y="3202542"/>
            <a:ext cx="1043584" cy="92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las palabras que tienen el prefijo </a:t>
            </a:r>
            <a:r>
              <a:rPr lang="es-ES" sz="900" dirty="0" smtClean="0">
                <a:solidFill>
                  <a:schemeClr val="tx1"/>
                </a:solidFill>
              </a:rPr>
              <a:t>“kilo-”  </a:t>
            </a:r>
            <a:r>
              <a:rPr lang="es-ES" sz="900" dirty="0" smtClean="0">
                <a:solidFill>
                  <a:schemeClr val="tx1"/>
                </a:solidFill>
              </a:rPr>
              <a:t>y palabras de origen extranjero.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5147508" y="859571"/>
            <a:ext cx="1118468" cy="44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Ortografía</a:t>
            </a:r>
            <a:endParaRPr lang="es-ES" sz="1200" b="1" dirty="0"/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217567" y="-888824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331153" y="1645350"/>
            <a:ext cx="1259101" cy="4600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El reportaje 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680682" y="2263106"/>
            <a:ext cx="56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7179914" y="2611013"/>
            <a:ext cx="1592244" cy="853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Una explicación </a:t>
            </a:r>
            <a:r>
              <a:rPr lang="es-CO" sz="900" dirty="0"/>
              <a:t>de un suceso, no necesariamente de actualidad, con cierto grado de profundidad y que contrasta diversas fuentes o versiones.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359931" y="4145546"/>
            <a:ext cx="1332376" cy="819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Aborda asuntos de interés humano o general, hechos reales, utilizando un lenguaje claro y </a:t>
            </a:r>
            <a:r>
              <a:rPr lang="es-CO" sz="900" dirty="0" smtClean="0"/>
              <a:t>simple. </a:t>
            </a:r>
            <a:r>
              <a:rPr lang="es-CO" sz="900" dirty="0"/>
              <a:t>E</a:t>
            </a:r>
            <a:r>
              <a:rPr lang="es-CO" sz="900" dirty="0" smtClean="0"/>
              <a:t>s </a:t>
            </a:r>
            <a:r>
              <a:rPr lang="es-CO" sz="900" dirty="0"/>
              <a:t>imparcial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269923" y="5601018"/>
            <a:ext cx="1512393" cy="717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Titular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Párrafo inicial o </a:t>
            </a:r>
            <a:r>
              <a:rPr lang="es-CO" sz="900" dirty="0" smtClean="0"/>
              <a:t>entrada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Cuerpo del reportaje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/>
              <a:t>Párrafo </a:t>
            </a:r>
            <a:r>
              <a:rPr lang="es-CO" sz="900" smtClean="0"/>
              <a:t>final</a:t>
            </a:r>
            <a:endParaRPr lang="es-CO" sz="900" dirty="0"/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325222" y="3637757"/>
            <a:ext cx="136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osee unas características</a:t>
            </a:r>
            <a:endParaRPr lang="es-ES" sz="900" dirty="0"/>
          </a:p>
        </p:txBody>
      </p:sp>
      <p:sp>
        <p:nvSpPr>
          <p:cNvPr id="350" name="CuadroTexto 349" descr="Conector entre nodos" title="conector"/>
          <p:cNvSpPr txBox="1"/>
          <p:nvPr/>
        </p:nvSpPr>
        <p:spPr>
          <a:xfrm>
            <a:off x="7450177" y="5129803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posee una estructura </a:t>
            </a:r>
            <a:endParaRPr lang="es-ES" sz="900" dirty="0"/>
          </a:p>
        </p:txBody>
      </p:sp>
      <p:sp>
        <p:nvSpPr>
          <p:cNvPr id="116" name="Rectángulo 115" descr="Nodo de primer nivel" title="Nodo01"/>
          <p:cNvSpPr/>
          <p:nvPr/>
        </p:nvSpPr>
        <p:spPr>
          <a:xfrm>
            <a:off x="6999850" y="861257"/>
            <a:ext cx="1692457" cy="50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Comprensión y producción textual </a:t>
            </a:r>
            <a:endParaRPr lang="es-ES" sz="1200" b="1" dirty="0"/>
          </a:p>
        </p:txBody>
      </p:sp>
      <p:sp>
        <p:nvSpPr>
          <p:cNvPr id="161" name="Rectángulo 160" descr="Nodo de cuarto nivel&#10;" title="Nodo04"/>
          <p:cNvSpPr/>
          <p:nvPr/>
        </p:nvSpPr>
        <p:spPr>
          <a:xfrm>
            <a:off x="3247887" y="3464313"/>
            <a:ext cx="1132851" cy="1130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las palabras </a:t>
            </a:r>
            <a:r>
              <a:rPr lang="es-ES_tradnl" sz="900" dirty="0"/>
              <a:t>que indican las propiedades, las cualidades y los rasgos que poseen los sustantivos al interior de una oración.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4" name="Rectángulo 173" descr="Nodo de sexto nivel" title="Nodo06"/>
          <p:cNvSpPr/>
          <p:nvPr/>
        </p:nvSpPr>
        <p:spPr>
          <a:xfrm>
            <a:off x="3373242" y="5087410"/>
            <a:ext cx="959991" cy="674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Despierto, hermosa, fresco, enfermo, hábil, inmenso,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3" name="Rectángulo 182" descr="Nodo de tercer nivel" title="Nodo03"/>
          <p:cNvSpPr/>
          <p:nvPr/>
        </p:nvSpPr>
        <p:spPr>
          <a:xfrm>
            <a:off x="6271402" y="2722038"/>
            <a:ext cx="500043" cy="3176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95" name="Rectángulo 294" descr="Nodo de quinto nivel" title="Nodo05"/>
          <p:cNvSpPr/>
          <p:nvPr/>
        </p:nvSpPr>
        <p:spPr>
          <a:xfrm>
            <a:off x="6026687" y="4637465"/>
            <a:ext cx="1007603" cy="724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Kilómetro, kilogramo, koala, káiser, kárate, kiwi.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01" name="Conector angular 300"/>
          <p:cNvCxnSpPr/>
          <p:nvPr/>
        </p:nvCxnSpPr>
        <p:spPr>
          <a:xfrm rot="5400000">
            <a:off x="1095035" y="1570075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angular 306"/>
          <p:cNvCxnSpPr/>
          <p:nvPr/>
        </p:nvCxnSpPr>
        <p:spPr>
          <a:xfrm rot="5400000">
            <a:off x="3154633" y="1541999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angular 315"/>
          <p:cNvCxnSpPr/>
          <p:nvPr/>
        </p:nvCxnSpPr>
        <p:spPr>
          <a:xfrm rot="5400000">
            <a:off x="5659081" y="1529046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H="1">
            <a:off x="7952730" y="2106379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0" name="Conector recto 369"/>
          <p:cNvCxnSpPr/>
          <p:nvPr/>
        </p:nvCxnSpPr>
        <p:spPr>
          <a:xfrm flipH="1">
            <a:off x="5723058" y="2038459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Conector recto 370"/>
          <p:cNvCxnSpPr/>
          <p:nvPr/>
        </p:nvCxnSpPr>
        <p:spPr>
          <a:xfrm flipH="1">
            <a:off x="7978403" y="3985905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2" name="Conector recto 371"/>
          <p:cNvCxnSpPr/>
          <p:nvPr/>
        </p:nvCxnSpPr>
        <p:spPr>
          <a:xfrm flipH="1">
            <a:off x="7991162" y="3473084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3" name="Conector recto 372"/>
          <p:cNvCxnSpPr/>
          <p:nvPr/>
        </p:nvCxnSpPr>
        <p:spPr>
          <a:xfrm flipH="1">
            <a:off x="1170573" y="2083521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Conector recto 373"/>
          <p:cNvCxnSpPr/>
          <p:nvPr/>
        </p:nvCxnSpPr>
        <p:spPr>
          <a:xfrm flipH="1">
            <a:off x="1170965" y="2445021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5" name="Conector recto 374"/>
          <p:cNvCxnSpPr/>
          <p:nvPr/>
        </p:nvCxnSpPr>
        <p:spPr>
          <a:xfrm flipH="1">
            <a:off x="3235205" y="2079363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9" name="Conector recto 378"/>
          <p:cNvCxnSpPr/>
          <p:nvPr/>
        </p:nvCxnSpPr>
        <p:spPr>
          <a:xfrm flipH="1">
            <a:off x="2561222" y="2991273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7" name="Conector recto 386"/>
          <p:cNvCxnSpPr/>
          <p:nvPr/>
        </p:nvCxnSpPr>
        <p:spPr>
          <a:xfrm flipH="1">
            <a:off x="8024357" y="4971288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 flipH="1">
            <a:off x="8026119" y="5442503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139"/>
          <p:cNvCxnSpPr/>
          <p:nvPr/>
        </p:nvCxnSpPr>
        <p:spPr>
          <a:xfrm flipH="1">
            <a:off x="1169339" y="3324712"/>
            <a:ext cx="1525" cy="129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261"/>
          <p:cNvCxnSpPr/>
          <p:nvPr/>
        </p:nvCxnSpPr>
        <p:spPr>
          <a:xfrm rot="10800000" flipV="1">
            <a:off x="582974" y="3849162"/>
            <a:ext cx="546161" cy="214670"/>
          </a:xfrm>
          <a:prstGeom prst="bentConnector3">
            <a:avLst>
              <a:gd name="adj1" fmla="val 100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139"/>
          <p:cNvCxnSpPr/>
          <p:nvPr/>
        </p:nvCxnSpPr>
        <p:spPr>
          <a:xfrm flipH="1">
            <a:off x="1140588" y="3795618"/>
            <a:ext cx="1526" cy="64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261"/>
          <p:cNvCxnSpPr/>
          <p:nvPr/>
        </p:nvCxnSpPr>
        <p:spPr>
          <a:xfrm rot="10800000" flipH="1" flipV="1">
            <a:off x="1077267" y="3850493"/>
            <a:ext cx="546161" cy="214670"/>
          </a:xfrm>
          <a:prstGeom prst="bentConnector3">
            <a:avLst>
              <a:gd name="adj1" fmla="val 100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265" descr="Nodo de sexto nivel" title="Nodo06"/>
          <p:cNvSpPr/>
          <p:nvPr/>
        </p:nvSpPr>
        <p:spPr>
          <a:xfrm>
            <a:off x="130798" y="4088283"/>
            <a:ext cx="906713" cy="367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Las combinaciones textuales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4" name="Rectángulo 265" descr="Nodo de sexto nivel" title="Nodo06"/>
          <p:cNvSpPr/>
          <p:nvPr/>
        </p:nvSpPr>
        <p:spPr>
          <a:xfrm>
            <a:off x="1181661" y="4089614"/>
            <a:ext cx="906713" cy="367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Los modos de expresión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07" name="Conector angular 261"/>
          <p:cNvCxnSpPr/>
          <p:nvPr/>
        </p:nvCxnSpPr>
        <p:spPr>
          <a:xfrm rot="16200000" flipV="1">
            <a:off x="182889" y="4495544"/>
            <a:ext cx="157384" cy="90446"/>
          </a:xfrm>
          <a:prstGeom prst="bentConnector3">
            <a:avLst>
              <a:gd name="adj1" fmla="val -55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261"/>
          <p:cNvCxnSpPr/>
          <p:nvPr/>
        </p:nvCxnSpPr>
        <p:spPr>
          <a:xfrm rot="16200000" flipV="1">
            <a:off x="-25584" y="4875572"/>
            <a:ext cx="583612" cy="97066"/>
          </a:xfrm>
          <a:prstGeom prst="bentConnector3">
            <a:avLst>
              <a:gd name="adj1" fmla="val -17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72" descr="Nodo de cuarto nivel&#10;" title="Nodo04"/>
          <p:cNvSpPr/>
          <p:nvPr/>
        </p:nvSpPr>
        <p:spPr>
          <a:xfrm>
            <a:off x="310243" y="5092118"/>
            <a:ext cx="744502" cy="300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diálogo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1" name="Conector angular 261"/>
          <p:cNvCxnSpPr/>
          <p:nvPr/>
        </p:nvCxnSpPr>
        <p:spPr>
          <a:xfrm rot="16200000" flipV="1">
            <a:off x="-32204" y="5473228"/>
            <a:ext cx="583612" cy="97066"/>
          </a:xfrm>
          <a:prstGeom prst="bentConnector3">
            <a:avLst>
              <a:gd name="adj1" fmla="val -17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72" descr="Nodo de cuarto nivel&#10;" title="Nodo04"/>
          <p:cNvSpPr/>
          <p:nvPr/>
        </p:nvSpPr>
        <p:spPr>
          <a:xfrm>
            <a:off x="327476" y="5594362"/>
            <a:ext cx="744502" cy="300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narración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3" name="Conector angular 261"/>
          <p:cNvCxnSpPr/>
          <p:nvPr/>
        </p:nvCxnSpPr>
        <p:spPr>
          <a:xfrm rot="16200000" flipV="1">
            <a:off x="1186046" y="4496875"/>
            <a:ext cx="157384" cy="90446"/>
          </a:xfrm>
          <a:prstGeom prst="bentConnector3">
            <a:avLst>
              <a:gd name="adj1" fmla="val -55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72" descr="Nodo de cuarto nivel&#10;" title="Nodo04"/>
          <p:cNvSpPr/>
          <p:nvPr/>
        </p:nvSpPr>
        <p:spPr>
          <a:xfrm>
            <a:off x="1318543" y="4591205"/>
            <a:ext cx="556485" cy="260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verso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5" name="Conector angular 261"/>
          <p:cNvCxnSpPr/>
          <p:nvPr/>
        </p:nvCxnSpPr>
        <p:spPr>
          <a:xfrm rot="16200000" flipV="1">
            <a:off x="969622" y="4876903"/>
            <a:ext cx="583612" cy="97066"/>
          </a:xfrm>
          <a:prstGeom prst="bentConnector3">
            <a:avLst>
              <a:gd name="adj1" fmla="val -17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72" descr="Nodo de cuarto nivel&#10;" title="Nodo04"/>
          <p:cNvSpPr/>
          <p:nvPr/>
        </p:nvSpPr>
        <p:spPr>
          <a:xfrm>
            <a:off x="1326493" y="5069596"/>
            <a:ext cx="548535" cy="300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prosa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8" name="Conector angular 261"/>
          <p:cNvCxnSpPr/>
          <p:nvPr/>
        </p:nvCxnSpPr>
        <p:spPr>
          <a:xfrm rot="10800000" flipV="1">
            <a:off x="2461443" y="2458479"/>
            <a:ext cx="766572" cy="214041"/>
          </a:xfrm>
          <a:prstGeom prst="bentConnector3">
            <a:avLst>
              <a:gd name="adj1" fmla="val 1004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261"/>
          <p:cNvCxnSpPr/>
          <p:nvPr/>
        </p:nvCxnSpPr>
        <p:spPr>
          <a:xfrm>
            <a:off x="3236667" y="2458479"/>
            <a:ext cx="756134" cy="207937"/>
          </a:xfrm>
          <a:prstGeom prst="bentConnector3">
            <a:avLst>
              <a:gd name="adj1" fmla="val 1004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372"/>
          <p:cNvCxnSpPr/>
          <p:nvPr/>
        </p:nvCxnSpPr>
        <p:spPr>
          <a:xfrm>
            <a:off x="3230489" y="2385675"/>
            <a:ext cx="0" cy="72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ángulo 283" descr="Nodo de tercer nivel" title="Nodo03"/>
          <p:cNvSpPr/>
          <p:nvPr/>
        </p:nvSpPr>
        <p:spPr>
          <a:xfrm>
            <a:off x="2221994" y="2672521"/>
            <a:ext cx="752256" cy="3176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Los </a:t>
            </a:r>
            <a:r>
              <a:rPr lang="es-ES" sz="900" dirty="0" smtClean="0">
                <a:solidFill>
                  <a:schemeClr val="tx1"/>
                </a:solidFill>
              </a:rPr>
              <a:t>sustantivos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4" name="Rectángulo 283" descr="Nodo de tercer nivel" title="Nodo03"/>
          <p:cNvSpPr/>
          <p:nvPr/>
        </p:nvSpPr>
        <p:spPr>
          <a:xfrm>
            <a:off x="3420747" y="2672521"/>
            <a:ext cx="752256" cy="3176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Los </a:t>
            </a:r>
            <a:r>
              <a:rPr lang="es-ES" sz="900" dirty="0" smtClean="0">
                <a:solidFill>
                  <a:schemeClr val="tx1"/>
                </a:solidFill>
              </a:rPr>
              <a:t>adjetivos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5" name="CuadroTexto 262" descr="Conector entre nodos" title="conector"/>
          <p:cNvSpPr txBox="1"/>
          <p:nvPr/>
        </p:nvSpPr>
        <p:spPr>
          <a:xfrm>
            <a:off x="2337683" y="3125684"/>
            <a:ext cx="447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156" name="CuadroTexto 262" descr="Conector entre nodos" title="conector"/>
          <p:cNvSpPr txBox="1"/>
          <p:nvPr/>
        </p:nvSpPr>
        <p:spPr>
          <a:xfrm>
            <a:off x="3573334" y="3093902"/>
            <a:ext cx="447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57" name="Conector recto 378"/>
          <p:cNvCxnSpPr/>
          <p:nvPr/>
        </p:nvCxnSpPr>
        <p:spPr>
          <a:xfrm flipH="1">
            <a:off x="3808267" y="2989876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380"/>
          <p:cNvCxnSpPr/>
          <p:nvPr/>
        </p:nvCxnSpPr>
        <p:spPr>
          <a:xfrm flipH="1">
            <a:off x="2561221" y="3294219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380"/>
          <p:cNvCxnSpPr/>
          <p:nvPr/>
        </p:nvCxnSpPr>
        <p:spPr>
          <a:xfrm flipH="1">
            <a:off x="3808156" y="3294218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CuadroTexto 290" descr="Conector entre nodos" title="conector"/>
          <p:cNvSpPr txBox="1"/>
          <p:nvPr/>
        </p:nvSpPr>
        <p:spPr>
          <a:xfrm>
            <a:off x="2144748" y="4736540"/>
            <a:ext cx="87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or ejemplo</a:t>
            </a:r>
            <a:endParaRPr lang="es-ES" sz="900" dirty="0"/>
          </a:p>
        </p:txBody>
      </p:sp>
      <p:cxnSp>
        <p:nvCxnSpPr>
          <p:cNvPr id="162" name="Conector recto 382"/>
          <p:cNvCxnSpPr/>
          <p:nvPr/>
        </p:nvCxnSpPr>
        <p:spPr>
          <a:xfrm flipH="1">
            <a:off x="2561220" y="4594818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382"/>
          <p:cNvCxnSpPr/>
          <p:nvPr/>
        </p:nvCxnSpPr>
        <p:spPr>
          <a:xfrm flipH="1">
            <a:off x="2565170" y="4931296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CuadroTexto 290" descr="Conector entre nodos" title="conector"/>
          <p:cNvSpPr txBox="1"/>
          <p:nvPr/>
        </p:nvSpPr>
        <p:spPr>
          <a:xfrm>
            <a:off x="3413492" y="4734552"/>
            <a:ext cx="87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or ejemplo</a:t>
            </a:r>
            <a:endParaRPr lang="es-ES" sz="900" dirty="0"/>
          </a:p>
        </p:txBody>
      </p:sp>
      <p:cxnSp>
        <p:nvCxnSpPr>
          <p:cNvPr id="165" name="Conector recto 382"/>
          <p:cNvCxnSpPr/>
          <p:nvPr/>
        </p:nvCxnSpPr>
        <p:spPr>
          <a:xfrm flipH="1">
            <a:off x="3829964" y="4592830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Conector recto 382"/>
          <p:cNvCxnSpPr/>
          <p:nvPr/>
        </p:nvCxnSpPr>
        <p:spPr>
          <a:xfrm flipH="1">
            <a:off x="3833914" y="4929308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382"/>
          <p:cNvCxnSpPr/>
          <p:nvPr/>
        </p:nvCxnSpPr>
        <p:spPr>
          <a:xfrm flipH="1">
            <a:off x="3249346" y="735196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382"/>
          <p:cNvCxnSpPr>
            <a:endCxn id="335" idx="0"/>
          </p:cNvCxnSpPr>
          <p:nvPr/>
        </p:nvCxnSpPr>
        <p:spPr>
          <a:xfrm>
            <a:off x="5706742" y="729081"/>
            <a:ext cx="0" cy="130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ector angular 261"/>
          <p:cNvCxnSpPr/>
          <p:nvPr/>
        </p:nvCxnSpPr>
        <p:spPr>
          <a:xfrm>
            <a:off x="5751632" y="2498696"/>
            <a:ext cx="756134" cy="207937"/>
          </a:xfrm>
          <a:prstGeom prst="bentConnector3">
            <a:avLst>
              <a:gd name="adj1" fmla="val 1004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261"/>
          <p:cNvCxnSpPr/>
          <p:nvPr/>
        </p:nvCxnSpPr>
        <p:spPr>
          <a:xfrm rot="10800000" flipV="1">
            <a:off x="4985060" y="2498696"/>
            <a:ext cx="766572" cy="214041"/>
          </a:xfrm>
          <a:prstGeom prst="bentConnector3">
            <a:avLst>
              <a:gd name="adj1" fmla="val 1004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372"/>
          <p:cNvCxnSpPr/>
          <p:nvPr/>
        </p:nvCxnSpPr>
        <p:spPr>
          <a:xfrm>
            <a:off x="5729030" y="2434093"/>
            <a:ext cx="0" cy="72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ector recto 380"/>
          <p:cNvCxnSpPr/>
          <p:nvPr/>
        </p:nvCxnSpPr>
        <p:spPr>
          <a:xfrm flipH="1">
            <a:off x="4978946" y="3045985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CuadroTexto 290" descr="Conector entre nodos" title="conector"/>
          <p:cNvSpPr txBox="1"/>
          <p:nvPr/>
        </p:nvSpPr>
        <p:spPr>
          <a:xfrm>
            <a:off x="4596476" y="4435566"/>
            <a:ext cx="87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or ejemplo</a:t>
            </a:r>
            <a:endParaRPr lang="es-ES" sz="900" dirty="0"/>
          </a:p>
        </p:txBody>
      </p:sp>
      <p:cxnSp>
        <p:nvCxnSpPr>
          <p:cNvPr id="181" name="Conector recto 382"/>
          <p:cNvCxnSpPr/>
          <p:nvPr/>
        </p:nvCxnSpPr>
        <p:spPr>
          <a:xfrm flipH="1">
            <a:off x="5012948" y="4293844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Conector recto 382"/>
          <p:cNvCxnSpPr/>
          <p:nvPr/>
        </p:nvCxnSpPr>
        <p:spPr>
          <a:xfrm flipH="1">
            <a:off x="5016898" y="4630322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380"/>
          <p:cNvCxnSpPr/>
          <p:nvPr/>
        </p:nvCxnSpPr>
        <p:spPr>
          <a:xfrm flipH="1">
            <a:off x="6530489" y="3046426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CuadroTexto 290" descr="Conector entre nodos" title="conector"/>
          <p:cNvSpPr txBox="1"/>
          <p:nvPr/>
        </p:nvSpPr>
        <p:spPr>
          <a:xfrm>
            <a:off x="6114608" y="4275468"/>
            <a:ext cx="87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or ejemplo</a:t>
            </a:r>
            <a:endParaRPr lang="es-ES" sz="900" dirty="0"/>
          </a:p>
        </p:txBody>
      </p:sp>
      <p:cxnSp>
        <p:nvCxnSpPr>
          <p:cNvPr id="186" name="Conector recto 382"/>
          <p:cNvCxnSpPr/>
          <p:nvPr/>
        </p:nvCxnSpPr>
        <p:spPr>
          <a:xfrm flipH="1">
            <a:off x="6531080" y="4133746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ector recto 382"/>
          <p:cNvCxnSpPr/>
          <p:nvPr/>
        </p:nvCxnSpPr>
        <p:spPr>
          <a:xfrm flipH="1">
            <a:off x="6535030" y="4470224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Conector recto 370"/>
          <p:cNvCxnSpPr/>
          <p:nvPr/>
        </p:nvCxnSpPr>
        <p:spPr>
          <a:xfrm flipH="1">
            <a:off x="7969596" y="2442502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10326</TotalTime>
  <Words>289</Words>
  <Application>Microsoft Office PowerPoint</Application>
  <PresentationFormat>Carta (216 x 279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Cris Pineda</cp:lastModifiedBy>
  <cp:revision>82</cp:revision>
  <cp:lastPrinted>2015-07-29T20:44:12Z</cp:lastPrinted>
  <dcterms:created xsi:type="dcterms:W3CDTF">2015-05-14T14:12:36Z</dcterms:created>
  <dcterms:modified xsi:type="dcterms:W3CDTF">2015-08-27T14:01:57Z</dcterms:modified>
</cp:coreProperties>
</file>