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66FF"/>
    <a:srgbClr val="884106"/>
    <a:srgbClr val="FFCC66"/>
    <a:srgbClr val="CCFFCC"/>
    <a:srgbClr val="3399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16" y="122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23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11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023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0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63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9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73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6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7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99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17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6B0A-3B68-4D31-A391-2C0B5F9885DD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27 Grupo"/>
          <p:cNvGrpSpPr>
            <a:grpSpLocks noChangeAspect="1"/>
          </p:cNvGrpSpPr>
          <p:nvPr/>
        </p:nvGrpSpPr>
        <p:grpSpPr>
          <a:xfrm>
            <a:off x="1642648" y="1872000"/>
            <a:ext cx="3572704" cy="5400000"/>
            <a:chOff x="2492896" y="2123728"/>
            <a:chExt cx="3096344" cy="4680000"/>
          </a:xfrm>
        </p:grpSpPr>
        <p:sp>
          <p:nvSpPr>
            <p:cNvPr id="15" name="14 Rectángulo"/>
            <p:cNvSpPr/>
            <p:nvPr/>
          </p:nvSpPr>
          <p:spPr>
            <a:xfrm>
              <a:off x="2492896" y="2123728"/>
              <a:ext cx="3096344" cy="46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2696304" y="2315408"/>
              <a:ext cx="540000" cy="43139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8" name="17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277" y="3052766"/>
              <a:ext cx="1836204" cy="2876720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3189241" y="2236868"/>
              <a:ext cx="21872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sz="1200" dirty="0" smtClean="0">
                  <a:solidFill>
                    <a:schemeClr val="bg2">
                      <a:lumMod val="90000"/>
                    </a:schemeClr>
                  </a:solidFill>
                  <a:latin typeface="Franklin Gothic Heavy" pitchFamily="34" charset="0"/>
                </a:rPr>
                <a:t>Esto es lo que quedará</a:t>
              </a:r>
              <a:endParaRPr lang="es-CO" sz="1200" dirty="0">
                <a:solidFill>
                  <a:schemeClr val="bg2">
                    <a:lumMod val="90000"/>
                  </a:schemeClr>
                </a:solidFill>
                <a:latin typeface="Franklin Gothic Heavy" pitchFamily="34" charset="0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3589200" y="2454634"/>
              <a:ext cx="17872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CO" sz="1200" dirty="0" smtClean="0">
                  <a:solidFill>
                    <a:schemeClr val="bg2">
                      <a:lumMod val="90000"/>
                    </a:schemeClr>
                  </a:solidFill>
                  <a:latin typeface="Franklin Gothic Heavy" pitchFamily="34" charset="0"/>
                </a:rPr>
                <a:t>del agua en el planeta</a:t>
              </a:r>
              <a:endParaRPr lang="es-CO" sz="1200" dirty="0">
                <a:solidFill>
                  <a:schemeClr val="bg2">
                    <a:lumMod val="90000"/>
                  </a:schemeClr>
                </a:solidFill>
                <a:latin typeface="Franklin Gothic Heavy" pitchFamily="34" charset="0"/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668115" y="2354606"/>
              <a:ext cx="580767" cy="560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>
                  <a:solidFill>
                    <a:schemeClr val="bg2">
                      <a:lumMod val="90000"/>
                    </a:schemeClr>
                  </a:solidFill>
                  <a:latin typeface="Franklin Gothic Heavy" pitchFamily="34" charset="0"/>
                </a:rPr>
                <a:t>En</a:t>
              </a:r>
            </a:p>
            <a:p>
              <a:pPr algn="ctr"/>
              <a:r>
                <a:rPr lang="es-CO" sz="1200" dirty="0" smtClean="0">
                  <a:solidFill>
                    <a:schemeClr val="bg2">
                      <a:lumMod val="90000"/>
                    </a:schemeClr>
                  </a:solidFill>
                  <a:latin typeface="Franklin Gothic Heavy" pitchFamily="34" charset="0"/>
                </a:rPr>
                <a:t>100 </a:t>
              </a:r>
            </a:p>
            <a:p>
              <a:pPr algn="ctr"/>
              <a:r>
                <a:rPr lang="es-CO" sz="1200" dirty="0" smtClean="0">
                  <a:solidFill>
                    <a:schemeClr val="bg2">
                      <a:lumMod val="90000"/>
                    </a:schemeClr>
                  </a:solidFill>
                  <a:latin typeface="Franklin Gothic Heavy" pitchFamily="34" charset="0"/>
                </a:rPr>
                <a:t>años</a:t>
              </a:r>
              <a:endParaRPr lang="es-CO" sz="1200" dirty="0">
                <a:solidFill>
                  <a:schemeClr val="bg2">
                    <a:lumMod val="90000"/>
                  </a:schemeClr>
                </a:solidFill>
                <a:latin typeface="Franklin Gothic Heavy" pitchFamily="34" charset="0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3483336" y="6205002"/>
              <a:ext cx="1902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CO" sz="1000" dirty="0" smtClean="0">
                  <a:solidFill>
                    <a:srgbClr val="FFCC66"/>
                  </a:solidFill>
                  <a:latin typeface="Franklin Gothic Demi" pitchFamily="34" charset="0"/>
                </a:rPr>
                <a:t>Con tu apoyo recuperaremos </a:t>
              </a:r>
            </a:p>
            <a:p>
              <a:pPr algn="r">
                <a:spcAft>
                  <a:spcPts val="600"/>
                </a:spcAft>
              </a:pPr>
              <a:r>
                <a:rPr lang="es-CO" sz="1000" dirty="0" smtClean="0">
                  <a:solidFill>
                    <a:srgbClr val="FFCC66"/>
                  </a:solidFill>
                  <a:latin typeface="Franklin Gothic Demi" pitchFamily="34" charset="0"/>
                </a:rPr>
                <a:t>nuestras fuentes de agua.</a:t>
              </a:r>
              <a:endParaRPr lang="es-CO" sz="1000" dirty="0" smtClean="0">
                <a:solidFill>
                  <a:srgbClr val="884106"/>
                </a:solidFill>
                <a:latin typeface="Franklin Gothic Demi" pitchFamily="34" charset="0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3333257" y="5933086"/>
              <a:ext cx="205240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CO" sz="1200" dirty="0" smtClean="0">
                  <a:solidFill>
                    <a:schemeClr val="bg2">
                      <a:lumMod val="90000"/>
                    </a:schemeClr>
                  </a:solidFill>
                  <a:latin typeface="Franklin Gothic Demi" pitchFamily="34" charset="0"/>
                </a:rPr>
                <a:t>No esperes a sentir la sed </a:t>
              </a:r>
              <a:endParaRPr lang="es-CO" sz="1200" dirty="0">
                <a:solidFill>
                  <a:schemeClr val="bg2">
                    <a:lumMod val="90000"/>
                  </a:schemeClr>
                </a:solidFill>
                <a:latin typeface="Franklin Gothic Demi" pitchFamily="34" charset="0"/>
              </a:endParaRP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2636912" y="5657248"/>
              <a:ext cx="6480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Franklin Gothic Demi" pitchFamily="34" charset="0"/>
                </a:rPr>
                <a:t>Actúa hoy</a:t>
              </a:r>
            </a:p>
            <a:p>
              <a:pPr algn="ctr"/>
              <a:r>
                <a:rPr lang="es-CO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Franklin Gothic Demi" pitchFamily="34" charset="0"/>
                </a:rPr>
                <a:t>Dona</a:t>
              </a:r>
            </a:p>
            <a:p>
              <a:pPr algn="ctr"/>
              <a:r>
                <a:rPr lang="es-CO" sz="1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Franklin Gothic Demi" pitchFamily="34" charset="0"/>
                </a:rPr>
                <a:t>$500</a:t>
              </a:r>
            </a:p>
          </p:txBody>
        </p:sp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840" y="3893052"/>
              <a:ext cx="486156" cy="716280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2717840" y="4336954"/>
              <a:ext cx="486000" cy="2667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7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GeoSlab703 MdCn BT" pitchFamily="18" charset="0"/>
                </a:rPr>
                <a:t>Corporación</a:t>
              </a:r>
            </a:p>
            <a:p>
              <a:pPr algn="ctr"/>
              <a:r>
                <a:rPr lang="es-CO" sz="7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GeoSlab703 MdCn BT" pitchFamily="18" charset="0"/>
                </a:rPr>
                <a:t>Vida Activa </a:t>
              </a:r>
              <a:endParaRPr lang="es-CO" sz="700" dirty="0">
                <a:solidFill>
                  <a:schemeClr val="accent3">
                    <a:lumMod val="20000"/>
                    <a:lumOff val="80000"/>
                  </a:schemeClr>
                </a:solidFill>
                <a:latin typeface="GeoSlab703 MdCn BT" pitchFamily="18" charset="0"/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4103380" y="2776928"/>
              <a:ext cx="12731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CO" sz="1000" dirty="0" smtClean="0">
                  <a:solidFill>
                    <a:schemeClr val="bg2">
                      <a:lumMod val="90000"/>
                    </a:schemeClr>
                  </a:solidFill>
                  <a:latin typeface="Franklin Gothic Demi" pitchFamily="34" charset="0"/>
                </a:rPr>
                <a:t>Si no actuamos ya. </a:t>
              </a:r>
            </a:p>
          </p:txBody>
        </p:sp>
      </p:grpSp>
      <p:sp>
        <p:nvSpPr>
          <p:cNvPr id="29" name="28 Elipse"/>
          <p:cNvSpPr/>
          <p:nvPr/>
        </p:nvSpPr>
        <p:spPr>
          <a:xfrm>
            <a:off x="3029669" y="1807545"/>
            <a:ext cx="2127523" cy="1180279"/>
          </a:xfrm>
          <a:prstGeom prst="ellipse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CuadroTexto"/>
          <p:cNvSpPr txBox="1"/>
          <p:nvPr/>
        </p:nvSpPr>
        <p:spPr>
          <a:xfrm>
            <a:off x="5589240" y="2129774"/>
            <a:ext cx="914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500" b="1" dirty="0" smtClean="0"/>
              <a:t>Frase </a:t>
            </a:r>
          </a:p>
          <a:p>
            <a:pPr algn="ctr"/>
            <a:r>
              <a:rPr lang="es-CO" sz="1500" b="1" dirty="0" smtClean="0"/>
              <a:t>apelativa</a:t>
            </a:r>
            <a:endParaRPr lang="es-CO" sz="1500" b="1" dirty="0"/>
          </a:p>
        </p:txBody>
      </p:sp>
      <p:cxnSp>
        <p:nvCxnSpPr>
          <p:cNvPr id="32" name="31 Conector recto de flecha"/>
          <p:cNvCxnSpPr/>
          <p:nvPr/>
        </p:nvCxnSpPr>
        <p:spPr>
          <a:xfrm flipH="1">
            <a:off x="5314982" y="2397684"/>
            <a:ext cx="36004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 rot="16200000">
            <a:off x="1718040" y="3942700"/>
            <a:ext cx="929266" cy="747706"/>
          </a:xfrm>
          <a:prstGeom prst="ellipse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Elipse"/>
          <p:cNvSpPr/>
          <p:nvPr/>
        </p:nvSpPr>
        <p:spPr>
          <a:xfrm>
            <a:off x="2996952" y="6587026"/>
            <a:ext cx="2127523" cy="412963"/>
          </a:xfrm>
          <a:prstGeom prst="ellipse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35 Conector recto de flecha"/>
          <p:cNvCxnSpPr/>
          <p:nvPr/>
        </p:nvCxnSpPr>
        <p:spPr>
          <a:xfrm flipH="1">
            <a:off x="5314982" y="6390068"/>
            <a:ext cx="36004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1196752" y="4376870"/>
            <a:ext cx="36004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116632" y="4211960"/>
            <a:ext cx="13587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500" b="1" dirty="0" smtClean="0"/>
              <a:t>Logotipo </a:t>
            </a:r>
          </a:p>
          <a:p>
            <a:pPr algn="ctr"/>
            <a:r>
              <a:rPr lang="es-CO" sz="1500" b="1" dirty="0" smtClean="0"/>
              <a:t>del anunciante</a:t>
            </a:r>
            <a:endParaRPr lang="es-CO" sz="15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661248" y="6012160"/>
            <a:ext cx="974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500" b="1" dirty="0" smtClean="0"/>
              <a:t>Frase </a:t>
            </a:r>
          </a:p>
          <a:p>
            <a:pPr algn="ctr"/>
            <a:r>
              <a:rPr lang="es-CO" sz="1500" b="1" dirty="0" smtClean="0"/>
              <a:t>resolutiva</a:t>
            </a:r>
            <a:endParaRPr lang="es-CO" sz="1500" b="1" dirty="0"/>
          </a:p>
        </p:txBody>
      </p:sp>
      <p:sp>
        <p:nvSpPr>
          <p:cNvPr id="40" name="39 Elipse"/>
          <p:cNvSpPr/>
          <p:nvPr/>
        </p:nvSpPr>
        <p:spPr>
          <a:xfrm>
            <a:off x="2999526" y="6289159"/>
            <a:ext cx="2127523" cy="227057"/>
          </a:xfrm>
          <a:prstGeom prst="ellipse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CuadroTexto"/>
          <p:cNvSpPr txBox="1"/>
          <p:nvPr/>
        </p:nvSpPr>
        <p:spPr>
          <a:xfrm>
            <a:off x="5589240" y="6588224"/>
            <a:ext cx="10409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500" b="1" dirty="0" smtClean="0"/>
              <a:t>Texto </a:t>
            </a:r>
          </a:p>
          <a:p>
            <a:pPr algn="ctr"/>
            <a:r>
              <a:rPr lang="es-CO" sz="1500" b="1" dirty="0" smtClean="0"/>
              <a:t>explicativo</a:t>
            </a:r>
            <a:endParaRPr lang="es-CO" sz="1500" b="1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1256874" y="6390068"/>
            <a:ext cx="36004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402017" y="6178242"/>
            <a:ext cx="974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500" b="1" dirty="0" smtClean="0"/>
              <a:t>Frase </a:t>
            </a:r>
          </a:p>
          <a:p>
            <a:pPr algn="ctr"/>
            <a:r>
              <a:rPr lang="es-CO" sz="1500" b="1" dirty="0" smtClean="0"/>
              <a:t>resolutiva</a:t>
            </a:r>
            <a:endParaRPr lang="es-CO" sz="1500" b="1" dirty="0"/>
          </a:p>
        </p:txBody>
      </p:sp>
      <p:sp>
        <p:nvSpPr>
          <p:cNvPr id="44" name="43 Elipse"/>
          <p:cNvSpPr/>
          <p:nvPr/>
        </p:nvSpPr>
        <p:spPr>
          <a:xfrm rot="16200000">
            <a:off x="1715249" y="5973508"/>
            <a:ext cx="929266" cy="747706"/>
          </a:xfrm>
          <a:prstGeom prst="ellipse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5" name="44 Conector recto de flecha"/>
          <p:cNvCxnSpPr/>
          <p:nvPr/>
        </p:nvCxnSpPr>
        <p:spPr>
          <a:xfrm flipH="1">
            <a:off x="5233211" y="6819192"/>
            <a:ext cx="36004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 rot="16200000">
            <a:off x="1692731" y="2105481"/>
            <a:ext cx="929266" cy="747706"/>
          </a:xfrm>
          <a:prstGeom prst="ellipse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1256874" y="2406751"/>
            <a:ext cx="36004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282527" y="2129774"/>
            <a:ext cx="914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500" b="1" dirty="0" smtClean="0"/>
              <a:t>Frase </a:t>
            </a:r>
          </a:p>
          <a:p>
            <a:pPr algn="ctr"/>
            <a:r>
              <a:rPr lang="es-CO" sz="1500" b="1" dirty="0" smtClean="0"/>
              <a:t>apelativa</a:t>
            </a:r>
            <a:endParaRPr lang="es-CO" sz="1500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512632" y="4211960"/>
            <a:ext cx="1111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500" b="1" dirty="0" smtClean="0"/>
              <a:t>Imagen</a:t>
            </a:r>
          </a:p>
          <a:p>
            <a:pPr algn="ctr"/>
            <a:r>
              <a:rPr lang="es-CO" sz="1000" b="1" dirty="0" smtClean="0"/>
              <a:t>(función estética)</a:t>
            </a:r>
            <a:endParaRPr lang="es-CO" sz="1000" b="1" dirty="0"/>
          </a:p>
        </p:txBody>
      </p:sp>
      <p:cxnSp>
        <p:nvCxnSpPr>
          <p:cNvPr id="50" name="49 Conector recto de flecha"/>
          <p:cNvCxnSpPr/>
          <p:nvPr/>
        </p:nvCxnSpPr>
        <p:spPr>
          <a:xfrm flipH="1">
            <a:off x="4989971" y="4367781"/>
            <a:ext cx="68505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0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59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31</cp:revision>
  <dcterms:created xsi:type="dcterms:W3CDTF">2015-08-03T03:48:04Z</dcterms:created>
  <dcterms:modified xsi:type="dcterms:W3CDTF">2015-08-03T13:27:39Z</dcterms:modified>
</cp:coreProperties>
</file>