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3" autoAdjust="0"/>
  </p:normalViewPr>
  <p:slideViewPr>
    <p:cSldViewPr>
      <p:cViewPr varScale="1">
        <p:scale>
          <a:sx n="112" d="100"/>
          <a:sy n="112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1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7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9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89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44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9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50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85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16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24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21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5F55-8C31-4329-B979-18DF92D3EF41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6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Conector recto 378"/>
          <p:cNvCxnSpPr/>
          <p:nvPr/>
        </p:nvCxnSpPr>
        <p:spPr>
          <a:xfrm flipH="1">
            <a:off x="8028384" y="321297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5" name="Conector recto 378"/>
          <p:cNvCxnSpPr/>
          <p:nvPr/>
        </p:nvCxnSpPr>
        <p:spPr>
          <a:xfrm flipH="1">
            <a:off x="8028384" y="2060848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" name="Conector recto 378"/>
          <p:cNvCxnSpPr/>
          <p:nvPr/>
        </p:nvCxnSpPr>
        <p:spPr>
          <a:xfrm flipH="1">
            <a:off x="3085347" y="306896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" name="Conector recto 378"/>
          <p:cNvCxnSpPr/>
          <p:nvPr/>
        </p:nvCxnSpPr>
        <p:spPr>
          <a:xfrm flipH="1">
            <a:off x="4644007" y="306896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81" name="Conector angular 320"/>
          <p:cNvCxnSpPr/>
          <p:nvPr/>
        </p:nvCxnSpPr>
        <p:spPr>
          <a:xfrm rot="5400000">
            <a:off x="7956870" y="1585392"/>
            <a:ext cx="143029" cy="1"/>
          </a:xfrm>
          <a:prstGeom prst="bentConnector3">
            <a:avLst>
              <a:gd name="adj1" fmla="val -990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82" name="Rectángulo 3" descr="Título del guion" title="Titulo"/>
          <p:cNvSpPr/>
          <p:nvPr/>
        </p:nvSpPr>
        <p:spPr>
          <a:xfrm>
            <a:off x="1902240" y="256800"/>
            <a:ext cx="5679731" cy="3526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géneros literarios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3" name="Rectángulo 4" descr="Nodo de primer nivel" title="Nodo01"/>
          <p:cNvSpPr/>
          <p:nvPr/>
        </p:nvSpPr>
        <p:spPr>
          <a:xfrm>
            <a:off x="674430" y="901596"/>
            <a:ext cx="1065679" cy="4312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Literatura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4" name="Conector angular 11"/>
          <p:cNvCxnSpPr/>
          <p:nvPr/>
        </p:nvCxnSpPr>
        <p:spPr>
          <a:xfrm rot="5400000">
            <a:off x="2903005" y="-947984"/>
            <a:ext cx="244755" cy="3373726"/>
          </a:xfrm>
          <a:prstGeom prst="bentConnector3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85" name="Rectángulo 43" descr="Nodo de segundo nivel" title="Nodo02"/>
          <p:cNvSpPr/>
          <p:nvPr/>
        </p:nvSpPr>
        <p:spPr>
          <a:xfrm>
            <a:off x="626724" y="1645350"/>
            <a:ext cx="1120084" cy="441760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kern="0" dirty="0" smtClean="0">
                <a:solidFill>
                  <a:prstClr val="white"/>
                </a:solidFill>
                <a:latin typeface="Calibri" panose="020F0502020204030204"/>
              </a:rPr>
              <a:t>Los géneros literarios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CuadroTexto 66" descr="Conector entre nodos" title="conector"/>
          <p:cNvSpPr txBox="1"/>
          <p:nvPr/>
        </p:nvSpPr>
        <p:spPr>
          <a:xfrm>
            <a:off x="755576" y="2162778"/>
            <a:ext cx="932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7" name="Rectángulo 71" descr="Nodo de tercer nivel" title="Nodo03"/>
          <p:cNvSpPr/>
          <p:nvPr/>
        </p:nvSpPr>
        <p:spPr>
          <a:xfrm>
            <a:off x="395536" y="2492896"/>
            <a:ext cx="1800200" cy="656892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CO" sz="900" dirty="0" smtClean="0"/>
              <a:t>distintos </a:t>
            </a:r>
            <a:r>
              <a:rPr lang="es-CO" sz="900" dirty="0"/>
              <a:t>grupos o categorías en </a:t>
            </a:r>
            <a:r>
              <a:rPr lang="es-CO" sz="900" dirty="0" smtClean="0"/>
              <a:t> que </a:t>
            </a:r>
            <a:r>
              <a:rPr lang="es-CO" sz="900" dirty="0"/>
              <a:t>podemos clasificar las obras literarias atendiendo a su contenido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8" name="Rectángulo 72" descr="Nodo de cuarto nivel&#10;" title="Nodo04"/>
          <p:cNvSpPr/>
          <p:nvPr/>
        </p:nvSpPr>
        <p:spPr>
          <a:xfrm>
            <a:off x="87138" y="3526704"/>
            <a:ext cx="744502" cy="300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género narrativo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Rectángulo 215" descr="Nodo de primer nivel" title="Nodo01"/>
          <p:cNvSpPr/>
          <p:nvPr/>
        </p:nvSpPr>
        <p:spPr>
          <a:xfrm>
            <a:off x="3203848" y="887234"/>
            <a:ext cx="1132779" cy="4296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Semántica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1" name="Rectángulo 219" descr="Nodo de segundo nivel" title="Nodo02"/>
          <p:cNvSpPr/>
          <p:nvPr/>
        </p:nvSpPr>
        <p:spPr>
          <a:xfrm>
            <a:off x="3059832" y="1620411"/>
            <a:ext cx="1470543" cy="458747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 smtClean="0">
                <a:solidFill>
                  <a:prstClr val="white"/>
                </a:solidFill>
                <a:latin typeface="Calibri" panose="020F0502020204030204"/>
              </a:rPr>
              <a:t>El sentido propio y el sentido figurado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Rectángulo 279" descr="Nodo de segundo nivel" title="Nodo02"/>
          <p:cNvSpPr/>
          <p:nvPr/>
        </p:nvSpPr>
        <p:spPr>
          <a:xfrm>
            <a:off x="5335832" y="1611433"/>
            <a:ext cx="1180384" cy="451823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kern="0" dirty="0" smtClean="0">
                <a:solidFill>
                  <a:prstClr val="white"/>
                </a:solidFill>
                <a:latin typeface="Calibri" panose="020F0502020204030204"/>
              </a:rPr>
              <a:t>El noticiero</a:t>
            </a:r>
            <a:endParaRPr kumimoji="0" lang="es-ES" sz="105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1" name="Rectángulo 334" descr="Nodo de primer nivel" title="Nodo01"/>
          <p:cNvSpPr/>
          <p:nvPr/>
        </p:nvSpPr>
        <p:spPr>
          <a:xfrm>
            <a:off x="5325740" y="859571"/>
            <a:ext cx="1118468" cy="4414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Expresión oral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2" name="Conector angular 335"/>
          <p:cNvCxnSpPr/>
          <p:nvPr/>
        </p:nvCxnSpPr>
        <p:spPr>
          <a:xfrm rot="16200000" flipH="1">
            <a:off x="6217567" y="-888824"/>
            <a:ext cx="244754" cy="3255398"/>
          </a:xfrm>
          <a:prstGeom prst="bentConnector3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03" name="Rectángulo 338" descr="Nodo de segundo nivel" title="Nodo02"/>
          <p:cNvSpPr/>
          <p:nvPr/>
        </p:nvSpPr>
        <p:spPr>
          <a:xfrm>
            <a:off x="7236296" y="1645350"/>
            <a:ext cx="1658016" cy="441760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kern="0" noProof="0" dirty="0" smtClean="0">
                <a:solidFill>
                  <a:prstClr val="white"/>
                </a:solidFill>
                <a:latin typeface="Calibri" panose="020F0502020204030204"/>
              </a:rPr>
              <a:t>La comunicación </a:t>
            </a:r>
            <a:r>
              <a:rPr lang="es-ES" sz="1050" kern="0" noProof="0" dirty="0" smtClean="0">
                <a:solidFill>
                  <a:prstClr val="white"/>
                </a:solidFill>
                <a:latin typeface="Calibri" panose="020F0502020204030204"/>
              </a:rPr>
              <a:t>verbal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" name="Rectángulo 115" descr="Nodo de primer nivel" title="Nodo01"/>
          <p:cNvSpPr/>
          <p:nvPr/>
        </p:nvSpPr>
        <p:spPr>
          <a:xfrm>
            <a:off x="7092280" y="861257"/>
            <a:ext cx="1692457" cy="5017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0" dirty="0" smtClean="0">
                <a:solidFill>
                  <a:prstClr val="black"/>
                </a:solidFill>
                <a:latin typeface="Calibri" panose="020F0502020204030204"/>
              </a:rPr>
              <a:t>Ética y comunicación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5" name="Conector angular 300"/>
          <p:cNvCxnSpPr/>
          <p:nvPr/>
        </p:nvCxnSpPr>
        <p:spPr>
          <a:xfrm rot="5400000">
            <a:off x="1095035" y="1570075"/>
            <a:ext cx="143029" cy="1"/>
          </a:xfrm>
          <a:prstGeom prst="bentConnector3">
            <a:avLst>
              <a:gd name="adj1" fmla="val -990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6" name="Conector angular 306"/>
          <p:cNvCxnSpPr/>
          <p:nvPr/>
        </p:nvCxnSpPr>
        <p:spPr>
          <a:xfrm rot="5400000">
            <a:off x="3708398" y="1541999"/>
            <a:ext cx="143029" cy="1"/>
          </a:xfrm>
          <a:prstGeom prst="bentConnector3">
            <a:avLst>
              <a:gd name="adj1" fmla="val -990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7" name="Conector angular 315"/>
          <p:cNvCxnSpPr/>
          <p:nvPr/>
        </p:nvCxnSpPr>
        <p:spPr>
          <a:xfrm rot="5400000">
            <a:off x="5796629" y="1529046"/>
            <a:ext cx="143029" cy="1"/>
          </a:xfrm>
          <a:prstGeom prst="bentConnector3">
            <a:avLst>
              <a:gd name="adj1" fmla="val -990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2" name="Conector recto 372"/>
          <p:cNvCxnSpPr/>
          <p:nvPr/>
        </p:nvCxnSpPr>
        <p:spPr>
          <a:xfrm flipH="1">
            <a:off x="1170573" y="2083521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3" name="Conector recto 373"/>
          <p:cNvCxnSpPr/>
          <p:nvPr/>
        </p:nvCxnSpPr>
        <p:spPr>
          <a:xfrm flipH="1">
            <a:off x="1170965" y="234888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4" name="Conector recto 374"/>
          <p:cNvCxnSpPr/>
          <p:nvPr/>
        </p:nvCxnSpPr>
        <p:spPr>
          <a:xfrm flipH="1">
            <a:off x="3849560" y="2079363"/>
            <a:ext cx="2360" cy="37911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8" name="Conector recto 139"/>
          <p:cNvCxnSpPr/>
          <p:nvPr/>
        </p:nvCxnSpPr>
        <p:spPr>
          <a:xfrm flipH="1">
            <a:off x="1324546" y="3149788"/>
            <a:ext cx="1525" cy="12968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36" name="Rectángulo 72" descr="Nodo de cuarto nivel&#10;" title="Nodo04"/>
          <p:cNvSpPr/>
          <p:nvPr/>
        </p:nvSpPr>
        <p:spPr>
          <a:xfrm>
            <a:off x="943091" y="3527709"/>
            <a:ext cx="744502" cy="300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género lírico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ángulo 72" descr="Nodo de cuarto nivel&#10;" title="Nodo04"/>
          <p:cNvSpPr/>
          <p:nvPr/>
        </p:nvSpPr>
        <p:spPr>
          <a:xfrm>
            <a:off x="1883306" y="3522685"/>
            <a:ext cx="744502" cy="300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 smtClean="0">
                <a:solidFill>
                  <a:prstClr val="black"/>
                </a:solidFill>
                <a:latin typeface="Calibri" panose="020F0502020204030204"/>
              </a:rPr>
              <a:t>El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género</a:t>
            </a:r>
            <a:r>
              <a:rPr kumimoji="0" lang="es-ES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dramático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3" name="Conector angular 261"/>
          <p:cNvCxnSpPr/>
          <p:nvPr/>
        </p:nvCxnSpPr>
        <p:spPr>
          <a:xfrm rot="10800000" flipV="1">
            <a:off x="3085348" y="2458479"/>
            <a:ext cx="766572" cy="214041"/>
          </a:xfrm>
          <a:prstGeom prst="bentConnector3">
            <a:avLst>
              <a:gd name="adj1" fmla="val 100495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4" name="Conector angular 261"/>
          <p:cNvCxnSpPr/>
          <p:nvPr/>
        </p:nvCxnSpPr>
        <p:spPr>
          <a:xfrm>
            <a:off x="3851920" y="2458479"/>
            <a:ext cx="756134" cy="207937"/>
          </a:xfrm>
          <a:prstGeom prst="bentConnector3">
            <a:avLst>
              <a:gd name="adj1" fmla="val 10045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46" name="Rectángulo 283" descr="Nodo de tercer nivel" title="Nodo03"/>
          <p:cNvSpPr/>
          <p:nvPr/>
        </p:nvSpPr>
        <p:spPr>
          <a:xfrm>
            <a:off x="2757047" y="2672521"/>
            <a:ext cx="806841" cy="421380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sentido</a:t>
            </a:r>
            <a:r>
              <a:rPr kumimoji="0" lang="es-ES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propio o denotativo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Rectángulo 283" descr="Nodo de tercer nivel" title="Nodo03"/>
          <p:cNvSpPr/>
          <p:nvPr/>
        </p:nvSpPr>
        <p:spPr>
          <a:xfrm>
            <a:off x="4211960" y="2672520"/>
            <a:ext cx="864096" cy="421381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sentido figurado o connotativo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" name="CuadroTexto 262" descr="Conector entre nodos" title="conector"/>
          <p:cNvSpPr txBox="1"/>
          <p:nvPr/>
        </p:nvSpPr>
        <p:spPr>
          <a:xfrm>
            <a:off x="2811315" y="3207338"/>
            <a:ext cx="785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noProof="0" dirty="0" smtClean="0">
                <a:solidFill>
                  <a:prstClr val="black"/>
                </a:solidFill>
              </a:rPr>
              <a:t>Se expresa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9" name="CuadroTexto 262" descr="Conector entre nodos" title="conector"/>
          <p:cNvSpPr txBox="1"/>
          <p:nvPr/>
        </p:nvSpPr>
        <p:spPr>
          <a:xfrm>
            <a:off x="4336627" y="3207338"/>
            <a:ext cx="680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 smtClean="0">
                <a:solidFill>
                  <a:prstClr val="black"/>
                </a:solidFill>
              </a:rPr>
              <a:t>Se expresa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1" name="Conector recto 380"/>
          <p:cNvCxnSpPr/>
          <p:nvPr/>
        </p:nvCxnSpPr>
        <p:spPr>
          <a:xfrm flipH="1">
            <a:off x="3275855" y="349902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2" name="Conector recto 380"/>
          <p:cNvCxnSpPr/>
          <p:nvPr/>
        </p:nvCxnSpPr>
        <p:spPr>
          <a:xfrm flipH="1">
            <a:off x="4644008" y="3479259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9" name="Conector recto 382"/>
          <p:cNvCxnSpPr/>
          <p:nvPr/>
        </p:nvCxnSpPr>
        <p:spPr>
          <a:xfrm flipH="1">
            <a:off x="3779911" y="73519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0" name="Conector recto 382"/>
          <p:cNvCxnSpPr/>
          <p:nvPr/>
        </p:nvCxnSpPr>
        <p:spPr>
          <a:xfrm>
            <a:off x="5868144" y="729081"/>
            <a:ext cx="0" cy="13049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7" name="Conector angular 261"/>
          <p:cNvCxnSpPr/>
          <p:nvPr/>
        </p:nvCxnSpPr>
        <p:spPr>
          <a:xfrm rot="10800000" flipV="1">
            <a:off x="448354" y="3284984"/>
            <a:ext cx="766572" cy="214041"/>
          </a:xfrm>
          <a:prstGeom prst="bentConnector3">
            <a:avLst>
              <a:gd name="adj1" fmla="val 100495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8" name="Conector angular 261"/>
          <p:cNvCxnSpPr>
            <a:endCxn id="338" idx="0"/>
          </p:cNvCxnSpPr>
          <p:nvPr/>
        </p:nvCxnSpPr>
        <p:spPr>
          <a:xfrm>
            <a:off x="1187624" y="3284984"/>
            <a:ext cx="1067933" cy="23770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3" name="Conector recto 378"/>
          <p:cNvCxnSpPr/>
          <p:nvPr/>
        </p:nvCxnSpPr>
        <p:spPr>
          <a:xfrm flipH="1">
            <a:off x="460026" y="382426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94" name="CuadroTexto 262" descr="Conector entre nodos" title="conector"/>
          <p:cNvSpPr txBox="1"/>
          <p:nvPr/>
        </p:nvSpPr>
        <p:spPr>
          <a:xfrm>
            <a:off x="227349" y="3933162"/>
            <a:ext cx="447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 smtClean="0">
                <a:solidFill>
                  <a:prstClr val="black"/>
                </a:solidFill>
              </a:rPr>
              <a:t>es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95" name="Conector recto 380"/>
          <p:cNvCxnSpPr/>
          <p:nvPr/>
        </p:nvCxnSpPr>
        <p:spPr>
          <a:xfrm flipH="1">
            <a:off x="460025" y="4163994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6" name="Conector recto 378"/>
          <p:cNvCxnSpPr/>
          <p:nvPr/>
        </p:nvCxnSpPr>
        <p:spPr>
          <a:xfrm flipH="1">
            <a:off x="1324122" y="383163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97" name="CuadroTexto 262" descr="Conector entre nodos" title="conector"/>
          <p:cNvSpPr txBox="1"/>
          <p:nvPr/>
        </p:nvSpPr>
        <p:spPr>
          <a:xfrm>
            <a:off x="971601" y="3932975"/>
            <a:ext cx="715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noProof="0" dirty="0" smtClean="0">
                <a:solidFill>
                  <a:prstClr val="black"/>
                </a:solidFill>
              </a:rPr>
              <a:t>presenta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98" name="Conector recto 380"/>
          <p:cNvCxnSpPr/>
          <p:nvPr/>
        </p:nvCxnSpPr>
        <p:spPr>
          <a:xfrm flipH="1">
            <a:off x="1324121" y="4134581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9" name="Conector recto 378"/>
          <p:cNvCxnSpPr/>
          <p:nvPr/>
        </p:nvCxnSpPr>
        <p:spPr>
          <a:xfrm flipH="1">
            <a:off x="2275257" y="383163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0" name="CuadroTexto 262" descr="Conector entre nodos" title="conector"/>
          <p:cNvSpPr txBox="1"/>
          <p:nvPr/>
        </p:nvSpPr>
        <p:spPr>
          <a:xfrm>
            <a:off x="1922384" y="3932881"/>
            <a:ext cx="698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noProof="0" dirty="0" smtClean="0">
                <a:solidFill>
                  <a:prstClr val="black"/>
                </a:solidFill>
              </a:rPr>
              <a:t>contiene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01" name="Conector recto 380"/>
          <p:cNvCxnSpPr/>
          <p:nvPr/>
        </p:nvCxnSpPr>
        <p:spPr>
          <a:xfrm flipH="1">
            <a:off x="2275258" y="4134581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2" name="Conector recto 378"/>
          <p:cNvCxnSpPr/>
          <p:nvPr/>
        </p:nvCxnSpPr>
        <p:spPr>
          <a:xfrm>
            <a:off x="1331640" y="3294219"/>
            <a:ext cx="1" cy="20678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7" name="Rectángulo 72" descr="Nodo de cuarto nivel&#10;" title="Nodo04"/>
          <p:cNvSpPr/>
          <p:nvPr/>
        </p:nvSpPr>
        <p:spPr>
          <a:xfrm>
            <a:off x="87137" y="4293096"/>
            <a:ext cx="849417" cy="11521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CO" sz="800" kern="0" dirty="0" smtClean="0">
                <a:solidFill>
                  <a:prstClr val="black"/>
                </a:solidFill>
              </a:rPr>
              <a:t>también llamado épico. Suele contar historias o hazañas de </a:t>
            </a:r>
            <a:r>
              <a:rPr lang="es-CO" sz="800" kern="0" dirty="0">
                <a:solidFill>
                  <a:prstClr val="black"/>
                </a:solidFill>
              </a:rPr>
              <a:t>uno </a:t>
            </a:r>
            <a:r>
              <a:rPr lang="es-CO" sz="800" kern="0" dirty="0" smtClean="0">
                <a:solidFill>
                  <a:prstClr val="black"/>
                </a:solidFill>
              </a:rPr>
              <a:t>o varios personajes. Predomina </a:t>
            </a:r>
            <a:r>
              <a:rPr lang="es-CO" sz="800" kern="0" dirty="0">
                <a:solidFill>
                  <a:prstClr val="black"/>
                </a:solidFill>
              </a:rPr>
              <a:t>la </a:t>
            </a:r>
            <a:r>
              <a:rPr lang="es-CO" sz="800" kern="0" dirty="0" smtClean="0">
                <a:solidFill>
                  <a:prstClr val="black"/>
                </a:solidFill>
              </a:rPr>
              <a:t>prosa 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8" name="Rectángulo 72" descr="Nodo de cuarto nivel&#10;" title="Nodo04"/>
          <p:cNvSpPr/>
          <p:nvPr/>
        </p:nvSpPr>
        <p:spPr>
          <a:xfrm>
            <a:off x="986279" y="4293096"/>
            <a:ext cx="849417" cy="11521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CO" sz="800" kern="0" dirty="0" smtClean="0">
                <a:solidFill>
                  <a:prstClr val="black"/>
                </a:solidFill>
              </a:rPr>
              <a:t>textos que expresan los sentimientos del autor. Suelen escribirse en verso y pueden tener rima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9" name="Rectángulo 72" descr="Nodo de cuarto nivel&#10;" title="Nodo04"/>
          <p:cNvSpPr/>
          <p:nvPr/>
        </p:nvSpPr>
        <p:spPr>
          <a:xfrm>
            <a:off x="1922383" y="4293096"/>
            <a:ext cx="849417" cy="11521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CO" sz="800" kern="0" dirty="0" smtClean="0">
                <a:solidFill>
                  <a:prstClr val="black"/>
                </a:solidFill>
              </a:rPr>
              <a:t>obras en forma de diálogo </a:t>
            </a:r>
            <a:r>
              <a:rPr lang="es-CO" sz="800" kern="0" dirty="0">
                <a:solidFill>
                  <a:prstClr val="black"/>
                </a:solidFill>
              </a:rPr>
              <a:t>que </a:t>
            </a:r>
            <a:r>
              <a:rPr lang="es-CO" sz="800" kern="0" dirty="0" smtClean="0">
                <a:solidFill>
                  <a:prstClr val="black"/>
                </a:solidFill>
              </a:rPr>
              <a:t>se crean </a:t>
            </a:r>
            <a:r>
              <a:rPr lang="es-CO" sz="800" kern="0" dirty="0">
                <a:solidFill>
                  <a:prstClr val="black"/>
                </a:solidFill>
              </a:rPr>
              <a:t>para </a:t>
            </a:r>
            <a:r>
              <a:rPr lang="es-CO" sz="800" kern="0" dirty="0" smtClean="0">
                <a:solidFill>
                  <a:prstClr val="black"/>
                </a:solidFill>
              </a:rPr>
              <a:t>ser representadas en </a:t>
            </a:r>
            <a:r>
              <a:rPr lang="es-CO" sz="800" kern="0" dirty="0">
                <a:solidFill>
                  <a:prstClr val="black"/>
                </a:solidFill>
              </a:rPr>
              <a:t>el </a:t>
            </a:r>
            <a:r>
              <a:rPr lang="es-CO" sz="800" kern="0" dirty="0" smtClean="0">
                <a:solidFill>
                  <a:prstClr val="black"/>
                </a:solidFill>
              </a:rPr>
              <a:t>teatro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410" name="Conector recto 378"/>
          <p:cNvCxnSpPr/>
          <p:nvPr/>
        </p:nvCxnSpPr>
        <p:spPr>
          <a:xfrm flipH="1">
            <a:off x="539551" y="5445224"/>
            <a:ext cx="2" cy="7925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12" name="CuadroTexto 262" descr="Conector entre nodos" title="conector"/>
          <p:cNvSpPr txBox="1"/>
          <p:nvPr/>
        </p:nvSpPr>
        <p:spPr>
          <a:xfrm>
            <a:off x="257619" y="5484852"/>
            <a:ext cx="574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noProof="0" dirty="0" smtClean="0">
                <a:solidFill>
                  <a:prstClr val="black"/>
                </a:solidFill>
              </a:rPr>
              <a:t>posee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13" name="Conector recto 378"/>
          <p:cNvCxnSpPr/>
          <p:nvPr/>
        </p:nvCxnSpPr>
        <p:spPr>
          <a:xfrm flipH="1">
            <a:off x="539553" y="5676881"/>
            <a:ext cx="2" cy="7925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4" name="Conector recto 378"/>
          <p:cNvCxnSpPr/>
          <p:nvPr/>
        </p:nvCxnSpPr>
        <p:spPr>
          <a:xfrm flipH="1">
            <a:off x="1399591" y="5445224"/>
            <a:ext cx="2" cy="7925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15" name="CuadroTexto 262" descr="Conector entre nodos" title="conector"/>
          <p:cNvSpPr txBox="1"/>
          <p:nvPr/>
        </p:nvSpPr>
        <p:spPr>
          <a:xfrm>
            <a:off x="1111753" y="5484852"/>
            <a:ext cx="574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noProof="0" dirty="0" smtClean="0">
                <a:solidFill>
                  <a:prstClr val="black"/>
                </a:solidFill>
              </a:rPr>
              <a:t>posee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16" name="Conector recto 378"/>
          <p:cNvCxnSpPr/>
          <p:nvPr/>
        </p:nvCxnSpPr>
        <p:spPr>
          <a:xfrm flipH="1">
            <a:off x="1399593" y="5676881"/>
            <a:ext cx="2" cy="7925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7" name="Conector recto 378"/>
          <p:cNvCxnSpPr/>
          <p:nvPr/>
        </p:nvCxnSpPr>
        <p:spPr>
          <a:xfrm flipH="1">
            <a:off x="2333652" y="5445224"/>
            <a:ext cx="2" cy="7925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18" name="CuadroTexto 262" descr="Conector entre nodos" title="conector"/>
          <p:cNvSpPr txBox="1"/>
          <p:nvPr/>
        </p:nvSpPr>
        <p:spPr>
          <a:xfrm>
            <a:off x="2046971" y="5484852"/>
            <a:ext cx="574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noProof="0" dirty="0" smtClean="0">
                <a:solidFill>
                  <a:prstClr val="black"/>
                </a:solidFill>
              </a:rPr>
              <a:t>posee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19" name="Conector recto 378"/>
          <p:cNvCxnSpPr/>
          <p:nvPr/>
        </p:nvCxnSpPr>
        <p:spPr>
          <a:xfrm flipH="1">
            <a:off x="2333654" y="5676881"/>
            <a:ext cx="2" cy="7925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23" name="Rectángulo 72" descr="Nodo de cuarto nivel&#10;" title="Nodo04"/>
          <p:cNvSpPr/>
          <p:nvPr/>
        </p:nvSpPr>
        <p:spPr>
          <a:xfrm>
            <a:off x="123178" y="5756138"/>
            <a:ext cx="819913" cy="9132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-Narrador, personajes,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tiempo y espacio</a:t>
            </a:r>
          </a:p>
          <a:p>
            <a:pPr lvl="0"/>
            <a:r>
              <a:rPr lang="es-ES" sz="800" kern="0" dirty="0" smtClean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es-ES" sz="800" kern="0" baseline="0" dirty="0" smtClean="0">
                <a:solidFill>
                  <a:prstClr val="black"/>
                </a:solidFill>
                <a:latin typeface="Calibri" panose="020F0502020204030204"/>
              </a:rPr>
              <a:t>Estructura de inicio, nudo y desenlace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4" name="Rectángulo 72" descr="Nodo de cuarto nivel&#10;" title="Nodo04"/>
          <p:cNvSpPr/>
          <p:nvPr/>
        </p:nvSpPr>
        <p:spPr>
          <a:xfrm>
            <a:off x="986279" y="5756138"/>
            <a:ext cx="819913" cy="9132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</a:t>
            </a:r>
            <a:r>
              <a:rPr lang="es-CO" sz="800" kern="0" dirty="0">
                <a:solidFill>
                  <a:prstClr val="black"/>
                </a:solidFill>
              </a:rPr>
              <a:t>Evoca sentimientos </a:t>
            </a:r>
            <a:r>
              <a:rPr lang="es-CO" sz="800" kern="0" dirty="0" smtClean="0">
                <a:solidFill>
                  <a:prstClr val="black"/>
                </a:solidFill>
              </a:rPr>
              <a:t>del </a:t>
            </a:r>
            <a:r>
              <a:rPr lang="es-CO" sz="800" kern="0" dirty="0">
                <a:solidFill>
                  <a:prstClr val="black"/>
                </a:solidFill>
              </a:rPr>
              <a:t>yo lírico o </a:t>
            </a:r>
            <a:r>
              <a:rPr lang="es-CO" sz="800" kern="0" dirty="0" smtClean="0">
                <a:solidFill>
                  <a:prstClr val="black"/>
                </a:solidFill>
              </a:rPr>
              <a:t>poético</a:t>
            </a:r>
          </a:p>
          <a:p>
            <a:pPr lvl="0"/>
            <a:r>
              <a:rPr lang="es-ES" sz="800" kern="0" dirty="0" smtClean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es-ES" sz="800" kern="0" baseline="0" dirty="0" smtClean="0">
                <a:solidFill>
                  <a:prstClr val="black"/>
                </a:solidFill>
                <a:latin typeface="Calibri" panose="020F0502020204030204"/>
              </a:rPr>
              <a:t>Estructura de verso y estrofas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5" name="Rectángulo 72" descr="Nodo de cuarto nivel&#10;" title="Nodo04"/>
          <p:cNvSpPr/>
          <p:nvPr/>
        </p:nvSpPr>
        <p:spPr>
          <a:xfrm>
            <a:off x="1937134" y="5761269"/>
            <a:ext cx="819913" cy="9132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-Diálogos con el objetivo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de ser representada por actores.</a:t>
            </a:r>
          </a:p>
          <a:p>
            <a:pPr lvl="0"/>
            <a:r>
              <a:rPr lang="es-ES" sz="800" kern="0" dirty="0" smtClean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es-ES" sz="800" kern="0" baseline="0" dirty="0" smtClean="0">
                <a:solidFill>
                  <a:prstClr val="black"/>
                </a:solidFill>
                <a:latin typeface="Calibri" panose="020F0502020204030204"/>
              </a:rPr>
              <a:t>Estructura de escenas y actos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5" name="Rectángulo 72" descr="Nodo de cuarto nivel&#10;" title="Nodo04"/>
          <p:cNvSpPr/>
          <p:nvPr/>
        </p:nvSpPr>
        <p:spPr>
          <a:xfrm>
            <a:off x="2843808" y="3637774"/>
            <a:ext cx="926429" cy="11521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s-ES" sz="900" dirty="0" smtClean="0"/>
              <a:t>Como el </a:t>
            </a:r>
            <a:r>
              <a:rPr lang="es-ES" sz="900" dirty="0"/>
              <a:t>sentido original de la palabra sin ninguna variación en su significado</a:t>
            </a:r>
            <a:r>
              <a:rPr lang="es-ES" sz="900" dirty="0" smtClean="0"/>
              <a:t>.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6" name="Rectángulo 72" descr="Nodo de cuarto nivel&#10;" title="Nodo04"/>
          <p:cNvSpPr/>
          <p:nvPr/>
        </p:nvSpPr>
        <p:spPr>
          <a:xfrm>
            <a:off x="4127855" y="3637774"/>
            <a:ext cx="936104" cy="114487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s-ES" sz="900" dirty="0"/>
              <a:t>Expresa un sentido opuesto al original de la palabra cuando es usado al interior de una expresión. </a:t>
            </a:r>
            <a:endParaRPr lang="es-CO" sz="900" dirty="0"/>
          </a:p>
        </p:txBody>
      </p:sp>
      <p:cxnSp>
        <p:nvCxnSpPr>
          <p:cNvPr id="70" name="Conector recto 378"/>
          <p:cNvCxnSpPr/>
          <p:nvPr/>
        </p:nvCxnSpPr>
        <p:spPr>
          <a:xfrm flipH="1">
            <a:off x="3275854" y="4797152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1" name="CuadroTexto 262" descr="Conector entre nodos" title="conector"/>
          <p:cNvSpPr txBox="1"/>
          <p:nvPr/>
        </p:nvSpPr>
        <p:spPr>
          <a:xfrm>
            <a:off x="2914489" y="4935530"/>
            <a:ext cx="785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noProof="0" dirty="0" smtClean="0">
                <a:solidFill>
                  <a:prstClr val="black"/>
                </a:solidFill>
              </a:rPr>
              <a:t>Por ejemplo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72" name="Conector recto 380"/>
          <p:cNvCxnSpPr/>
          <p:nvPr/>
        </p:nvCxnSpPr>
        <p:spPr>
          <a:xfrm flipH="1">
            <a:off x="3275856" y="519741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3" name="Conector recto 378"/>
          <p:cNvCxnSpPr/>
          <p:nvPr/>
        </p:nvCxnSpPr>
        <p:spPr>
          <a:xfrm flipH="1">
            <a:off x="4645333" y="4782653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4" name="CuadroTexto 262" descr="Conector entre nodos" title="conector"/>
          <p:cNvSpPr txBox="1"/>
          <p:nvPr/>
        </p:nvSpPr>
        <p:spPr>
          <a:xfrm>
            <a:off x="4278894" y="4935530"/>
            <a:ext cx="785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noProof="0" dirty="0" smtClean="0">
                <a:solidFill>
                  <a:prstClr val="black"/>
                </a:solidFill>
              </a:rPr>
              <a:t>Por ejemplo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75" name="Conector recto 380"/>
          <p:cNvCxnSpPr/>
          <p:nvPr/>
        </p:nvCxnSpPr>
        <p:spPr>
          <a:xfrm flipH="1">
            <a:off x="4654598" y="5171813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6" name="Rectángulo 72" descr="Nodo de cuarto nivel&#10;" title="Nodo04"/>
          <p:cNvSpPr/>
          <p:nvPr/>
        </p:nvSpPr>
        <p:spPr>
          <a:xfrm>
            <a:off x="2900717" y="5365906"/>
            <a:ext cx="849417" cy="8468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ES" sz="900" dirty="0"/>
              <a:t>Llama a la policía, están robando la casa del </a:t>
            </a:r>
            <a:r>
              <a:rPr lang="es-ES" sz="900" dirty="0" smtClean="0"/>
              <a:t>frente.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7" name="Rectángulo 72" descr="Nodo de cuarto nivel&#10;" title="Nodo04"/>
          <p:cNvSpPr/>
          <p:nvPr/>
        </p:nvSpPr>
        <p:spPr>
          <a:xfrm>
            <a:off x="4226639" y="5318460"/>
            <a:ext cx="849417" cy="77483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ES" sz="900" dirty="0"/>
              <a:t>Hablas como cotorra </a:t>
            </a:r>
            <a:r>
              <a:rPr lang="es-ES" sz="900" dirty="0" smtClean="0"/>
              <a:t>mojada.</a:t>
            </a:r>
            <a:endParaRPr lang="es-CO" sz="900" dirty="0"/>
          </a:p>
        </p:txBody>
      </p:sp>
      <p:cxnSp>
        <p:nvCxnSpPr>
          <p:cNvPr id="79" name="Conector recto 378"/>
          <p:cNvCxnSpPr/>
          <p:nvPr/>
        </p:nvCxnSpPr>
        <p:spPr>
          <a:xfrm flipH="1">
            <a:off x="5927325" y="2060848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0" name="CuadroTexto 262" descr="Conector entre nodos" title="conector"/>
          <p:cNvSpPr txBox="1"/>
          <p:nvPr/>
        </p:nvSpPr>
        <p:spPr>
          <a:xfrm>
            <a:off x="5619945" y="2199226"/>
            <a:ext cx="680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noProof="0" dirty="0" smtClean="0">
                <a:solidFill>
                  <a:prstClr val="black"/>
                </a:solidFill>
              </a:rPr>
              <a:t>¿Qué es?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1" name="Conector recto 380"/>
          <p:cNvCxnSpPr/>
          <p:nvPr/>
        </p:nvCxnSpPr>
        <p:spPr>
          <a:xfrm flipH="1">
            <a:off x="5927326" y="247114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2" name="Rectángulo 283" descr="Nodo de tercer nivel" title="Nodo03"/>
          <p:cNvSpPr/>
          <p:nvPr/>
        </p:nvSpPr>
        <p:spPr>
          <a:xfrm>
            <a:off x="5148064" y="2636912"/>
            <a:ext cx="1656184" cy="862113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ES_tradnl" sz="900" dirty="0" smtClean="0"/>
          </a:p>
          <a:p>
            <a:pPr algn="ctr">
              <a:defRPr/>
            </a:pPr>
            <a:r>
              <a:rPr lang="es-ES_tradnl" sz="900" dirty="0" smtClean="0"/>
              <a:t>Es un</a:t>
            </a:r>
            <a:r>
              <a:rPr lang="es-ES_tradnl" sz="900" dirty="0" smtClean="0"/>
              <a:t> programa informativo </a:t>
            </a:r>
            <a:r>
              <a:rPr lang="es-ES_tradnl" sz="900" dirty="0" smtClean="0"/>
              <a:t>que </a:t>
            </a:r>
            <a:r>
              <a:rPr lang="es-ES_tradnl" sz="900" dirty="0" smtClean="0"/>
              <a:t>presenta </a:t>
            </a:r>
            <a:r>
              <a:rPr lang="es-ES_tradnl" sz="900" dirty="0" smtClean="0"/>
              <a:t>hechos los cuales se </a:t>
            </a:r>
            <a:r>
              <a:rPr lang="es-ES_tradnl" sz="900" dirty="0"/>
              <a:t>cuentan </a:t>
            </a:r>
            <a:r>
              <a:rPr lang="es-ES_tradnl" sz="900" dirty="0" smtClean="0"/>
              <a:t>de manera clara, </a:t>
            </a:r>
            <a:r>
              <a:rPr lang="es-ES_tradnl" sz="900" dirty="0"/>
              <a:t>en forma breve y</a:t>
            </a:r>
            <a:r>
              <a:rPr lang="es-ES_tradnl" sz="900" dirty="0" smtClean="0"/>
              <a:t> </a:t>
            </a:r>
            <a:r>
              <a:rPr lang="es-ES_tradnl" sz="900" dirty="0"/>
              <a:t>con un estilo ágil y dinámico que cautiva la </a:t>
            </a:r>
            <a:r>
              <a:rPr lang="es-ES_tradnl" sz="900" dirty="0" smtClean="0"/>
              <a:t>atención. </a:t>
            </a:r>
            <a:endParaRPr lang="es-CO" sz="9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" name="Conector recto 378"/>
          <p:cNvCxnSpPr/>
          <p:nvPr/>
        </p:nvCxnSpPr>
        <p:spPr>
          <a:xfrm flipH="1">
            <a:off x="5959500" y="3508258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4" name="CuadroTexto 262" descr="Conector entre nodos" title="conector"/>
          <p:cNvSpPr txBox="1"/>
          <p:nvPr/>
        </p:nvSpPr>
        <p:spPr>
          <a:xfrm>
            <a:off x="5652120" y="3646636"/>
            <a:ext cx="680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 smtClean="0">
                <a:solidFill>
                  <a:prstClr val="black"/>
                </a:solidFill>
              </a:rPr>
              <a:t>Contiene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5" name="Conector recto 380"/>
          <p:cNvCxnSpPr/>
          <p:nvPr/>
        </p:nvCxnSpPr>
        <p:spPr>
          <a:xfrm flipH="1">
            <a:off x="5959501" y="391855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6" name="Rectángulo 72" descr="Nodo de cuarto nivel&#10;" title="Nodo04"/>
          <p:cNvSpPr/>
          <p:nvPr/>
        </p:nvSpPr>
        <p:spPr>
          <a:xfrm>
            <a:off x="5436096" y="4065034"/>
            <a:ext cx="1152128" cy="25747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Varias secciones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72" descr="Nodo de cuarto nivel&#10;" title="Nodo04"/>
          <p:cNvSpPr/>
          <p:nvPr/>
        </p:nvSpPr>
        <p:spPr>
          <a:xfrm>
            <a:off x="5833109" y="4443796"/>
            <a:ext cx="611099" cy="235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Locales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9" name="Conector angular 261"/>
          <p:cNvCxnSpPr>
            <a:stCxn id="88" idx="1"/>
          </p:cNvCxnSpPr>
          <p:nvPr/>
        </p:nvCxnSpPr>
        <p:spPr>
          <a:xfrm rot="10800000">
            <a:off x="5732609" y="4322511"/>
            <a:ext cx="100501" cy="2389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r 261"/>
          <p:cNvCxnSpPr/>
          <p:nvPr/>
        </p:nvCxnSpPr>
        <p:spPr>
          <a:xfrm rot="10800000">
            <a:off x="5733936" y="4437112"/>
            <a:ext cx="109787" cy="4838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72" descr="Nodo de cuarto nivel&#10;" title="Nodo04"/>
          <p:cNvSpPr/>
          <p:nvPr/>
        </p:nvSpPr>
        <p:spPr>
          <a:xfrm>
            <a:off x="5861706" y="4797152"/>
            <a:ext cx="726518" cy="253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Nacionales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3" name="Rectángulo 72" descr="Nodo de cuarto nivel&#10;" title="Nodo04"/>
          <p:cNvSpPr/>
          <p:nvPr/>
        </p:nvSpPr>
        <p:spPr>
          <a:xfrm>
            <a:off x="5843722" y="5157192"/>
            <a:ext cx="960526" cy="2087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Internacionales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97" name="Conector angular 261"/>
          <p:cNvCxnSpPr/>
          <p:nvPr/>
        </p:nvCxnSpPr>
        <p:spPr>
          <a:xfrm rot="16200000" flipV="1">
            <a:off x="5597677" y="5071794"/>
            <a:ext cx="371696" cy="99169"/>
          </a:xfrm>
          <a:prstGeom prst="bentConnector3">
            <a:avLst>
              <a:gd name="adj1" fmla="val -12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72" descr="Nodo de cuarto nivel&#10;" title="Nodo04"/>
          <p:cNvSpPr/>
          <p:nvPr/>
        </p:nvSpPr>
        <p:spPr>
          <a:xfrm>
            <a:off x="5833109" y="5445224"/>
            <a:ext cx="755115" cy="205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Económicas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03" name="Conector angular 261"/>
          <p:cNvCxnSpPr>
            <a:stCxn id="102" idx="1"/>
          </p:cNvCxnSpPr>
          <p:nvPr/>
        </p:nvCxnSpPr>
        <p:spPr>
          <a:xfrm rot="10800000">
            <a:off x="5733949" y="5168571"/>
            <a:ext cx="99161" cy="3793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261"/>
          <p:cNvCxnSpPr>
            <a:stCxn id="105" idx="1"/>
          </p:cNvCxnSpPr>
          <p:nvPr/>
        </p:nvCxnSpPr>
        <p:spPr>
          <a:xfrm rot="10800000">
            <a:off x="5733944" y="5399425"/>
            <a:ext cx="109779" cy="44786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72" descr="Nodo de cuarto nivel&#10;" title="Nodo04"/>
          <p:cNvSpPr/>
          <p:nvPr/>
        </p:nvSpPr>
        <p:spPr>
          <a:xfrm>
            <a:off x="5843722" y="5733256"/>
            <a:ext cx="744502" cy="228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Deportivas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6" name="Rectángulo 72" descr="Nodo de cuarto nivel&#10;" title="Nodo04"/>
          <p:cNvSpPr/>
          <p:nvPr/>
        </p:nvSpPr>
        <p:spPr>
          <a:xfrm>
            <a:off x="5843722" y="6021288"/>
            <a:ext cx="672494" cy="228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Culturales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07" name="Conector angular 261"/>
          <p:cNvCxnSpPr/>
          <p:nvPr/>
        </p:nvCxnSpPr>
        <p:spPr>
          <a:xfrm rot="16200000" flipV="1">
            <a:off x="5597677" y="5869520"/>
            <a:ext cx="371696" cy="99169"/>
          </a:xfrm>
          <a:prstGeom prst="bentConnector3">
            <a:avLst>
              <a:gd name="adj1" fmla="val -12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262" descr="Conector entre nodos" title="conector"/>
          <p:cNvSpPr txBox="1"/>
          <p:nvPr/>
        </p:nvSpPr>
        <p:spPr>
          <a:xfrm>
            <a:off x="7740352" y="2204864"/>
            <a:ext cx="680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noProof="0" dirty="0" smtClean="0">
                <a:solidFill>
                  <a:prstClr val="black"/>
                </a:solidFill>
              </a:rPr>
              <a:t>¿Qué es?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8" name="Conector recto 378"/>
          <p:cNvCxnSpPr/>
          <p:nvPr/>
        </p:nvCxnSpPr>
        <p:spPr>
          <a:xfrm flipH="1">
            <a:off x="8028716" y="242813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1" name="Rectángulo 283" descr="Nodo de tercer nivel" title="Nodo03"/>
          <p:cNvSpPr/>
          <p:nvPr/>
        </p:nvSpPr>
        <p:spPr>
          <a:xfrm>
            <a:off x="7236296" y="2564905"/>
            <a:ext cx="1656184" cy="662570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ES_tradnl" sz="900" dirty="0" smtClean="0"/>
              <a:t>Es el proceso  de transmitir </a:t>
            </a:r>
            <a:r>
              <a:rPr lang="es-ES_tradnl" sz="900" dirty="0"/>
              <a:t>un mensaje </a:t>
            </a:r>
            <a:r>
              <a:rPr lang="es-ES_tradnl" sz="900" dirty="0" smtClean="0"/>
              <a:t>oral </a:t>
            </a:r>
            <a:r>
              <a:rPr lang="es-ES_tradnl" sz="900" dirty="0"/>
              <a:t>o escrito, entre dos o más personas </a:t>
            </a:r>
            <a:r>
              <a:rPr lang="es-ES_tradnl" sz="900" dirty="0" smtClean="0"/>
              <a:t>utilizando un código común.</a:t>
            </a:r>
            <a:endParaRPr kumimoji="0" lang="es-ES" sz="9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08" name="Conector recto 374"/>
          <p:cNvCxnSpPr/>
          <p:nvPr/>
        </p:nvCxnSpPr>
        <p:spPr>
          <a:xfrm>
            <a:off x="8032787" y="3597580"/>
            <a:ext cx="5598" cy="22519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9" name="Conector angular 261"/>
          <p:cNvCxnSpPr/>
          <p:nvPr/>
        </p:nvCxnSpPr>
        <p:spPr>
          <a:xfrm rot="10800000" flipV="1">
            <a:off x="7375871" y="3822770"/>
            <a:ext cx="662516" cy="126337"/>
          </a:xfrm>
          <a:prstGeom prst="bentConnector3">
            <a:avLst>
              <a:gd name="adj1" fmla="val 100367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1" name="Conector angular 261"/>
          <p:cNvCxnSpPr/>
          <p:nvPr/>
        </p:nvCxnSpPr>
        <p:spPr>
          <a:xfrm rot="10800000" flipH="1" flipV="1">
            <a:off x="7956375" y="3822773"/>
            <a:ext cx="772171" cy="118529"/>
          </a:xfrm>
          <a:prstGeom prst="bentConnector3">
            <a:avLst>
              <a:gd name="adj1" fmla="val 98827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5" name="Rectángulo 72" descr="Nodo de cuarto nivel&#10;" title="Nodo04"/>
          <p:cNvSpPr/>
          <p:nvPr/>
        </p:nvSpPr>
        <p:spPr>
          <a:xfrm>
            <a:off x="6948264" y="3981286"/>
            <a:ext cx="864096" cy="2396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Comunicación oral 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ángulo 72" descr="Nodo de cuarto nivel&#10;" title="Nodo04"/>
          <p:cNvSpPr/>
          <p:nvPr/>
        </p:nvSpPr>
        <p:spPr>
          <a:xfrm>
            <a:off x="8172400" y="3949107"/>
            <a:ext cx="864096" cy="2396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Comunicación escrita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Conector recto 378"/>
          <p:cNvCxnSpPr/>
          <p:nvPr/>
        </p:nvCxnSpPr>
        <p:spPr>
          <a:xfrm flipH="1">
            <a:off x="8724966" y="4188801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8" name="CuadroTexto 262" descr="Conector entre nodos" title="conector"/>
          <p:cNvSpPr txBox="1"/>
          <p:nvPr/>
        </p:nvSpPr>
        <p:spPr>
          <a:xfrm>
            <a:off x="7913442" y="4372663"/>
            <a:ext cx="119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 smtClean="0">
                <a:solidFill>
                  <a:prstClr val="black"/>
                </a:solidFill>
              </a:rPr>
              <a:t>Se caracteriza </a:t>
            </a:r>
            <a:r>
              <a:rPr lang="es-ES" sz="900" kern="0" dirty="0" smtClean="0">
                <a:solidFill>
                  <a:prstClr val="black"/>
                </a:solidFill>
              </a:rPr>
              <a:t>porque 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19" name="Conector recto 380"/>
          <p:cNvCxnSpPr/>
          <p:nvPr/>
        </p:nvCxnSpPr>
        <p:spPr>
          <a:xfrm flipH="1">
            <a:off x="8724967" y="460349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0" name="Rectángulo 72" descr="Nodo de cuarto nivel&#10;" title="Nodo04"/>
          <p:cNvSpPr/>
          <p:nvPr/>
        </p:nvSpPr>
        <p:spPr>
          <a:xfrm>
            <a:off x="8100392" y="4814466"/>
            <a:ext cx="936104" cy="17828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s-ES" sz="900" dirty="0" smtClean="0"/>
              <a:t> La palabra escrita es el medio primordial (puede acompañarse de  imágenes), por lo cual suele ser un mensaje pensado y planeado.</a:t>
            </a:r>
            <a:endParaRPr lang="es-CO" sz="900" dirty="0"/>
          </a:p>
        </p:txBody>
      </p:sp>
      <p:cxnSp>
        <p:nvCxnSpPr>
          <p:cNvPr id="121" name="Conector recto 378"/>
          <p:cNvCxnSpPr/>
          <p:nvPr/>
        </p:nvCxnSpPr>
        <p:spPr>
          <a:xfrm flipH="1">
            <a:off x="7377449" y="4233294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3" name="Conector recto 380"/>
          <p:cNvCxnSpPr/>
          <p:nvPr/>
        </p:nvCxnSpPr>
        <p:spPr>
          <a:xfrm flipH="1">
            <a:off x="7381891" y="4622109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4" name="Rectángulo 72" descr="Nodo de cuarto nivel&#10;" title="Nodo04"/>
          <p:cNvSpPr/>
          <p:nvPr/>
        </p:nvSpPr>
        <p:spPr>
          <a:xfrm>
            <a:off x="6948264" y="4814465"/>
            <a:ext cx="936104" cy="17828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s-CO" sz="900" dirty="0" smtClean="0"/>
              <a:t>Tener un mensaje inmediato, es de naturaleza oral y por tanto va acompañado de gestos y movimientos corporales.  Suele ser un mensaje espontáneo.</a:t>
            </a:r>
            <a:endParaRPr lang="es-CO" sz="900" dirty="0"/>
          </a:p>
        </p:txBody>
      </p:sp>
      <p:sp>
        <p:nvSpPr>
          <p:cNvPr id="125" name="CuadroTexto 262" descr="Conector entre nodos" title="conector"/>
          <p:cNvSpPr txBox="1"/>
          <p:nvPr/>
        </p:nvSpPr>
        <p:spPr>
          <a:xfrm>
            <a:off x="6905330" y="439127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 smtClean="0">
                <a:solidFill>
                  <a:prstClr val="black"/>
                </a:solidFill>
              </a:rPr>
              <a:t>Se caracteriza por 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7" name="CuadroTexto 262" descr="Conector entre nodos" title="conector"/>
          <p:cNvSpPr txBox="1"/>
          <p:nvPr/>
        </p:nvSpPr>
        <p:spPr>
          <a:xfrm>
            <a:off x="7416316" y="3342184"/>
            <a:ext cx="11161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 smtClean="0">
                <a:solidFill>
                  <a:prstClr val="black"/>
                </a:solidFill>
              </a:rPr>
              <a:t>Posee dos medios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65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350</Words>
  <Application>Microsoft Office PowerPoint</Application>
  <PresentationFormat>Presentación en pantalla (4:3)</PresentationFormat>
  <Paragraphs>59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Julieth Fernández</dc:creator>
  <cp:lastModifiedBy>Cris Pineda</cp:lastModifiedBy>
  <cp:revision>17</cp:revision>
  <dcterms:created xsi:type="dcterms:W3CDTF">2015-08-27T05:52:03Z</dcterms:created>
  <dcterms:modified xsi:type="dcterms:W3CDTF">2015-09-21T01:55:57Z</dcterms:modified>
</cp:coreProperties>
</file>