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006" autoAdjust="0"/>
    <p:restoredTop sz="94660"/>
  </p:normalViewPr>
  <p:slideViewPr>
    <p:cSldViewPr snapToGrid="0">
      <p:cViewPr>
        <p:scale>
          <a:sx n="165" d="100"/>
          <a:sy n="165" d="100"/>
        </p:scale>
        <p:origin x="-80" y="32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O" smtClean="0"/>
              <a:t>23/07/2016</a:t>
            </a:r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8BD7A-7DD8-4A46-8D81-FCE63AA36D4E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979991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O" smtClean="0"/>
              <a:t>23/07/2016</a:t>
            </a:r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40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773613"/>
            <a:ext cx="5435600" cy="3905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6B174-6394-4B31-A6CB-D4EA20CBDD4C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580811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6B174-6394-4B31-A6CB-D4EA20CBDD4C}" type="slidenum">
              <a:rPr lang="es-CO" smtClean="0"/>
              <a:t>1</a:t>
            </a:fld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CO" smtClean="0"/>
              <a:t>23/07/2016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811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6/11/15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3336287" y="91044"/>
            <a:ext cx="2825974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latin typeface="Arial"/>
                <a:cs typeface="Arial"/>
              </a:rPr>
              <a:t>La literatura latinoamericana del modernismo</a:t>
            </a:r>
            <a:endParaRPr lang="es-ES" sz="1400" dirty="0">
              <a:latin typeface="Arial"/>
              <a:cs typeface="Arial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566348" y="879857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/>
                <a:cs typeface="Arial"/>
              </a:rPr>
              <a:t>Literatura</a:t>
            </a:r>
            <a:endParaRPr lang="es-ES" sz="1200" b="1" dirty="0">
              <a:latin typeface="Arial"/>
              <a:cs typeface="Arial"/>
            </a:endParaRPr>
          </a:p>
        </p:txBody>
      </p:sp>
      <p:cxnSp>
        <p:nvCxnSpPr>
          <p:cNvPr id="12" name="Conector angular 11"/>
          <p:cNvCxnSpPr/>
          <p:nvPr/>
        </p:nvCxnSpPr>
        <p:spPr>
          <a:xfrm rot="5400000">
            <a:off x="2826670" y="-1373470"/>
            <a:ext cx="116368" cy="375078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440002" y="1558165"/>
            <a:ext cx="2312823" cy="44343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  <a:latin typeface="Arial"/>
                <a:cs typeface="Arial"/>
              </a:rPr>
              <a:t>La literatura latinoamericana del Modernismo</a:t>
            </a:r>
            <a:endParaRPr lang="es-E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417945" y="2668374"/>
            <a:ext cx="1290695" cy="22625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una corriente literaria de finales de siglo XIX e inicios del XX. </a:t>
            </a:r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Surgió </a:t>
            </a:r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con Rubén Darío, en </a:t>
            </a:r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Nicaragua</a:t>
            </a:r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y </a:t>
            </a:r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sirvió para darle un impulso a las literaturas de los países recién conformados que estaban explorando su independencia en las artes y las letras. </a:t>
            </a:r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Influyó </a:t>
            </a:r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en escritores europeos como Manuel y Antonio Machado.</a:t>
            </a:r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3406004" y="874186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/>
                <a:cs typeface="Arial"/>
              </a:rPr>
              <a:t>Semántica</a:t>
            </a:r>
            <a:endParaRPr lang="es-ES" sz="1200" b="1" dirty="0">
              <a:latin typeface="Arial"/>
              <a:cs typeface="Arial"/>
            </a:endParaRPr>
          </a:p>
        </p:txBody>
      </p:sp>
      <p:sp>
        <p:nvSpPr>
          <p:cNvPr id="119" name="Rectángulo 215" descr="Nodo de primer nivel" title="Nodo01"/>
          <p:cNvSpPr/>
          <p:nvPr/>
        </p:nvSpPr>
        <p:spPr>
          <a:xfrm>
            <a:off x="6967917" y="863505"/>
            <a:ext cx="1693922" cy="448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latin typeface="Arial"/>
                <a:cs typeface="Arial"/>
              </a:rPr>
              <a:t>Ética </a:t>
            </a:r>
            <a:r>
              <a:rPr lang="es-ES" sz="1100" b="1" dirty="0" smtClean="0">
                <a:latin typeface="Arial"/>
                <a:cs typeface="Arial"/>
              </a:rPr>
              <a:t>y </a:t>
            </a:r>
            <a:r>
              <a:rPr lang="es-ES" sz="1100" b="1" dirty="0" smtClean="0">
                <a:latin typeface="Arial"/>
                <a:cs typeface="Arial"/>
              </a:rPr>
              <a:t>comunicación</a:t>
            </a:r>
            <a:endParaRPr lang="es-ES" sz="1100" b="1" dirty="0">
              <a:latin typeface="Arial"/>
              <a:cs typeface="Arial"/>
            </a:endParaRPr>
          </a:p>
        </p:txBody>
      </p:sp>
      <p:sp>
        <p:nvSpPr>
          <p:cNvPr id="126" name="Rectángulo 215" descr="Nodo de primer nivel" title="Nodo01"/>
          <p:cNvSpPr/>
          <p:nvPr/>
        </p:nvSpPr>
        <p:spPr>
          <a:xfrm>
            <a:off x="5116549" y="863296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/>
                <a:cs typeface="Arial"/>
              </a:rPr>
              <a:t>Expresión oral</a:t>
            </a:r>
            <a:endParaRPr lang="es-ES" sz="1200" b="1" dirty="0">
              <a:latin typeface="Arial"/>
              <a:cs typeface="Arial"/>
            </a:endParaRPr>
          </a:p>
        </p:txBody>
      </p:sp>
      <p:sp>
        <p:nvSpPr>
          <p:cNvPr id="192" name="Rectángulo 219" descr="Nodo de segundo nivel" title="Nodo02"/>
          <p:cNvSpPr/>
          <p:nvPr/>
        </p:nvSpPr>
        <p:spPr>
          <a:xfrm>
            <a:off x="5068068" y="1551300"/>
            <a:ext cx="1391996" cy="2932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/>
                <a:cs typeface="Arial"/>
              </a:rPr>
              <a:t>El estudio </a:t>
            </a:r>
            <a:r>
              <a:rPr lang="es-ES" sz="1000" dirty="0" smtClean="0">
                <a:solidFill>
                  <a:schemeClr val="bg1"/>
                </a:solidFill>
                <a:latin typeface="Arial"/>
                <a:cs typeface="Arial"/>
              </a:rPr>
              <a:t>de casos</a:t>
            </a:r>
            <a:endParaRPr lang="es-E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0" name="Rectángulo 283" descr="Nodo de tercer nivel" title="Nodo03"/>
          <p:cNvSpPr/>
          <p:nvPr/>
        </p:nvSpPr>
        <p:spPr>
          <a:xfrm>
            <a:off x="5069095" y="2281205"/>
            <a:ext cx="1391150" cy="13825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Una t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écnica de expresión oral en grupo qu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e consiste en el planteamiento de una situación problema que es valorada y discutida con miras al planteamiento de soluciones.</a:t>
            </a:r>
            <a:endParaRPr lang="es-ES" sz="9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CuadroTexto 221" descr="Conector entre nodos" title="conector"/>
          <p:cNvSpPr txBox="1"/>
          <p:nvPr/>
        </p:nvSpPr>
        <p:spPr>
          <a:xfrm>
            <a:off x="5491578" y="1956494"/>
            <a:ext cx="546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/>
                <a:cs typeface="Arial"/>
              </a:rPr>
              <a:t>e</a:t>
            </a:r>
            <a:r>
              <a:rPr lang="es-ES" sz="800" dirty="0" smtClean="0">
                <a:latin typeface="Arial"/>
                <a:cs typeface="Arial"/>
              </a:rPr>
              <a:t>s</a:t>
            </a:r>
            <a:endParaRPr lang="es-ES" sz="800" dirty="0">
              <a:latin typeface="Arial"/>
              <a:cs typeface="Arial"/>
            </a:endParaRPr>
          </a:p>
        </p:txBody>
      </p:sp>
      <p:cxnSp>
        <p:nvCxnSpPr>
          <p:cNvPr id="313" name="Conector angular 259"/>
          <p:cNvCxnSpPr/>
          <p:nvPr/>
        </p:nvCxnSpPr>
        <p:spPr>
          <a:xfrm rot="16200000" flipH="1">
            <a:off x="3895644" y="2047456"/>
            <a:ext cx="144000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221" descr="Conector entre nodos" title="conector"/>
          <p:cNvSpPr txBox="1"/>
          <p:nvPr/>
        </p:nvSpPr>
        <p:spPr>
          <a:xfrm>
            <a:off x="3732060" y="2140823"/>
            <a:ext cx="514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/>
                <a:cs typeface="Arial"/>
              </a:rPr>
              <a:t>son</a:t>
            </a:r>
            <a:endParaRPr lang="es-ES" sz="800" dirty="0">
              <a:latin typeface="Arial"/>
              <a:cs typeface="Arial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1019678" y="551121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>
            <a:off x="7796684" y="567462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>
            <a:off x="3968377" y="577510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>
            <a:off x="5740164" y="561934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CuadroTexto 66" descr="Conector entre nodos" title="conector"/>
          <p:cNvSpPr txBox="1"/>
          <p:nvPr/>
        </p:nvSpPr>
        <p:spPr>
          <a:xfrm>
            <a:off x="284434" y="2320219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/>
                <a:cs typeface="Arial"/>
              </a:rPr>
              <a:t>es</a:t>
            </a:r>
            <a:endParaRPr lang="es-ES" sz="800" dirty="0">
              <a:latin typeface="Arial"/>
              <a:cs typeface="Arial"/>
            </a:endParaRPr>
          </a:p>
        </p:txBody>
      </p:sp>
      <p:sp>
        <p:nvSpPr>
          <p:cNvPr id="89" name="Rectángulo 219" descr="Nodo de segundo nivel" title="Nodo02"/>
          <p:cNvSpPr/>
          <p:nvPr/>
        </p:nvSpPr>
        <p:spPr>
          <a:xfrm>
            <a:off x="3193632" y="1635042"/>
            <a:ext cx="1625524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/>
                <a:cs typeface="Arial"/>
              </a:rPr>
              <a:t>Los neologismos</a:t>
            </a:r>
            <a:endParaRPr lang="es-E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5" name="CuadroTexto 66" descr="Conector entre nodos" title="conector"/>
          <p:cNvSpPr txBox="1"/>
          <p:nvPr/>
        </p:nvSpPr>
        <p:spPr>
          <a:xfrm>
            <a:off x="2010122" y="2289908"/>
            <a:ext cx="1024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/>
                <a:cs typeface="Arial"/>
              </a:rPr>
              <a:t>algunas obras modernistas son</a:t>
            </a:r>
            <a:endParaRPr lang="es-ES" sz="800" dirty="0">
              <a:latin typeface="Arial"/>
              <a:cs typeface="Arial"/>
            </a:endParaRPr>
          </a:p>
        </p:txBody>
      </p:sp>
      <p:sp>
        <p:nvSpPr>
          <p:cNvPr id="98" name="Rectángulo 97" descr="Nodo de tercer nivel" title="Nodo03"/>
          <p:cNvSpPr/>
          <p:nvPr/>
        </p:nvSpPr>
        <p:spPr>
          <a:xfrm>
            <a:off x="1919281" y="2787551"/>
            <a:ext cx="1115836" cy="27596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 smtClean="0">
                <a:solidFill>
                  <a:schemeClr val="tx1"/>
                </a:solidFill>
                <a:latin typeface="Arial"/>
                <a:cs typeface="Arial"/>
              </a:rPr>
              <a:t>Azul</a:t>
            </a:r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… y </a:t>
            </a:r>
            <a:r>
              <a:rPr lang="es-ES" sz="800" i="1" dirty="0" smtClean="0">
                <a:solidFill>
                  <a:schemeClr val="tx1"/>
                </a:solidFill>
                <a:latin typeface="Arial"/>
                <a:cs typeface="Arial"/>
              </a:rPr>
              <a:t>Prosas </a:t>
            </a:r>
            <a:r>
              <a:rPr lang="es-ES" sz="800" i="1" dirty="0" smtClean="0">
                <a:solidFill>
                  <a:schemeClr val="tx1"/>
                </a:solidFill>
                <a:latin typeface="Arial"/>
                <a:cs typeface="Arial"/>
              </a:rPr>
              <a:t>profanas</a:t>
            </a:r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,</a:t>
            </a:r>
            <a:r>
              <a:rPr lang="es-ES" sz="800" i="1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de Rubén </a:t>
            </a:r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Darío</a:t>
            </a:r>
            <a:endParaRPr lang="es-ES" sz="8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La novela </a:t>
            </a:r>
            <a:r>
              <a:rPr lang="es-ES" sz="800" i="1" dirty="0" err="1" smtClean="0">
                <a:solidFill>
                  <a:schemeClr val="tx1"/>
                </a:solidFill>
                <a:latin typeface="Arial"/>
                <a:cs typeface="Arial"/>
              </a:rPr>
              <a:t>Ismaelillo</a:t>
            </a:r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 y </a:t>
            </a:r>
            <a:r>
              <a:rPr lang="es-ES" sz="800" i="1" dirty="0" smtClean="0">
                <a:solidFill>
                  <a:schemeClr val="tx1"/>
                </a:solidFill>
                <a:latin typeface="Arial"/>
                <a:cs typeface="Arial"/>
              </a:rPr>
              <a:t>Versos </a:t>
            </a:r>
            <a:r>
              <a:rPr lang="es-ES" sz="800" i="1" dirty="0" smtClean="0">
                <a:solidFill>
                  <a:schemeClr val="tx1"/>
                </a:solidFill>
                <a:latin typeface="Arial"/>
                <a:cs typeface="Arial"/>
              </a:rPr>
              <a:t>sencillos</a:t>
            </a:r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,</a:t>
            </a:r>
            <a:r>
              <a:rPr lang="es-ES" sz="800" i="1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de José </a:t>
            </a:r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Martí</a:t>
            </a:r>
            <a:endParaRPr lang="es-ES" sz="8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La novela </a:t>
            </a:r>
            <a:r>
              <a:rPr lang="es-ES" sz="800" i="1" dirty="0" smtClean="0">
                <a:solidFill>
                  <a:schemeClr val="tx1"/>
                </a:solidFill>
                <a:latin typeface="Arial"/>
                <a:cs typeface="Arial"/>
              </a:rPr>
              <a:t>De sobremesa </a:t>
            </a:r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y </a:t>
            </a:r>
            <a:r>
              <a:rPr lang="es-ES" sz="800" i="1" dirty="0" smtClean="0">
                <a:solidFill>
                  <a:schemeClr val="tx1"/>
                </a:solidFill>
                <a:latin typeface="Arial"/>
                <a:cs typeface="Arial"/>
              </a:rPr>
              <a:t>El libro de </a:t>
            </a:r>
            <a:r>
              <a:rPr lang="es-ES" sz="800" i="1" dirty="0" smtClean="0">
                <a:solidFill>
                  <a:schemeClr val="tx1"/>
                </a:solidFill>
                <a:latin typeface="Arial"/>
                <a:cs typeface="Arial"/>
              </a:rPr>
              <a:t>versos</a:t>
            </a:r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, de</a:t>
            </a:r>
            <a:r>
              <a:rPr lang="es-ES" sz="800" i="1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José Asunción </a:t>
            </a:r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Silva</a:t>
            </a:r>
            <a:endParaRPr lang="es-ES" sz="8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 smtClean="0">
                <a:solidFill>
                  <a:schemeClr val="tx1"/>
                </a:solidFill>
                <a:latin typeface="Arial"/>
                <a:cs typeface="Arial"/>
              </a:rPr>
              <a:t>Crepúsculo de </a:t>
            </a:r>
            <a:r>
              <a:rPr lang="es-ES" sz="800" i="1" dirty="0" smtClean="0">
                <a:solidFill>
                  <a:schemeClr val="tx1"/>
                </a:solidFill>
                <a:latin typeface="Arial"/>
                <a:cs typeface="Arial"/>
              </a:rPr>
              <a:t>jardín</a:t>
            </a:r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,</a:t>
            </a:r>
            <a:r>
              <a:rPr lang="es-ES" sz="800" i="1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de Leopoldo </a:t>
            </a:r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Lugones</a:t>
            </a:r>
            <a:endParaRPr lang="es-ES" sz="8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9" name="Rectángulo 98" descr="Nodo de tercer nivel" title="Nodo03"/>
          <p:cNvSpPr/>
          <p:nvPr/>
        </p:nvSpPr>
        <p:spPr>
          <a:xfrm>
            <a:off x="3193632" y="2522636"/>
            <a:ext cx="1572503" cy="12817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palabras nuevas que empiezan a formar parte de una lengua, ya sea como parte del lenguaje coloquial o de manera formal, al ser incluidos en el diccionario. Estos se pueden formar a partir de diferentes procesos</a:t>
            </a:r>
            <a:endParaRPr lang="es-ES" sz="9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68" name="Conector recto 67"/>
          <p:cNvCxnSpPr/>
          <p:nvPr/>
        </p:nvCxnSpPr>
        <p:spPr>
          <a:xfrm>
            <a:off x="3994755" y="2360073"/>
            <a:ext cx="2494" cy="1755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>
            <a:off x="3974919" y="1311703"/>
            <a:ext cx="0" cy="3290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Conector recto 127"/>
          <p:cNvCxnSpPr/>
          <p:nvPr/>
        </p:nvCxnSpPr>
        <p:spPr>
          <a:xfrm>
            <a:off x="5764066" y="2136216"/>
            <a:ext cx="846" cy="1318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>
            <a:off x="4766135" y="561143"/>
            <a:ext cx="30368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Conector angular 30"/>
          <p:cNvCxnSpPr/>
          <p:nvPr/>
        </p:nvCxnSpPr>
        <p:spPr>
          <a:xfrm rot="5400000">
            <a:off x="752419" y="2223507"/>
            <a:ext cx="149166" cy="876"/>
          </a:xfrm>
          <a:prstGeom prst="bentConnector3">
            <a:avLst>
              <a:gd name="adj1" fmla="val 10330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ángulo 307" descr="Nodo de cuarto nivel&#10;" title="Nodo04"/>
          <p:cNvSpPr/>
          <p:nvPr/>
        </p:nvSpPr>
        <p:spPr>
          <a:xfrm>
            <a:off x="5116549" y="4249826"/>
            <a:ext cx="1236542" cy="1076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descripción 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del 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caso o planteamiento del problema</a:t>
            </a:r>
            <a:endParaRPr lang="es-ES" sz="7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valoraci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ón individual</a:t>
            </a:r>
            <a:endParaRPr lang="es-ES" sz="7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puesta en com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ún de las valoraciones</a:t>
            </a:r>
            <a:endParaRPr lang="es-ES" sz="7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discusi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ón grupal</a:t>
            </a:r>
            <a:endParaRPr lang="es-ES" sz="7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socializaci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ón de las conclusiones</a:t>
            </a:r>
            <a:endParaRPr lang="es-ES" sz="7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3" name="Rectángulo 219" descr="Nodo de segundo nivel" title="Nodo02"/>
          <p:cNvSpPr/>
          <p:nvPr/>
        </p:nvSpPr>
        <p:spPr>
          <a:xfrm>
            <a:off x="7205664" y="1479569"/>
            <a:ext cx="1245795" cy="33691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lang="es-ES" sz="1000" dirty="0" smtClean="0">
                <a:solidFill>
                  <a:schemeClr val="bg1"/>
                </a:solidFill>
                <a:latin typeface="Arial"/>
                <a:cs typeface="Arial"/>
              </a:rPr>
              <a:t>a discriminación y el lenguaje</a:t>
            </a:r>
            <a:endParaRPr lang="es-E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0" name="Rectángulo 109" descr="Nodo de tercer nivel" title="Nodo03"/>
          <p:cNvSpPr/>
          <p:nvPr/>
        </p:nvSpPr>
        <p:spPr>
          <a:xfrm>
            <a:off x="7205663" y="2287227"/>
            <a:ext cx="1245795" cy="12499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la comprensión de la importancia del lenguaje como forjador de la concepción del mundo y la forma de pensar de los individuos y la sociedad.</a:t>
            </a:r>
            <a:endParaRPr lang="es-ES" sz="9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18" name="Conector angular 259"/>
          <p:cNvCxnSpPr/>
          <p:nvPr/>
        </p:nvCxnSpPr>
        <p:spPr>
          <a:xfrm rot="16200000" flipH="1">
            <a:off x="7759431" y="1882371"/>
            <a:ext cx="144000" cy="0"/>
          </a:xfrm>
          <a:prstGeom prst="bentConnector3">
            <a:avLst>
              <a:gd name="adj1" fmla="val 985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5740164" y="1313662"/>
            <a:ext cx="0" cy="2318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Conector recto 67"/>
          <p:cNvCxnSpPr/>
          <p:nvPr/>
        </p:nvCxnSpPr>
        <p:spPr>
          <a:xfrm>
            <a:off x="2491937" y="2611961"/>
            <a:ext cx="2494" cy="1755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Conector recto 67"/>
          <p:cNvCxnSpPr/>
          <p:nvPr/>
        </p:nvCxnSpPr>
        <p:spPr>
          <a:xfrm>
            <a:off x="824070" y="2513586"/>
            <a:ext cx="2494" cy="1755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Conector angular 259"/>
          <p:cNvCxnSpPr/>
          <p:nvPr/>
        </p:nvCxnSpPr>
        <p:spPr>
          <a:xfrm rot="16200000" flipH="1">
            <a:off x="3896969" y="4287740"/>
            <a:ext cx="144000" cy="0"/>
          </a:xfrm>
          <a:prstGeom prst="bentConnector3">
            <a:avLst>
              <a:gd name="adj1" fmla="val 985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222"/>
          <p:cNvCxnSpPr/>
          <p:nvPr/>
        </p:nvCxnSpPr>
        <p:spPr>
          <a:xfrm rot="5400000">
            <a:off x="5691195" y="1929652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ángulo 307" descr="Nodo de cuarto nivel&#10;" title="Nodo04"/>
          <p:cNvSpPr/>
          <p:nvPr/>
        </p:nvSpPr>
        <p:spPr>
          <a:xfrm>
            <a:off x="335053" y="5424253"/>
            <a:ext cx="1348820" cy="11803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700" dirty="0">
                <a:solidFill>
                  <a:schemeClr val="tx1"/>
                </a:solidFill>
                <a:latin typeface="Arial"/>
                <a:cs typeface="Arial"/>
              </a:rPr>
              <a:t>l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os cambios 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en la 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métrica </a:t>
            </a:r>
            <a:endParaRPr lang="es-ES" sz="7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la perfección estética </a:t>
            </a:r>
            <a:endParaRPr lang="es-ES" sz="7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la exaltación 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de la belleza</a:t>
            </a:r>
          </a:p>
          <a:p>
            <a:pPr marL="171450" indent="-171450">
              <a:buFont typeface="Arial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las referencias 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a la mitología griega.</a:t>
            </a:r>
          </a:p>
          <a:p>
            <a:pPr marL="171450" indent="-171450">
              <a:buFont typeface="Arial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el lenguaje rítmico</a:t>
            </a:r>
            <a:endParaRPr lang="es-ES" sz="7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la atracción 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por temas orientales y 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exóticos</a:t>
            </a:r>
            <a:endParaRPr lang="es-ES" sz="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88" name="Conector recto 67"/>
          <p:cNvCxnSpPr/>
          <p:nvPr/>
        </p:nvCxnSpPr>
        <p:spPr>
          <a:xfrm>
            <a:off x="827064" y="4930943"/>
            <a:ext cx="2494" cy="1755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CuadroTexto 66" descr="Conector entre nodos" title="conector"/>
          <p:cNvSpPr txBox="1"/>
          <p:nvPr/>
        </p:nvSpPr>
        <p:spPr>
          <a:xfrm>
            <a:off x="383773" y="5067421"/>
            <a:ext cx="10249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/>
                <a:cs typeface="Arial"/>
              </a:rPr>
              <a:t>la </a:t>
            </a:r>
            <a:r>
              <a:rPr lang="es-ES" sz="800" dirty="0" smtClean="0">
                <a:latin typeface="Arial"/>
                <a:cs typeface="Arial"/>
              </a:rPr>
              <a:t>caracterizan</a:t>
            </a:r>
            <a:endParaRPr lang="es-ES" sz="800" dirty="0">
              <a:latin typeface="Arial"/>
              <a:cs typeface="Arial"/>
            </a:endParaRPr>
          </a:p>
        </p:txBody>
      </p:sp>
      <p:cxnSp>
        <p:nvCxnSpPr>
          <p:cNvPr id="94" name="Conector angular 259"/>
          <p:cNvCxnSpPr/>
          <p:nvPr/>
        </p:nvCxnSpPr>
        <p:spPr>
          <a:xfrm rot="16200000" flipH="1">
            <a:off x="771021" y="5332635"/>
            <a:ext cx="144000" cy="0"/>
          </a:xfrm>
          <a:prstGeom prst="bentConnector3">
            <a:avLst>
              <a:gd name="adj1" fmla="val 985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adroTexto 131" descr="Conector entre nodos" title="conector"/>
          <p:cNvSpPr txBox="1"/>
          <p:nvPr/>
        </p:nvSpPr>
        <p:spPr>
          <a:xfrm>
            <a:off x="5239290" y="3825875"/>
            <a:ext cx="1017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/>
                <a:cs typeface="Arial"/>
              </a:rPr>
              <a:t>sus partes son</a:t>
            </a:r>
            <a:endParaRPr lang="es-ES" sz="800" dirty="0">
              <a:latin typeface="Arial"/>
              <a:cs typeface="Arial"/>
            </a:endParaRPr>
          </a:p>
        </p:txBody>
      </p:sp>
      <p:cxnSp>
        <p:nvCxnSpPr>
          <p:cNvPr id="104" name="Conector recto 38"/>
          <p:cNvCxnSpPr/>
          <p:nvPr/>
        </p:nvCxnSpPr>
        <p:spPr>
          <a:xfrm>
            <a:off x="5747438" y="3667361"/>
            <a:ext cx="0" cy="1288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Conector recto 127"/>
          <p:cNvCxnSpPr>
            <a:stCxn id="101" idx="2"/>
          </p:cNvCxnSpPr>
          <p:nvPr/>
        </p:nvCxnSpPr>
        <p:spPr>
          <a:xfrm>
            <a:off x="5748138" y="4041319"/>
            <a:ext cx="1498" cy="192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onector angular 259"/>
          <p:cNvCxnSpPr/>
          <p:nvPr/>
        </p:nvCxnSpPr>
        <p:spPr>
          <a:xfrm rot="16200000" flipH="1">
            <a:off x="7756562" y="1389669"/>
            <a:ext cx="144000" cy="0"/>
          </a:xfrm>
          <a:prstGeom prst="bentConnector3">
            <a:avLst>
              <a:gd name="adj1" fmla="val 985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uadroTexto 221" descr="Conector entre nodos" title="conector"/>
          <p:cNvSpPr txBox="1"/>
          <p:nvPr/>
        </p:nvSpPr>
        <p:spPr>
          <a:xfrm>
            <a:off x="7441160" y="1904012"/>
            <a:ext cx="774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/>
                <a:cs typeface="Arial"/>
              </a:rPr>
              <a:t>consiste en</a:t>
            </a:r>
            <a:endParaRPr lang="es-ES" sz="800" dirty="0">
              <a:latin typeface="Arial"/>
              <a:cs typeface="Arial"/>
            </a:endParaRPr>
          </a:p>
        </p:txBody>
      </p:sp>
      <p:cxnSp>
        <p:nvCxnSpPr>
          <p:cNvPr id="138" name="Conector angular 259"/>
          <p:cNvCxnSpPr/>
          <p:nvPr/>
        </p:nvCxnSpPr>
        <p:spPr>
          <a:xfrm rot="16200000" flipH="1">
            <a:off x="7773720" y="2215227"/>
            <a:ext cx="144000" cy="0"/>
          </a:xfrm>
          <a:prstGeom prst="bentConnector3">
            <a:avLst>
              <a:gd name="adj1" fmla="val 985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uadroTexto 131" descr="Conector entre nodos" title="conector"/>
          <p:cNvSpPr txBox="1"/>
          <p:nvPr/>
        </p:nvSpPr>
        <p:spPr>
          <a:xfrm>
            <a:off x="7336872" y="3629203"/>
            <a:ext cx="1017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/>
                <a:cs typeface="Arial"/>
              </a:rPr>
              <a:t>incluye </a:t>
            </a:r>
            <a:endParaRPr lang="es-ES" sz="800" dirty="0">
              <a:latin typeface="Arial"/>
              <a:cs typeface="Arial"/>
            </a:endParaRPr>
          </a:p>
        </p:txBody>
      </p:sp>
      <p:cxnSp>
        <p:nvCxnSpPr>
          <p:cNvPr id="156" name="Conector recto 38"/>
          <p:cNvCxnSpPr/>
          <p:nvPr/>
        </p:nvCxnSpPr>
        <p:spPr>
          <a:xfrm>
            <a:off x="7843501" y="3547464"/>
            <a:ext cx="0" cy="1288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Rectángulo 307" descr="Nodo de cuarto nivel&#10;" title="Nodo04"/>
          <p:cNvSpPr/>
          <p:nvPr/>
        </p:nvSpPr>
        <p:spPr>
          <a:xfrm>
            <a:off x="7356832" y="3993330"/>
            <a:ext cx="996814" cy="978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El uso de un lenguaje respetuoso e incluyente con las personas sin importar su género, orientación sexual, religión, etnia, cultura o condición física particular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es-ES" sz="7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1" name="Rectángulo 307" descr="Nodo de cuarto nivel&#10;" title="Nodo04"/>
          <p:cNvSpPr/>
          <p:nvPr/>
        </p:nvSpPr>
        <p:spPr>
          <a:xfrm>
            <a:off x="7268637" y="5362607"/>
            <a:ext cx="1173204" cy="3716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construir y generar conciencia a partir del 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lenguaje</a:t>
            </a:r>
            <a:endParaRPr lang="es-ES" sz="7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11" name="Conector recto 38"/>
          <p:cNvCxnSpPr/>
          <p:nvPr/>
        </p:nvCxnSpPr>
        <p:spPr>
          <a:xfrm>
            <a:off x="7855239" y="3854058"/>
            <a:ext cx="0" cy="1288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Conector recto 38"/>
          <p:cNvCxnSpPr/>
          <p:nvPr/>
        </p:nvCxnSpPr>
        <p:spPr>
          <a:xfrm>
            <a:off x="7855239" y="5233728"/>
            <a:ext cx="0" cy="1288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320730" y="6670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218096" y="5662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cxnSp>
        <p:nvCxnSpPr>
          <p:cNvPr id="84" name="Conector recto 67"/>
          <p:cNvCxnSpPr/>
          <p:nvPr/>
        </p:nvCxnSpPr>
        <p:spPr>
          <a:xfrm>
            <a:off x="2504439" y="2143227"/>
            <a:ext cx="2494" cy="1755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Rectángulo 307" descr="Nodo de cuarto nivel&#10;" title="Nodo04"/>
          <p:cNvSpPr/>
          <p:nvPr/>
        </p:nvSpPr>
        <p:spPr>
          <a:xfrm>
            <a:off x="3293234" y="4270686"/>
            <a:ext cx="1348820" cy="1140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la inclusión 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de palabras de otro 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idioma</a:t>
            </a:r>
            <a:endParaRPr lang="es-ES" sz="7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la unión 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de dos palabras 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existentes </a:t>
            </a:r>
            <a:endParaRPr lang="es-ES" sz="7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la </a:t>
            </a:r>
            <a:r>
              <a:rPr lang="es-ES" sz="700" dirty="0" err="1" smtClean="0">
                <a:solidFill>
                  <a:schemeClr val="tx1"/>
                </a:solidFill>
                <a:latin typeface="Arial"/>
                <a:cs typeface="Arial"/>
              </a:rPr>
              <a:t>acronimia</a:t>
            </a:r>
            <a:endParaRPr lang="es-ES" sz="7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la creación popular</a:t>
            </a:r>
            <a:endParaRPr lang="es-ES" sz="7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la inclusi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ón en el lenguaje de profesiones y oficios</a:t>
            </a:r>
            <a:endParaRPr lang="es-ES" sz="7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9" name="Rectángulo 307" descr="Nodo de cuarto nivel&#10;" title="Nodo04"/>
          <p:cNvSpPr/>
          <p:nvPr/>
        </p:nvSpPr>
        <p:spPr>
          <a:xfrm>
            <a:off x="3293234" y="5855956"/>
            <a:ext cx="1348820" cy="407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700" dirty="0" err="1" smtClean="0">
                <a:solidFill>
                  <a:schemeClr val="tx1"/>
                </a:solidFill>
                <a:latin typeface="Arial"/>
                <a:cs typeface="Arial"/>
              </a:rPr>
              <a:t>Goglear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, emoticón, chatear, empoderar, hipertexto, cómputo.</a:t>
            </a:r>
          </a:p>
          <a:p>
            <a:pPr marL="171450" indent="-171450">
              <a:buFont typeface="Arial"/>
              <a:buChar char="•"/>
            </a:pPr>
            <a:endParaRPr lang="es-ES" sz="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30" name="Conector angular 222"/>
          <p:cNvCxnSpPr/>
          <p:nvPr/>
        </p:nvCxnSpPr>
        <p:spPr>
          <a:xfrm rot="5400000">
            <a:off x="3932439" y="5443139"/>
            <a:ext cx="74587" cy="4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uadroTexto 131" descr="Conector entre nodos" title="conector"/>
          <p:cNvSpPr txBox="1"/>
          <p:nvPr/>
        </p:nvSpPr>
        <p:spPr>
          <a:xfrm>
            <a:off x="3277985" y="5480652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/>
                <a:cs typeface="Arial"/>
              </a:rPr>
              <a:t>ejemplos</a:t>
            </a:r>
            <a:endParaRPr lang="es-ES" sz="800" dirty="0">
              <a:latin typeface="Arial"/>
              <a:cs typeface="Arial"/>
            </a:endParaRPr>
          </a:p>
        </p:txBody>
      </p:sp>
      <p:cxnSp>
        <p:nvCxnSpPr>
          <p:cNvPr id="133" name="Conector angular 259"/>
          <p:cNvCxnSpPr/>
          <p:nvPr/>
        </p:nvCxnSpPr>
        <p:spPr>
          <a:xfrm rot="16200000" flipH="1">
            <a:off x="3902426" y="5765675"/>
            <a:ext cx="144000" cy="0"/>
          </a:xfrm>
          <a:prstGeom prst="bentConnector3">
            <a:avLst>
              <a:gd name="adj1" fmla="val 985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38"/>
          <p:cNvCxnSpPr/>
          <p:nvPr/>
        </p:nvCxnSpPr>
        <p:spPr>
          <a:xfrm flipH="1">
            <a:off x="7858606" y="4964545"/>
            <a:ext cx="1" cy="1154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CuadroTexto 131" descr="Conector entre nodos" title="conector"/>
          <p:cNvSpPr txBox="1"/>
          <p:nvPr/>
        </p:nvSpPr>
        <p:spPr>
          <a:xfrm>
            <a:off x="7336872" y="5041956"/>
            <a:ext cx="1017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/>
                <a:cs typeface="Arial"/>
              </a:rPr>
              <a:t>pretende</a:t>
            </a:r>
            <a:endParaRPr lang="es-ES" sz="800" dirty="0">
              <a:latin typeface="Arial"/>
              <a:cs typeface="Arial"/>
            </a:endParaRPr>
          </a:p>
        </p:txBody>
      </p:sp>
      <p:cxnSp>
        <p:nvCxnSpPr>
          <p:cNvPr id="90" name="Conector angular 259"/>
          <p:cNvCxnSpPr/>
          <p:nvPr/>
        </p:nvCxnSpPr>
        <p:spPr>
          <a:xfrm rot="16200000" flipH="1">
            <a:off x="3895644" y="3896617"/>
            <a:ext cx="144000" cy="0"/>
          </a:xfrm>
          <a:prstGeom prst="bentConnector3">
            <a:avLst>
              <a:gd name="adj1" fmla="val 11507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uadroTexto 131" descr="Conector entre nodos" title="conector"/>
          <p:cNvSpPr txBox="1"/>
          <p:nvPr/>
        </p:nvSpPr>
        <p:spPr>
          <a:xfrm>
            <a:off x="3300016" y="3984907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/>
                <a:cs typeface="Arial"/>
              </a:rPr>
              <a:t>como</a:t>
            </a:r>
            <a:endParaRPr lang="es-ES" sz="800" dirty="0">
              <a:latin typeface="Arial"/>
              <a:cs typeface="Arial"/>
            </a:endParaRPr>
          </a:p>
        </p:txBody>
      </p:sp>
      <p:cxnSp>
        <p:nvCxnSpPr>
          <p:cNvPr id="15" name="14 Conector recto"/>
          <p:cNvCxnSpPr/>
          <p:nvPr/>
        </p:nvCxnSpPr>
        <p:spPr>
          <a:xfrm>
            <a:off x="827002" y="2140823"/>
            <a:ext cx="1693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angular 259"/>
          <p:cNvCxnSpPr/>
          <p:nvPr/>
        </p:nvCxnSpPr>
        <p:spPr>
          <a:xfrm rot="16200000" flipH="1">
            <a:off x="1601564" y="2064216"/>
            <a:ext cx="144000" cy="0"/>
          </a:xfrm>
          <a:prstGeom prst="bentConnector3">
            <a:avLst>
              <a:gd name="adj1" fmla="val 3224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131" descr="Conector entre nodos" title="conector"/>
          <p:cNvSpPr txBox="1"/>
          <p:nvPr/>
        </p:nvSpPr>
        <p:spPr>
          <a:xfrm>
            <a:off x="7352266" y="5811654"/>
            <a:ext cx="1017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/>
                <a:cs typeface="Arial"/>
              </a:rPr>
              <a:t>con el fin de</a:t>
            </a:r>
            <a:endParaRPr lang="es-ES" sz="800" dirty="0">
              <a:latin typeface="Arial"/>
              <a:cs typeface="Arial"/>
            </a:endParaRPr>
          </a:p>
        </p:txBody>
      </p:sp>
      <p:cxnSp>
        <p:nvCxnSpPr>
          <p:cNvPr id="81" name="Conector recto 38"/>
          <p:cNvCxnSpPr/>
          <p:nvPr/>
        </p:nvCxnSpPr>
        <p:spPr>
          <a:xfrm flipH="1">
            <a:off x="7857066" y="5740399"/>
            <a:ext cx="1" cy="1154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Conector recto 38"/>
          <p:cNvCxnSpPr/>
          <p:nvPr/>
        </p:nvCxnSpPr>
        <p:spPr>
          <a:xfrm flipH="1">
            <a:off x="7857066" y="5994399"/>
            <a:ext cx="1" cy="1154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ángulo 307" descr="Nodo de cuarto nivel&#10;" title="Nodo04"/>
          <p:cNvSpPr/>
          <p:nvPr/>
        </p:nvSpPr>
        <p:spPr>
          <a:xfrm>
            <a:off x="7259400" y="6115371"/>
            <a:ext cx="1173204" cy="6271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/>
              <a:t>incluir a los actores sociales que han sido discriminados a causa de sus particularidades o diferencias</a:t>
            </a:r>
            <a:r>
              <a:rPr lang="es-CO" sz="800" dirty="0"/>
              <a:t> </a:t>
            </a:r>
            <a:endParaRPr lang="es-ES" sz="7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05" name="Conector recto 104"/>
          <p:cNvCxnSpPr/>
          <p:nvPr/>
        </p:nvCxnSpPr>
        <p:spPr>
          <a:xfrm>
            <a:off x="1012685" y="1312123"/>
            <a:ext cx="0" cy="2318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5617</TotalTime>
  <Words>389</Words>
  <Application>Microsoft Macintosh PowerPoint</Application>
  <PresentationFormat>Carta (216 x 279 mm)</PresentationFormat>
  <Paragraphs>51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Marco Cardona Giraldo</cp:lastModifiedBy>
  <cp:revision>217</cp:revision>
  <cp:lastPrinted>2015-06-25T22:36:16Z</cp:lastPrinted>
  <dcterms:created xsi:type="dcterms:W3CDTF">2015-05-14T14:12:36Z</dcterms:created>
  <dcterms:modified xsi:type="dcterms:W3CDTF">2015-11-06T21:18:42Z</dcterms:modified>
</cp:coreProperties>
</file>