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99" d="100"/>
          <a:sy n="99" d="100"/>
        </p:scale>
        <p:origin x="-136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21/08/15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51783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/>
                <a:cs typeface="Arial"/>
              </a:rPr>
              <a:t>La literatura </a:t>
            </a:r>
            <a:r>
              <a:rPr lang="es-ES" sz="1600" dirty="0" smtClean="0">
                <a:latin typeface="Arial"/>
                <a:cs typeface="Arial"/>
              </a:rPr>
              <a:t>latinoamericana de la </a:t>
            </a:r>
            <a:r>
              <a:rPr lang="es-ES" sz="1600" dirty="0" smtClean="0">
                <a:latin typeface="Arial"/>
                <a:cs typeface="Arial"/>
              </a:rPr>
              <a:t>Conquista </a:t>
            </a:r>
            <a:r>
              <a:rPr lang="es-ES" sz="1600" dirty="0" smtClean="0">
                <a:latin typeface="Arial"/>
                <a:cs typeface="Arial"/>
              </a:rPr>
              <a:t>y la </a:t>
            </a:r>
            <a:r>
              <a:rPr lang="es-ES" sz="1600" dirty="0" smtClean="0">
                <a:latin typeface="Arial"/>
                <a:cs typeface="Arial"/>
              </a:rPr>
              <a:t>Colonia</a:t>
            </a:r>
            <a:endParaRPr lang="es-ES" sz="1600" dirty="0">
              <a:latin typeface="Arial"/>
              <a:cs typeface="Arial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66348" y="87985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/>
                <a:cs typeface="Arial"/>
              </a:rPr>
              <a:t>Literatura</a:t>
            </a:r>
            <a:endParaRPr lang="es-ES" sz="1200" b="1" dirty="0">
              <a:latin typeface="Arial"/>
              <a:cs typeface="Arial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16200000" flipH="1">
            <a:off x="967847" y="1377168"/>
            <a:ext cx="85581" cy="2348"/>
          </a:xfrm>
          <a:prstGeom prst="bentConnector3">
            <a:avLst>
              <a:gd name="adj1" fmla="val 2367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40002" y="1558166"/>
            <a:ext cx="23146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/>
                <a:cs typeface="Arial"/>
              </a:rPr>
              <a:t>La literatura </a:t>
            </a:r>
            <a:r>
              <a:rPr lang="es-ES" sz="1000" dirty="0" smtClean="0">
                <a:solidFill>
                  <a:schemeClr val="bg1"/>
                </a:solidFill>
                <a:latin typeface="Arial"/>
                <a:cs typeface="Arial"/>
              </a:rPr>
              <a:t>latinoamericana</a:t>
            </a:r>
            <a:r>
              <a:rPr lang="es-ES" sz="1050" dirty="0" smtClean="0">
                <a:solidFill>
                  <a:schemeClr val="bg1"/>
                </a:solidFill>
                <a:latin typeface="Arial"/>
                <a:cs typeface="Arial"/>
              </a:rPr>
              <a:t> de  la </a:t>
            </a:r>
            <a:r>
              <a:rPr lang="es-ES" sz="1050" dirty="0" smtClean="0">
                <a:solidFill>
                  <a:schemeClr val="bg1"/>
                </a:solidFill>
                <a:latin typeface="Arial"/>
                <a:cs typeface="Arial"/>
              </a:rPr>
              <a:t>Conquista </a:t>
            </a:r>
            <a:r>
              <a:rPr lang="es-ES" sz="1050" dirty="0" smtClean="0">
                <a:solidFill>
                  <a:schemeClr val="bg1"/>
                </a:solidFill>
                <a:latin typeface="Arial"/>
                <a:cs typeface="Arial"/>
              </a:rPr>
              <a:t>y la </a:t>
            </a:r>
            <a:r>
              <a:rPr lang="es-ES" sz="1050" dirty="0" smtClean="0">
                <a:solidFill>
                  <a:schemeClr val="bg1"/>
                </a:solidFill>
                <a:latin typeface="Arial"/>
                <a:cs typeface="Arial"/>
              </a:rPr>
              <a:t>Colonia</a:t>
            </a:r>
            <a:endParaRPr lang="es-ES" sz="10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00399" y="2660111"/>
            <a:ext cx="1379763" cy="7846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as crónicas de indias, escritas  inicialmente por españoles, luego por mestizos e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indígenas</a:t>
            </a:r>
            <a:endParaRPr lang="es-ES" sz="9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406004" y="87418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/>
                <a:cs typeface="Arial"/>
              </a:rPr>
              <a:t>Semántica</a:t>
            </a:r>
            <a:endParaRPr lang="es-ES" sz="1200" b="1" dirty="0">
              <a:latin typeface="Arial"/>
              <a:cs typeface="Arial"/>
            </a:endParaRPr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7013643" y="863505"/>
            <a:ext cx="1693922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/>
                <a:cs typeface="Arial"/>
              </a:rPr>
              <a:t>Comunicación</a:t>
            </a:r>
            <a:endParaRPr lang="es-ES" sz="1200" b="1" dirty="0">
              <a:latin typeface="Arial"/>
              <a:cs typeface="Arial"/>
            </a:endParaRPr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5116549" y="86329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/>
                <a:cs typeface="Arial"/>
              </a:rPr>
              <a:t>Expresión oral</a:t>
            </a:r>
            <a:endParaRPr lang="es-ES" sz="1200" b="1" dirty="0">
              <a:latin typeface="Arial"/>
              <a:cs typeface="Arial"/>
            </a:endParaRPr>
          </a:p>
        </p:txBody>
      </p:sp>
      <p:sp>
        <p:nvSpPr>
          <p:cNvPr id="192" name="Rectángulo 219" descr="Nodo de segundo nivel" title="Nodo02"/>
          <p:cNvSpPr/>
          <p:nvPr/>
        </p:nvSpPr>
        <p:spPr>
          <a:xfrm>
            <a:off x="5068068" y="1551300"/>
            <a:ext cx="1391996" cy="2932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/>
                <a:cs typeface="Arial"/>
              </a:rPr>
              <a:t>La entrevista</a:t>
            </a:r>
            <a:endParaRPr lang="es-E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0" name="Rectángulo 283" descr="Nodo de tercer nivel" title="Nodo03"/>
          <p:cNvSpPr/>
          <p:nvPr/>
        </p:nvSpPr>
        <p:spPr>
          <a:xfrm>
            <a:off x="5069095" y="2281204"/>
            <a:ext cx="1391150" cy="1423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n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género periodístico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que presenta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las ideas del personaje entrevistado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por medio de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una serie de preguntas  previamente preparadas por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el entrevistador,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según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un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enfoque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espec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ífico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3" name="Rectángulo 307" descr="Nodo de cuarto nivel&#10;" title="Nodo04"/>
          <p:cNvSpPr/>
          <p:nvPr/>
        </p:nvSpPr>
        <p:spPr>
          <a:xfrm>
            <a:off x="3327581" y="5179774"/>
            <a:ext cx="1348820" cy="1006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medicina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: síncope, ginecológico,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asepsia, etc.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derecho: jurisprudencia,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laudo, etc.  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tecnología: </a:t>
            </a:r>
            <a:r>
              <a:rPr lang="es-ES" sz="700" i="1" dirty="0" smtClean="0">
                <a:solidFill>
                  <a:schemeClr val="tx1"/>
                </a:solidFill>
                <a:latin typeface="Arial"/>
                <a:cs typeface="Arial"/>
              </a:rPr>
              <a:t>hardware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, microchip, memoria RAM, </a:t>
            </a:r>
            <a:r>
              <a:rPr lang="es-ES" sz="700" i="1" dirty="0" smtClean="0">
                <a:solidFill>
                  <a:schemeClr val="tx1"/>
                </a:solidFill>
                <a:latin typeface="Arial"/>
                <a:cs typeface="Arial"/>
              </a:rPr>
              <a:t>megabytes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lang="es-ES" sz="700" i="1" dirty="0" smtClean="0">
                <a:solidFill>
                  <a:schemeClr val="tx1"/>
                </a:solidFill>
                <a:latin typeface="Arial"/>
                <a:cs typeface="Arial"/>
              </a:rPr>
              <a:t> etc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. 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s-E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CuadroTexto 221" descr="Conector entre nodos" title="conector"/>
          <p:cNvSpPr txBox="1"/>
          <p:nvPr/>
        </p:nvSpPr>
        <p:spPr>
          <a:xfrm>
            <a:off x="5490732" y="1948794"/>
            <a:ext cx="546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es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313" name="Conector angular 259"/>
          <p:cNvCxnSpPr/>
          <p:nvPr/>
        </p:nvCxnSpPr>
        <p:spPr>
          <a:xfrm rot="16200000" flipH="1">
            <a:off x="3902919" y="2094268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221" descr="Conector entre nodos" title="conector"/>
          <p:cNvSpPr txBox="1"/>
          <p:nvPr/>
        </p:nvSpPr>
        <p:spPr>
          <a:xfrm>
            <a:off x="3732060" y="2140823"/>
            <a:ext cx="514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son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019678" y="55112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7796684" y="567462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3968377" y="577510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5740164" y="561934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66" descr="Conector entre nodos" title="conector"/>
          <p:cNvSpPr txBox="1"/>
          <p:nvPr/>
        </p:nvSpPr>
        <p:spPr>
          <a:xfrm>
            <a:off x="354310" y="2299134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está formada </a:t>
            </a:r>
            <a:r>
              <a:rPr lang="es-ES" sz="800" dirty="0" smtClean="0">
                <a:latin typeface="Arial"/>
                <a:cs typeface="Arial"/>
              </a:rPr>
              <a:t>por</a:t>
            </a:r>
            <a:endParaRPr lang="es-ES" sz="800" dirty="0">
              <a:latin typeface="Arial"/>
              <a:cs typeface="Arial"/>
            </a:endParaRPr>
          </a:p>
        </p:txBody>
      </p:sp>
      <p:sp>
        <p:nvSpPr>
          <p:cNvPr id="89" name="Rectángulo 219" descr="Nodo de segundo nivel" title="Nodo02"/>
          <p:cNvSpPr/>
          <p:nvPr/>
        </p:nvSpPr>
        <p:spPr>
          <a:xfrm>
            <a:off x="3193632" y="1675089"/>
            <a:ext cx="162552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/>
                <a:cs typeface="Arial"/>
              </a:rPr>
              <a:t>Los tecnicismos</a:t>
            </a:r>
            <a:endParaRPr lang="es-E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CuadroTexto 66" descr="Conector entre nodos" title="conector"/>
          <p:cNvSpPr txBox="1"/>
          <p:nvPr/>
        </p:nvSpPr>
        <p:spPr>
          <a:xfrm>
            <a:off x="2063318" y="2237517"/>
            <a:ext cx="1024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otros géneros fueron</a:t>
            </a:r>
            <a:endParaRPr lang="es-ES" sz="800" dirty="0">
              <a:latin typeface="Arial"/>
              <a:cs typeface="Arial"/>
            </a:endParaRPr>
          </a:p>
        </p:txBody>
      </p:sp>
      <p:sp>
        <p:nvSpPr>
          <p:cNvPr id="98" name="Rectángulo 97" descr="Nodo de tercer nivel" title="Nodo03"/>
          <p:cNvSpPr/>
          <p:nvPr/>
        </p:nvSpPr>
        <p:spPr>
          <a:xfrm>
            <a:off x="1919280" y="2691914"/>
            <a:ext cx="1186447" cy="14770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en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narrativa: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diario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personal</a:t>
            </a:r>
            <a:endParaRPr lang="es-ES" sz="9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cartas</a:t>
            </a:r>
            <a:endParaRPr lang="es-ES" sz="9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n poesía: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romances</a:t>
            </a:r>
            <a:endParaRPr lang="es-ES" sz="9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elegías</a:t>
            </a:r>
            <a:endParaRPr lang="es-ES" sz="9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n teatro: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autos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sacramentales</a:t>
            </a:r>
            <a:endParaRPr lang="es-ES" sz="9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Comedias</a:t>
            </a:r>
            <a:endParaRPr lang="es-ES" sz="9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9" name="Rectángulo 98" descr="Nodo de tercer nivel" title="Nodo03"/>
          <p:cNvSpPr/>
          <p:nvPr/>
        </p:nvSpPr>
        <p:spPr>
          <a:xfrm>
            <a:off x="3328253" y="2522636"/>
            <a:ext cx="1348820" cy="2065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alabras  usadas en el ámbito científico o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tecnológico. En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el caso de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ciencias y disciplinas como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la botánica, el derecho y la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medicina suelen derivar del lat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ín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s-ES" sz="9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En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el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ámbito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de la tecnología, son más comunes los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anglicismos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3968922" y="2331319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974919" y="1311703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5764066" y="2136216"/>
            <a:ext cx="846" cy="131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Rectángulo 145" descr="Nodo de tercer nivel" title="Nodo03"/>
          <p:cNvSpPr/>
          <p:nvPr/>
        </p:nvSpPr>
        <p:spPr>
          <a:xfrm>
            <a:off x="6728563" y="2683282"/>
            <a:ext cx="943746" cy="3850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evistas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peri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ódicos</a:t>
            </a:r>
            <a:endParaRPr lang="es-ES" sz="9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47" name="Conector angular 259"/>
          <p:cNvCxnSpPr/>
          <p:nvPr/>
        </p:nvCxnSpPr>
        <p:spPr>
          <a:xfrm rot="16200000" flipH="1">
            <a:off x="7120278" y="2607664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6135" y="561143"/>
            <a:ext cx="30368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731520" y="2153665"/>
            <a:ext cx="18442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30"/>
          <p:cNvCxnSpPr/>
          <p:nvPr/>
        </p:nvCxnSpPr>
        <p:spPr>
          <a:xfrm rot="5400000">
            <a:off x="657743" y="2220442"/>
            <a:ext cx="149166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859153" y="1931280"/>
            <a:ext cx="0" cy="205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angular 30"/>
          <p:cNvCxnSpPr/>
          <p:nvPr/>
        </p:nvCxnSpPr>
        <p:spPr>
          <a:xfrm rot="5400000">
            <a:off x="2512053" y="2216484"/>
            <a:ext cx="12752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222"/>
          <p:cNvCxnSpPr/>
          <p:nvPr/>
        </p:nvCxnSpPr>
        <p:spPr>
          <a:xfrm rot="5400000">
            <a:off x="3936334" y="4665123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 descr="Conector entre nodos" title="conector"/>
          <p:cNvSpPr txBox="1"/>
          <p:nvPr/>
        </p:nvSpPr>
        <p:spPr>
          <a:xfrm>
            <a:off x="3300509" y="476703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 </a:t>
            </a:r>
            <a:r>
              <a:rPr lang="es-ES" sz="800" dirty="0" smtClean="0">
                <a:latin typeface="Arial"/>
                <a:cs typeface="Arial"/>
              </a:rPr>
              <a:t>por ejemplo</a:t>
            </a:r>
            <a:endParaRPr lang="es-ES" sz="800" dirty="0">
              <a:latin typeface="Arial"/>
              <a:cs typeface="Arial"/>
            </a:endParaRPr>
          </a:p>
        </p:txBody>
      </p:sp>
      <p:sp>
        <p:nvSpPr>
          <p:cNvPr id="73" name="Rectángulo 307" descr="Nodo de cuarto nivel&#10;" title="Nodo04"/>
          <p:cNvSpPr/>
          <p:nvPr/>
        </p:nvSpPr>
        <p:spPr>
          <a:xfrm>
            <a:off x="4920272" y="4201442"/>
            <a:ext cx="1682886" cy="834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de </a:t>
            </a:r>
            <a:r>
              <a:rPr lang="es-ES" sz="700" dirty="0">
                <a:solidFill>
                  <a:schemeClr val="tx1"/>
                </a:solidFill>
                <a:latin typeface="Arial"/>
                <a:cs typeface="Arial"/>
              </a:rPr>
              <a:t>perfil: se realiza para conocer la vida, las experiencias y la personalidad del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entrevistado</a:t>
            </a:r>
            <a:endParaRPr lang="es-ES" sz="7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de </a:t>
            </a:r>
            <a:r>
              <a:rPr lang="es-ES" sz="700" dirty="0">
                <a:solidFill>
                  <a:schemeClr val="tx1"/>
                </a:solidFill>
                <a:latin typeface="Arial"/>
                <a:cs typeface="Arial"/>
              </a:rPr>
              <a:t>opinión: tiene como fin tratar uno o varios temas en los cuales el entrevistado es una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autoridad</a:t>
            </a:r>
            <a:endParaRPr lang="es-E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ángulo 219" descr="Nodo de segundo nivel" title="Nodo02"/>
          <p:cNvSpPr/>
          <p:nvPr/>
        </p:nvSpPr>
        <p:spPr>
          <a:xfrm>
            <a:off x="6614809" y="1630022"/>
            <a:ext cx="1245795" cy="6185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/>
                <a:cs typeface="Arial"/>
              </a:rPr>
              <a:t>El lenguaje en los medios de comunicación escrita</a:t>
            </a:r>
            <a:endParaRPr lang="es-E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0" name="CuadroTexto 221" descr="Conector entre nodos" title="conector"/>
          <p:cNvSpPr txBox="1"/>
          <p:nvPr/>
        </p:nvSpPr>
        <p:spPr>
          <a:xfrm>
            <a:off x="6703072" y="2356267"/>
            <a:ext cx="981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se presenta en</a:t>
            </a:r>
            <a:endParaRPr lang="es-ES" sz="800" dirty="0">
              <a:latin typeface="Arial"/>
              <a:cs typeface="Arial"/>
            </a:endParaRPr>
          </a:p>
        </p:txBody>
      </p:sp>
      <p:sp>
        <p:nvSpPr>
          <p:cNvPr id="110" name="Rectángulo 109" descr="Nodo de tercer nivel" title="Nodo03"/>
          <p:cNvSpPr/>
          <p:nvPr/>
        </p:nvSpPr>
        <p:spPr>
          <a:xfrm>
            <a:off x="7979444" y="2406857"/>
            <a:ext cx="1066220" cy="9401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quello que quiere conseguir el emisor de un mensaje por medio de su </a:t>
            </a:r>
            <a:r>
              <a:rPr lang="es-ES" sz="900" dirty="0" smtClean="0">
                <a:solidFill>
                  <a:schemeClr val="tx1"/>
                </a:solidFill>
                <a:latin typeface="Arial"/>
                <a:cs typeface="Arial"/>
              </a:rPr>
              <a:t>discurso</a:t>
            </a:r>
            <a:endParaRPr lang="es-E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18" name="Conector angular 259"/>
          <p:cNvCxnSpPr/>
          <p:nvPr/>
        </p:nvCxnSpPr>
        <p:spPr>
          <a:xfrm rot="16200000" flipH="1">
            <a:off x="8526229" y="2003280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5740164" y="1313662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67"/>
          <p:cNvCxnSpPr/>
          <p:nvPr/>
        </p:nvCxnSpPr>
        <p:spPr>
          <a:xfrm>
            <a:off x="2574569" y="2523446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ángulo 307" descr="Nodo de cuarto nivel&#10;" title="Nodo04"/>
          <p:cNvSpPr/>
          <p:nvPr/>
        </p:nvSpPr>
        <p:spPr>
          <a:xfrm>
            <a:off x="360212" y="5594717"/>
            <a:ext cx="1089728" cy="1159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Cristóbal Colón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Alvar Núñez, Cabeza de Vaca</a:t>
            </a:r>
            <a:endParaRPr lang="es-ES" sz="700" i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Hernán Cortez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Bernal Díaz del Castillo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El Inca Garcilaso de la Vega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Bartolomé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de las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Casas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6" name="Conector recto 67"/>
          <p:cNvCxnSpPr/>
          <p:nvPr/>
        </p:nvCxnSpPr>
        <p:spPr>
          <a:xfrm>
            <a:off x="754864" y="2483052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ector angular 259"/>
          <p:cNvCxnSpPr/>
          <p:nvPr/>
        </p:nvCxnSpPr>
        <p:spPr>
          <a:xfrm rot="16200000" flipH="1">
            <a:off x="840897" y="5017450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66" descr="Conector entre nodos" title="conector"/>
          <p:cNvSpPr txBox="1"/>
          <p:nvPr/>
        </p:nvSpPr>
        <p:spPr>
          <a:xfrm>
            <a:off x="400955" y="5099917"/>
            <a:ext cx="1024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fueron cronistas de Indias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21" name="Conector angular 259"/>
          <p:cNvCxnSpPr/>
          <p:nvPr/>
        </p:nvCxnSpPr>
        <p:spPr>
          <a:xfrm rot="16200000" flipH="1">
            <a:off x="840897" y="5491628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259"/>
          <p:cNvCxnSpPr/>
          <p:nvPr/>
        </p:nvCxnSpPr>
        <p:spPr>
          <a:xfrm rot="16200000" flipH="1">
            <a:off x="3941506" y="5082508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222"/>
          <p:cNvCxnSpPr/>
          <p:nvPr/>
        </p:nvCxnSpPr>
        <p:spPr>
          <a:xfrm rot="5400000">
            <a:off x="5691195" y="1929652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307" descr="Nodo de cuarto nivel&#10;" title="Nodo04"/>
          <p:cNvSpPr/>
          <p:nvPr/>
        </p:nvSpPr>
        <p:spPr>
          <a:xfrm>
            <a:off x="323794" y="3939703"/>
            <a:ext cx="1348820" cy="1020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relación </a:t>
            </a:r>
            <a:r>
              <a:rPr lang="es-ES" sz="700" dirty="0">
                <a:solidFill>
                  <a:schemeClr val="tx1"/>
                </a:solidFill>
                <a:latin typeface="Arial"/>
                <a:cs typeface="Arial"/>
              </a:rPr>
              <a:t>de lo encontrado en el nuevo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continente</a:t>
            </a:r>
            <a:endParaRPr lang="es-ES" sz="7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/>
                <a:cs typeface="Arial"/>
              </a:rPr>
              <a:t>relatos sobre el encuentro  y la conquista de los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nativos </a:t>
            </a:r>
            <a:endParaRPr lang="es-ES" sz="7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/>
                <a:cs typeface="Arial"/>
              </a:rPr>
              <a:t>narración de la vida en las colonias americanas y rendición de cuentas a los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reyes</a:t>
            </a:r>
            <a:endParaRPr lang="es-E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8" name="Conector recto 67"/>
          <p:cNvCxnSpPr/>
          <p:nvPr/>
        </p:nvCxnSpPr>
        <p:spPr>
          <a:xfrm>
            <a:off x="757358" y="3446982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uadroTexto 66" descr="Conector entre nodos" title="conector"/>
          <p:cNvSpPr txBox="1"/>
          <p:nvPr/>
        </p:nvSpPr>
        <p:spPr>
          <a:xfrm>
            <a:off x="314067" y="3583460"/>
            <a:ext cx="1024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sus </a:t>
            </a:r>
            <a:r>
              <a:rPr lang="es-ES" sz="800" dirty="0" smtClean="0">
                <a:latin typeface="Arial"/>
                <a:cs typeface="Arial"/>
              </a:rPr>
              <a:t>temas son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94" name="Conector angular 259"/>
          <p:cNvCxnSpPr/>
          <p:nvPr/>
        </p:nvCxnSpPr>
        <p:spPr>
          <a:xfrm rot="16200000" flipH="1">
            <a:off x="701315" y="3867702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31" descr="Conector entre nodos" title="conector"/>
          <p:cNvSpPr txBox="1"/>
          <p:nvPr/>
        </p:nvSpPr>
        <p:spPr>
          <a:xfrm>
            <a:off x="5262889" y="3848566"/>
            <a:ext cx="101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puede ser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04" name="Conector recto 38"/>
          <p:cNvCxnSpPr/>
          <p:nvPr/>
        </p:nvCxnSpPr>
        <p:spPr>
          <a:xfrm>
            <a:off x="5765709" y="3712509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27"/>
          <p:cNvCxnSpPr/>
          <p:nvPr/>
        </p:nvCxnSpPr>
        <p:spPr>
          <a:xfrm>
            <a:off x="5759240" y="4064309"/>
            <a:ext cx="846" cy="131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CuadroTexto 131" descr="Conector entre nodos" title="conector"/>
          <p:cNvSpPr txBox="1"/>
          <p:nvPr/>
        </p:nvSpPr>
        <p:spPr>
          <a:xfrm>
            <a:off x="5260444" y="5174878"/>
            <a:ext cx="101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comprende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12" name="Conector recto 38"/>
          <p:cNvCxnSpPr/>
          <p:nvPr/>
        </p:nvCxnSpPr>
        <p:spPr>
          <a:xfrm>
            <a:off x="5769113" y="5048060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ángulo 307" descr="Nodo de cuarto nivel&#10;" title="Nodo04"/>
          <p:cNvSpPr/>
          <p:nvPr/>
        </p:nvSpPr>
        <p:spPr>
          <a:xfrm>
            <a:off x="4956955" y="5592239"/>
            <a:ext cx="1615525" cy="821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título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llamativo que puede incluir el nombre del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entrevistado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presentación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diálogo o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desarrollo a partir de preguntas y respuestas</a:t>
            </a:r>
            <a:endParaRPr lang="es-ES" sz="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25" name="Conector recto 38"/>
          <p:cNvCxnSpPr/>
          <p:nvPr/>
        </p:nvCxnSpPr>
        <p:spPr>
          <a:xfrm>
            <a:off x="5768766" y="5420217"/>
            <a:ext cx="0" cy="1705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angular 259"/>
          <p:cNvCxnSpPr/>
          <p:nvPr/>
        </p:nvCxnSpPr>
        <p:spPr>
          <a:xfrm rot="16200000" flipH="1">
            <a:off x="7756562" y="1389669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25"/>
          <p:cNvCxnSpPr/>
          <p:nvPr/>
        </p:nvCxnSpPr>
        <p:spPr>
          <a:xfrm>
            <a:off x="6974995" y="1468302"/>
            <a:ext cx="16939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ector angular 222"/>
          <p:cNvCxnSpPr/>
          <p:nvPr/>
        </p:nvCxnSpPr>
        <p:spPr>
          <a:xfrm rot="5400000">
            <a:off x="6903044" y="1549820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219" descr="Nodo de segundo nivel" title="Nodo02"/>
          <p:cNvSpPr/>
          <p:nvPr/>
        </p:nvSpPr>
        <p:spPr>
          <a:xfrm>
            <a:off x="8026049" y="1629254"/>
            <a:ext cx="970206" cy="2932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/>
                <a:cs typeface="Arial"/>
              </a:rPr>
              <a:t>La intención comunicativa</a:t>
            </a:r>
            <a:endParaRPr lang="es-E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0" name="Conector angular 259"/>
          <p:cNvCxnSpPr/>
          <p:nvPr/>
        </p:nvCxnSpPr>
        <p:spPr>
          <a:xfrm rot="16200000" flipH="1">
            <a:off x="7125111" y="2317278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38"/>
          <p:cNvCxnSpPr/>
          <p:nvPr/>
        </p:nvCxnSpPr>
        <p:spPr>
          <a:xfrm>
            <a:off x="7238031" y="4178845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CuadroTexto 131" descr="Conector entre nodos" title="conector"/>
          <p:cNvSpPr txBox="1"/>
          <p:nvPr/>
        </p:nvSpPr>
        <p:spPr>
          <a:xfrm>
            <a:off x="6824976" y="4247787"/>
            <a:ext cx="82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/>
                <a:cs typeface="Arial"/>
              </a:rPr>
              <a:t>c</a:t>
            </a:r>
            <a:r>
              <a:rPr lang="es-ES" sz="900" dirty="0" smtClean="0">
                <a:latin typeface="Arial"/>
                <a:cs typeface="Arial"/>
              </a:rPr>
              <a:t>on principios de</a:t>
            </a:r>
            <a:endParaRPr lang="es-ES" sz="800" dirty="0">
              <a:latin typeface="Arial"/>
              <a:cs typeface="Arial"/>
            </a:endParaRPr>
          </a:p>
        </p:txBody>
      </p:sp>
      <p:sp>
        <p:nvSpPr>
          <p:cNvPr id="127" name="Rectángulo 307" descr="Nodo de cuarto nivel&#10;" title="Nodo04"/>
          <p:cNvSpPr/>
          <p:nvPr/>
        </p:nvSpPr>
        <p:spPr>
          <a:xfrm>
            <a:off x="6706577" y="4758842"/>
            <a:ext cx="1238352" cy="1456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claridad: transmitir mensajes por medio de textos cohesionados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y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coherentes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precisión: tratar un solo tema con una estructura reconocible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objetividad: evitar tomar partido o dar opiniones que puedan condicionar la apreciaci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ón del lector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34" name="Conector recto 38"/>
          <p:cNvCxnSpPr/>
          <p:nvPr/>
        </p:nvCxnSpPr>
        <p:spPr>
          <a:xfrm>
            <a:off x="7239841" y="4621173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CuadroTexto 221" descr="Conector entre nodos" title="conector"/>
          <p:cNvSpPr txBox="1"/>
          <p:nvPr/>
        </p:nvSpPr>
        <p:spPr>
          <a:xfrm>
            <a:off x="8196613" y="2050690"/>
            <a:ext cx="774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Consiste en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38" name="Conector angular 259"/>
          <p:cNvCxnSpPr/>
          <p:nvPr/>
        </p:nvCxnSpPr>
        <p:spPr>
          <a:xfrm rot="16200000" flipH="1">
            <a:off x="8528549" y="2334856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31" descr="Conector entre nodos" title="conector"/>
          <p:cNvSpPr txBox="1"/>
          <p:nvPr/>
        </p:nvSpPr>
        <p:spPr>
          <a:xfrm>
            <a:off x="6687201" y="3145649"/>
            <a:ext cx="1017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cuyos géneros son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45" name="Conector recto 38"/>
          <p:cNvCxnSpPr/>
          <p:nvPr/>
        </p:nvCxnSpPr>
        <p:spPr>
          <a:xfrm>
            <a:off x="7194235" y="3068702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ángulo 307" descr="Nodo de cuarto nivel&#10;" title="Nodo04"/>
          <p:cNvSpPr/>
          <p:nvPr/>
        </p:nvSpPr>
        <p:spPr>
          <a:xfrm>
            <a:off x="6729463" y="3554169"/>
            <a:ext cx="1088485" cy="615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noticia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reportaje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crónica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art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ículo de opinión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art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ículo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editorial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49" name="Conector recto 38"/>
          <p:cNvCxnSpPr/>
          <p:nvPr/>
        </p:nvCxnSpPr>
        <p:spPr>
          <a:xfrm>
            <a:off x="7196852" y="3446076"/>
            <a:ext cx="4565" cy="112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CuadroTexto 131" descr="Conector entre nodos" title="conector"/>
          <p:cNvSpPr txBox="1"/>
          <p:nvPr/>
        </p:nvSpPr>
        <p:spPr>
          <a:xfrm>
            <a:off x="7941278" y="3433066"/>
            <a:ext cx="101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/>
                <a:cs typeface="Arial"/>
              </a:rPr>
              <a:t>q</a:t>
            </a:r>
            <a:r>
              <a:rPr lang="es-ES" sz="800" dirty="0" smtClean="0">
                <a:latin typeface="Arial"/>
                <a:cs typeface="Arial"/>
              </a:rPr>
              <a:t>ue puede ser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56" name="Conector recto 38"/>
          <p:cNvCxnSpPr/>
          <p:nvPr/>
        </p:nvCxnSpPr>
        <p:spPr>
          <a:xfrm>
            <a:off x="8419185" y="3344469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Rectángulo 307" descr="Nodo de cuarto nivel&#10;" title="Nodo04"/>
          <p:cNvSpPr/>
          <p:nvPr/>
        </p:nvSpPr>
        <p:spPr>
          <a:xfrm>
            <a:off x="8019723" y="3744910"/>
            <a:ext cx="996814" cy="1018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oral, a partir de un proceso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que se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da de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manera más o menos espontánea,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y que permite la interacción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con el 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receptor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9" name="CuadroTexto 131" descr="Conector entre nodos" title="conector"/>
          <p:cNvSpPr txBox="1"/>
          <p:nvPr/>
        </p:nvSpPr>
        <p:spPr>
          <a:xfrm>
            <a:off x="8229152" y="4925393"/>
            <a:ext cx="443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/>
                <a:cs typeface="Arial"/>
              </a:rPr>
              <a:t>o</a:t>
            </a:r>
            <a:endParaRPr lang="es-ES" sz="800" dirty="0">
              <a:latin typeface="Arial"/>
              <a:cs typeface="Arial"/>
            </a:endParaRPr>
          </a:p>
        </p:txBody>
      </p:sp>
      <p:cxnSp>
        <p:nvCxnSpPr>
          <p:cNvPr id="160" name="Conector recto 38"/>
          <p:cNvCxnSpPr/>
          <p:nvPr/>
        </p:nvCxnSpPr>
        <p:spPr>
          <a:xfrm>
            <a:off x="8449876" y="4772716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ángulo 307" descr="Nodo de cuarto nivel&#10;" title="Nodo04"/>
          <p:cNvSpPr/>
          <p:nvPr/>
        </p:nvSpPr>
        <p:spPr>
          <a:xfrm>
            <a:off x="8027110" y="5283840"/>
            <a:ext cx="937707" cy="920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escrito</a:t>
            </a:r>
            <a:r>
              <a:rPr lang="es-ES" sz="700" dirty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 el producto de un mensaje planeado y estructurado bajo los principios de adecuaci</a:t>
            </a:r>
            <a:r>
              <a:rPr lang="es-ES" sz="700" dirty="0" smtClean="0">
                <a:solidFill>
                  <a:schemeClr val="tx1"/>
                </a:solidFill>
                <a:latin typeface="Arial"/>
                <a:cs typeface="Arial"/>
              </a:rPr>
              <a:t>ón, cohesión y coherencia</a:t>
            </a:r>
            <a:endParaRPr lang="es-ES" sz="7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7" name="Conector angular 222"/>
          <p:cNvCxnSpPr/>
          <p:nvPr/>
        </p:nvCxnSpPr>
        <p:spPr>
          <a:xfrm rot="5400000">
            <a:off x="8590765" y="1556894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38"/>
          <p:cNvCxnSpPr/>
          <p:nvPr/>
        </p:nvCxnSpPr>
        <p:spPr>
          <a:xfrm>
            <a:off x="8414294" y="3613377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38"/>
          <p:cNvCxnSpPr/>
          <p:nvPr/>
        </p:nvCxnSpPr>
        <p:spPr>
          <a:xfrm>
            <a:off x="8450810" y="5158134"/>
            <a:ext cx="0" cy="1288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320730" y="6670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18096" y="5662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4051</TotalTime>
  <Words>429</Words>
  <Application>Microsoft Macintosh PowerPoint</Application>
  <PresentationFormat>Carta (216 x 279 mm)</PresentationFormat>
  <Paragraphs>71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Marco Cardona Giraldo</cp:lastModifiedBy>
  <cp:revision>158</cp:revision>
  <cp:lastPrinted>2015-06-25T22:36:16Z</cp:lastPrinted>
  <dcterms:created xsi:type="dcterms:W3CDTF">2015-05-14T14:12:36Z</dcterms:created>
  <dcterms:modified xsi:type="dcterms:W3CDTF">2015-08-21T17:11:41Z</dcterms:modified>
</cp:coreProperties>
</file>