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sistemas de numeración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924751" y="972457"/>
            <a:ext cx="178890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Los sistemas antiguos de numeración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050453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68736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" sz="900" dirty="0" err="1" smtClean="0"/>
              <a:t>ueden</a:t>
            </a:r>
            <a:r>
              <a:rPr lang="es-ES" sz="900" dirty="0" smtClean="0"/>
              <a:t> </a:t>
            </a:r>
            <a:r>
              <a:rPr lang="es-ES" sz="900" dirty="0" smtClean="0"/>
              <a:t>ser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Aditivos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34150" y="1475878"/>
            <a:ext cx="143029" cy="648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520469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Romano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0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Reglas para escribir los números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s-ES" sz="900" dirty="0" smtClean="0"/>
              <a:t>n </a:t>
            </a:r>
            <a:r>
              <a:rPr lang="es-ES" sz="900" dirty="0" smtClean="0"/>
              <a:t>los dos hay</a:t>
            </a:r>
            <a:endParaRPr lang="es-ES" sz="900" dirty="0"/>
          </a:p>
        </p:txBody>
      </p: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162755" y="3008414"/>
            <a:ext cx="136675" cy="2988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304613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30167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historia</a:t>
            </a:r>
            <a:endParaRPr lang="es-ES" sz="900" dirty="0"/>
          </a:p>
        </p:txBody>
      </p: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1619717" y="772972"/>
            <a:ext cx="65734" cy="3332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7086084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naturales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7050310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7587202" y="1436563"/>
            <a:ext cx="85581" cy="36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7041003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Un </a:t>
            </a:r>
            <a:r>
              <a:rPr lang="es-ES" sz="1050" dirty="0" smtClean="0">
                <a:solidFill>
                  <a:schemeClr val="bg1"/>
                </a:solidFill>
              </a:rPr>
              <a:t>conjunto infinito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7535936" y="1796091"/>
            <a:ext cx="143030" cy="81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4836661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Diez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0,1,2,3,4,5,6,7,8,9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4838413" y="448005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quinto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4852681" y="31833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base </a:t>
            </a:r>
            <a:r>
              <a:rPr lang="en-US" sz="900" dirty="0" err="1" smtClean="0"/>
              <a:t>es</a:t>
            </a:r>
            <a:endParaRPr lang="es-ES" sz="900" dirty="0"/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4838413" y="4129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cxnSp>
        <p:nvCxnSpPr>
          <p:cNvPr id="264" name="Conector angular 263"/>
          <p:cNvCxnSpPr/>
          <p:nvPr/>
        </p:nvCxnSpPr>
        <p:spPr>
          <a:xfrm rot="5400000">
            <a:off x="5328391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V="1">
            <a:off x="5352001" y="441990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4838413" y="53504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sexto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4838413" y="62208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séptimo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4838413" y="499303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4835503" y="586734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cxnSp>
        <p:nvCxnSpPr>
          <p:cNvPr id="270" name="Conector angular 269"/>
          <p:cNvCxnSpPr/>
          <p:nvPr/>
        </p:nvCxnSpPr>
        <p:spPr>
          <a:xfrm rot="5400000" flipH="1" flipV="1">
            <a:off x="5331979" y="491286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6200000" flipV="1">
            <a:off x="5348412" y="5286724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/>
          <p:nvPr/>
        </p:nvCxnSpPr>
        <p:spPr>
          <a:xfrm rot="5400000" flipH="1" flipV="1">
            <a:off x="5329299" y="5784498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/>
          <p:nvPr/>
        </p:nvCxnSpPr>
        <p:spPr>
          <a:xfrm rot="16200000" flipV="1">
            <a:off x="5349639" y="61583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6602048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</a:t>
            </a:r>
            <a:r>
              <a:rPr lang="es-ES" sz="900" dirty="0" err="1" smtClean="0"/>
              <a:t>onjunto</a:t>
            </a:r>
            <a:r>
              <a:rPr lang="es-ES" sz="900" dirty="0" smtClean="0"/>
              <a:t>  de los</a:t>
            </a:r>
            <a:endParaRPr lang="es-ES" sz="900" dirty="0"/>
          </a:p>
        </p:txBody>
      </p:sp>
      <p:cxnSp>
        <p:nvCxnSpPr>
          <p:cNvPr id="275" name="Conector angular 274"/>
          <p:cNvCxnSpPr>
            <a:endCxn id="216" idx="0"/>
          </p:cNvCxnSpPr>
          <p:nvPr/>
        </p:nvCxnSpPr>
        <p:spPr>
          <a:xfrm rot="16200000" flipH="1">
            <a:off x="7615011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6404710" y="2357909"/>
            <a:ext cx="141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uyos</a:t>
            </a:r>
            <a:r>
              <a:rPr lang="en-US" sz="900" dirty="0" smtClean="0"/>
              <a:t> </a:t>
            </a:r>
            <a:r>
              <a:rPr lang="en-US" sz="900" dirty="0" err="1" smtClean="0"/>
              <a:t>elementos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7045154" y="27460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N=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{0, 1, 2, 3, </a:t>
            </a:r>
            <a:r>
              <a:rPr lang="en-US" sz="900" dirty="0" smtClean="0">
                <a:solidFill>
                  <a:schemeClr val="tx1"/>
                </a:solidFill>
              </a:rPr>
              <a:t>…}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6476652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Relaciones de orden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6989850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</a:t>
            </a:r>
            <a:r>
              <a:rPr lang="es-ES_tradnl" sz="900" dirty="0" smtClean="0"/>
              <a:t>n ellos se plantea</a:t>
            </a:r>
            <a:endParaRPr lang="es-ES" sz="9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7209715" y="3213815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7725488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recta num</a:t>
            </a:r>
            <a:r>
              <a:rPr lang="es-ES" sz="900" dirty="0" smtClean="0">
                <a:solidFill>
                  <a:schemeClr val="tx1"/>
                </a:solidFill>
              </a:rPr>
              <a:t>érica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 rot="16200000" flipH="1">
            <a:off x="7834133" y="3199863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stCxn id="4" idx="2"/>
            <a:endCxn id="274" idx="0"/>
          </p:cNvCxnSpPr>
          <p:nvPr/>
        </p:nvCxnSpPr>
        <p:spPr>
          <a:xfrm rot="16200000" flipH="1">
            <a:off x="5835053" y="-652321"/>
            <a:ext cx="244754" cy="241166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/>
          <p:nvPr/>
        </p:nvCxnSpPr>
        <p:spPr>
          <a:xfrm rot="16200000" flipV="1">
            <a:off x="7962262" y="6158356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279" descr="Nodo de segundo nivel" title="Nodo02"/>
          <p:cNvSpPr/>
          <p:nvPr/>
        </p:nvSpPr>
        <p:spPr>
          <a:xfrm>
            <a:off x="2708918" y="189565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Multiplicativos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44" name="Conector angular 280"/>
          <p:cNvCxnSpPr/>
          <p:nvPr/>
        </p:nvCxnSpPr>
        <p:spPr>
          <a:xfrm rot="16200000" flipH="1">
            <a:off x="2577662" y="1187764"/>
            <a:ext cx="143029" cy="1244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280"/>
          <p:cNvCxnSpPr/>
          <p:nvPr/>
        </p:nvCxnSpPr>
        <p:spPr>
          <a:xfrm rot="16200000" flipH="1">
            <a:off x="3828929" y="1183205"/>
            <a:ext cx="143029" cy="1244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279" descr="Nodo de segundo nivel" title="Nodo02"/>
          <p:cNvSpPr/>
          <p:nvPr/>
        </p:nvSpPr>
        <p:spPr>
          <a:xfrm>
            <a:off x="4331210" y="1891101"/>
            <a:ext cx="14627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Sistema de numeración decimal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52" name="Rectángulo 71" descr="Nodo de tercer nivel" title="Nodo03"/>
          <p:cNvSpPr/>
          <p:nvPr/>
        </p:nvSpPr>
        <p:spPr>
          <a:xfrm>
            <a:off x="1757448" y="277002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Egipcio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CuadroTexto 217" descr="Conector entre nodos" title="conector"/>
          <p:cNvSpPr txBox="1"/>
          <p:nvPr/>
        </p:nvSpPr>
        <p:spPr>
          <a:xfrm>
            <a:off x="837931" y="236366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58" name="Conector angular 220"/>
          <p:cNvCxnSpPr/>
          <p:nvPr/>
        </p:nvCxnSpPr>
        <p:spPr>
          <a:xfrm rot="5400000">
            <a:off x="1031007" y="2355116"/>
            <a:ext cx="143030" cy="62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280"/>
          <p:cNvCxnSpPr/>
          <p:nvPr/>
        </p:nvCxnSpPr>
        <p:spPr>
          <a:xfrm rot="16200000" flipH="1">
            <a:off x="1964015" y="2043899"/>
            <a:ext cx="143029" cy="1244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81"/>
          <p:cNvCxnSpPr/>
          <p:nvPr/>
        </p:nvCxnSpPr>
        <p:spPr>
          <a:xfrm rot="16200000" flipH="1">
            <a:off x="2156293" y="3200136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81"/>
          <p:cNvCxnSpPr/>
          <p:nvPr/>
        </p:nvCxnSpPr>
        <p:spPr>
          <a:xfrm rot="10800000" flipV="1">
            <a:off x="1698223" y="3276648"/>
            <a:ext cx="686359" cy="76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310" descr="Conector entre nodos" title="conector"/>
          <p:cNvSpPr txBox="1"/>
          <p:nvPr/>
        </p:nvSpPr>
        <p:spPr>
          <a:xfrm>
            <a:off x="2984743" y="255566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78" name="Conector angular 311"/>
          <p:cNvCxnSpPr>
            <a:endCxn id="177" idx="0"/>
          </p:cNvCxnSpPr>
          <p:nvPr/>
        </p:nvCxnSpPr>
        <p:spPr>
          <a:xfrm rot="5400000">
            <a:off x="3460450" y="247190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312"/>
          <p:cNvCxnSpPr>
            <a:endCxn id="177" idx="2"/>
          </p:cNvCxnSpPr>
          <p:nvPr/>
        </p:nvCxnSpPr>
        <p:spPr>
          <a:xfrm rot="5400000" flipH="1" flipV="1">
            <a:off x="2888352" y="3244567"/>
            <a:ext cx="1113051" cy="1969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364"/>
          <p:cNvCxnSpPr>
            <a:endCxn id="177" idx="2"/>
          </p:cNvCxnSpPr>
          <p:nvPr/>
        </p:nvCxnSpPr>
        <p:spPr>
          <a:xfrm rot="5400000" flipH="1" flipV="1">
            <a:off x="2747919" y="2626459"/>
            <a:ext cx="635377" cy="955446"/>
          </a:xfrm>
          <a:prstGeom prst="bentConnector3">
            <a:avLst>
              <a:gd name="adj1" fmla="val 1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366"/>
          <p:cNvCxnSpPr>
            <a:endCxn id="177" idx="2"/>
          </p:cNvCxnSpPr>
          <p:nvPr/>
        </p:nvCxnSpPr>
        <p:spPr>
          <a:xfrm rot="16200000" flipV="1">
            <a:off x="3529355" y="2800469"/>
            <a:ext cx="635377" cy="607425"/>
          </a:xfrm>
          <a:prstGeom prst="bentConnector3">
            <a:avLst>
              <a:gd name="adj1" fmla="val 11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71" descr="Nodo de tercer nivel" title="Nodo03"/>
          <p:cNvSpPr/>
          <p:nvPr/>
        </p:nvSpPr>
        <p:spPr>
          <a:xfrm>
            <a:off x="2028592" y="348347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Chino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3" name="Rectángulo 71" descr="Nodo de tercer nivel" title="Nodo03"/>
          <p:cNvSpPr/>
          <p:nvPr/>
        </p:nvSpPr>
        <p:spPr>
          <a:xfrm>
            <a:off x="3565257" y="347891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Maya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4" name="Rectángulo 71" descr="Nodo de tercer nivel" title="Nodo03"/>
          <p:cNvSpPr/>
          <p:nvPr/>
        </p:nvSpPr>
        <p:spPr>
          <a:xfrm>
            <a:off x="2723282" y="392124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Babilónico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5" name="CuadroTexto 310" descr="Conector entre nodos" title="conector"/>
          <p:cNvSpPr txBox="1"/>
          <p:nvPr/>
        </p:nvSpPr>
        <p:spPr>
          <a:xfrm>
            <a:off x="4735475" y="246549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s-ES" sz="900" dirty="0" err="1" smtClean="0"/>
              <a:t>ue</a:t>
            </a:r>
            <a:r>
              <a:rPr lang="es-ES" sz="900" dirty="0" smtClean="0"/>
              <a:t> es el</a:t>
            </a:r>
            <a:endParaRPr lang="es-ES" sz="900" dirty="0"/>
          </a:p>
        </p:txBody>
      </p:sp>
      <p:sp>
        <p:nvSpPr>
          <p:cNvPr id="186" name="Rectángulo 71" descr="Nodo de tercer nivel" title="Nodo03"/>
          <p:cNvSpPr/>
          <p:nvPr/>
        </p:nvSpPr>
        <p:spPr>
          <a:xfrm>
            <a:off x="4920995" y="277973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Usado actualmente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7" name="Conector angular 311"/>
          <p:cNvCxnSpPr/>
          <p:nvPr/>
        </p:nvCxnSpPr>
        <p:spPr>
          <a:xfrm rot="5400000">
            <a:off x="5211202" y="2367461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311"/>
          <p:cNvCxnSpPr/>
          <p:nvPr/>
        </p:nvCxnSpPr>
        <p:spPr>
          <a:xfrm rot="5400000">
            <a:off x="5206621" y="276243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312"/>
          <p:cNvCxnSpPr/>
          <p:nvPr/>
        </p:nvCxnSpPr>
        <p:spPr>
          <a:xfrm rot="5400000" flipH="1" flipV="1">
            <a:off x="7012627" y="4000820"/>
            <a:ext cx="1113051" cy="1969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291"/>
          <p:cNvCxnSpPr/>
          <p:nvPr/>
        </p:nvCxnSpPr>
        <p:spPr>
          <a:xfrm rot="5400000">
            <a:off x="5412843" y="3503820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291"/>
          <p:cNvCxnSpPr/>
          <p:nvPr/>
        </p:nvCxnSpPr>
        <p:spPr>
          <a:xfrm rot="5400000">
            <a:off x="5384301" y="31899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84" descr="Nodo de cuarto nivel&#10;" title="Nodo04"/>
          <p:cNvSpPr/>
          <p:nvPr/>
        </p:nvSpPr>
        <p:spPr>
          <a:xfrm>
            <a:off x="6943014" y="460391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Aproximaciones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0" name="Conector angular 311"/>
          <p:cNvCxnSpPr/>
          <p:nvPr/>
        </p:nvCxnSpPr>
        <p:spPr>
          <a:xfrm rot="5400000">
            <a:off x="7504252" y="226301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311"/>
          <p:cNvCxnSpPr/>
          <p:nvPr/>
        </p:nvCxnSpPr>
        <p:spPr>
          <a:xfrm rot="5400000">
            <a:off x="7499671" y="265799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95</Words>
  <Application>Microsoft Macintosh PowerPoint</Application>
  <PresentationFormat>Letter Paper (8.5x11 in)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Andrea Constanza Perdomo Pedraza</cp:lastModifiedBy>
  <cp:revision>39</cp:revision>
  <cp:lastPrinted>2015-06-25T22:36:16Z</cp:lastPrinted>
  <dcterms:created xsi:type="dcterms:W3CDTF">2015-05-14T14:12:36Z</dcterms:created>
  <dcterms:modified xsi:type="dcterms:W3CDTF">2015-08-03T11:26:17Z</dcterms:modified>
</cp:coreProperties>
</file>