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90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3/08/15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195412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Teor</a:t>
            </a:r>
            <a:r>
              <a:rPr lang="es-ES" sz="1600" dirty="0" smtClean="0"/>
              <a:t>ía de números</a:t>
            </a:r>
            <a:endParaRPr lang="es-ES" sz="1600" dirty="0"/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816655" y="130479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M</a:t>
            </a:r>
            <a:r>
              <a:rPr lang="es-ES" sz="1200" b="1" dirty="0" smtClean="0"/>
              <a:t>últiplos de un número </a:t>
            </a:r>
            <a:r>
              <a:rPr lang="es-ES" sz="1200" b="1" i="1" dirty="0" smtClean="0"/>
              <a:t>t</a:t>
            </a:r>
            <a:endParaRPr lang="es-ES" sz="1200" b="1" i="1" dirty="0"/>
          </a:p>
        </p:txBody>
      </p:sp>
      <p:cxnSp>
        <p:nvCxnSpPr>
          <p:cNvPr id="12" name="Conector angular 11"/>
          <p:cNvCxnSpPr>
            <a:stCxn id="4" idx="2"/>
          </p:cNvCxnSpPr>
          <p:nvPr/>
        </p:nvCxnSpPr>
        <p:spPr>
          <a:xfrm rot="5400000">
            <a:off x="2682274" y="-756300"/>
            <a:ext cx="764921" cy="3373726"/>
          </a:xfrm>
          <a:prstGeom prst="bentConnector3">
            <a:avLst>
              <a:gd name="adj1" fmla="val 4557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 descr="Conector entre nodos" title="conector"/>
          <p:cNvSpPr txBox="1"/>
          <p:nvPr/>
        </p:nvSpPr>
        <p:spPr>
          <a:xfrm>
            <a:off x="820160" y="18301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1" name="Conector angular 30"/>
          <p:cNvCxnSpPr>
            <a:stCxn id="5" idx="2"/>
            <a:endCxn id="19" idx="0"/>
          </p:cNvCxnSpPr>
          <p:nvPr/>
        </p:nvCxnSpPr>
        <p:spPr>
          <a:xfrm rot="16200000" flipH="1">
            <a:off x="1337412" y="178619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819001" y="2204020"/>
            <a:ext cx="1373865" cy="5645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Conjunto formado por:</a:t>
            </a:r>
          </a:p>
          <a:p>
            <a:pPr algn="ctr"/>
            <a:r>
              <a:rPr lang="en-US" sz="1050" i="1" dirty="0">
                <a:solidFill>
                  <a:schemeClr val="bg1"/>
                </a:solidFill>
              </a:rPr>
              <a:t>t</a:t>
            </a:r>
            <a:r>
              <a:rPr lang="es-ES" sz="1050" dirty="0" smtClean="0">
                <a:solidFill>
                  <a:schemeClr val="bg1"/>
                </a:solidFill>
              </a:rPr>
              <a:t> × 0, </a:t>
            </a:r>
            <a:r>
              <a:rPr lang="en-US" sz="1050" i="1" dirty="0">
                <a:solidFill>
                  <a:schemeClr val="bg1"/>
                </a:solidFill>
              </a:rPr>
              <a:t>t</a:t>
            </a:r>
            <a:r>
              <a:rPr lang="es-ES" sz="1050" dirty="0">
                <a:solidFill>
                  <a:schemeClr val="bg1"/>
                </a:solidFill>
              </a:rPr>
              <a:t> × </a:t>
            </a:r>
            <a:r>
              <a:rPr lang="es-ES" sz="1050" dirty="0" smtClean="0">
                <a:solidFill>
                  <a:schemeClr val="bg1"/>
                </a:solidFill>
              </a:rPr>
              <a:t>1, </a:t>
            </a:r>
            <a:r>
              <a:rPr lang="en-US" sz="1050" i="1" dirty="0">
                <a:solidFill>
                  <a:schemeClr val="bg1"/>
                </a:solidFill>
              </a:rPr>
              <a:t>t</a:t>
            </a:r>
            <a:r>
              <a:rPr lang="es-ES" sz="1050" dirty="0">
                <a:solidFill>
                  <a:schemeClr val="bg1"/>
                </a:solidFill>
              </a:rPr>
              <a:t> × </a:t>
            </a:r>
            <a:r>
              <a:rPr lang="es-ES" sz="1050" dirty="0" smtClean="0">
                <a:solidFill>
                  <a:schemeClr val="bg1"/>
                </a:solidFill>
              </a:rPr>
              <a:t>2, </a:t>
            </a:r>
            <a:r>
              <a:rPr lang="en-US" sz="1050" dirty="0" smtClean="0">
                <a:solidFill>
                  <a:schemeClr val="bg1"/>
                </a:solidFill>
              </a:rPr>
              <a:t>…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45" name="Conector angular 44"/>
          <p:cNvCxnSpPr>
            <a:stCxn id="19" idx="2"/>
            <a:endCxn id="44" idx="0"/>
          </p:cNvCxnSpPr>
          <p:nvPr/>
        </p:nvCxnSpPr>
        <p:spPr>
          <a:xfrm rot="16200000" flipH="1">
            <a:off x="1372141" y="2070226"/>
            <a:ext cx="143029" cy="124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 descr="Conector entre nodos" title="conector"/>
          <p:cNvSpPr txBox="1"/>
          <p:nvPr/>
        </p:nvSpPr>
        <p:spPr>
          <a:xfrm>
            <a:off x="847312" y="279341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cumple</a:t>
            </a:r>
            <a:endParaRPr lang="es-ES" sz="900" dirty="0"/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820160" y="323078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Propiedades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76" name="Conector angular 75"/>
          <p:cNvCxnSpPr>
            <a:endCxn id="72" idx="0"/>
          </p:cNvCxnSpPr>
          <p:nvPr/>
        </p:nvCxnSpPr>
        <p:spPr>
          <a:xfrm rot="16200000" flipH="1">
            <a:off x="1309423" y="3158829"/>
            <a:ext cx="143029" cy="8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angular 253"/>
          <p:cNvCxnSpPr/>
          <p:nvPr/>
        </p:nvCxnSpPr>
        <p:spPr>
          <a:xfrm rot="16200000" flipV="1">
            <a:off x="1318867" y="6643096"/>
            <a:ext cx="122687" cy="233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tángulo 334" descr="Nodo de primer nivel" title="Nodo01"/>
          <p:cNvSpPr/>
          <p:nvPr/>
        </p:nvSpPr>
        <p:spPr>
          <a:xfrm>
            <a:off x="4905779" y="1253996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/>
              <a:t>Divisores de un n</a:t>
            </a:r>
            <a:r>
              <a:rPr lang="es-ES" sz="1200" b="1" dirty="0" smtClean="0"/>
              <a:t>úmero </a:t>
            </a:r>
            <a:r>
              <a:rPr lang="es-ES" sz="1200" b="1" i="1" dirty="0" smtClean="0"/>
              <a:t>t</a:t>
            </a:r>
            <a:endParaRPr lang="es-ES" sz="1200" b="1" i="1" dirty="0"/>
          </a:p>
        </p:txBody>
      </p:sp>
      <p:cxnSp>
        <p:nvCxnSpPr>
          <p:cNvPr id="336" name="Conector angular 335"/>
          <p:cNvCxnSpPr>
            <a:stCxn id="4" idx="2"/>
            <a:endCxn id="335" idx="0"/>
          </p:cNvCxnSpPr>
          <p:nvPr/>
        </p:nvCxnSpPr>
        <p:spPr>
          <a:xfrm rot="16200000" flipH="1">
            <a:off x="4756928" y="542771"/>
            <a:ext cx="705893" cy="716555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uadroTexto 336" descr="Conector entre nodos" title="conector"/>
          <p:cNvSpPr txBox="1"/>
          <p:nvPr/>
        </p:nvSpPr>
        <p:spPr>
          <a:xfrm>
            <a:off x="4909284" y="17793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338" name="Conector angular 337"/>
          <p:cNvCxnSpPr>
            <a:stCxn id="335" idx="2"/>
            <a:endCxn id="337" idx="0"/>
          </p:cNvCxnSpPr>
          <p:nvPr/>
        </p:nvCxnSpPr>
        <p:spPr>
          <a:xfrm rot="16200000" flipH="1">
            <a:off x="5426536" y="173539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ángulo 338" descr="Nodo de segundo nivel" title="Nodo02"/>
          <p:cNvSpPr/>
          <p:nvPr/>
        </p:nvSpPr>
        <p:spPr>
          <a:xfrm>
            <a:off x="4514426" y="2153220"/>
            <a:ext cx="226737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</a:rPr>
              <a:t>Conjunto formado por los n</a:t>
            </a:r>
            <a:r>
              <a:rPr lang="es-ES" sz="1050" dirty="0" smtClean="0">
                <a:solidFill>
                  <a:schemeClr val="bg1"/>
                </a:solidFill>
              </a:rPr>
              <a:t>úmeros que dividen a t</a:t>
            </a:r>
            <a:r>
              <a:rPr lang="es-ES" sz="1050" i="1" dirty="0" smtClean="0">
                <a:solidFill>
                  <a:schemeClr val="bg1"/>
                </a:solidFill>
              </a:rPr>
              <a:t> </a:t>
            </a:r>
            <a:r>
              <a:rPr lang="es-ES" sz="1050" dirty="0" smtClean="0">
                <a:solidFill>
                  <a:schemeClr val="bg1"/>
                </a:solidFill>
              </a:rPr>
              <a:t>exactamente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340" name="Conector angular 339"/>
          <p:cNvCxnSpPr>
            <a:stCxn id="337" idx="2"/>
          </p:cNvCxnSpPr>
          <p:nvPr/>
        </p:nvCxnSpPr>
        <p:spPr>
          <a:xfrm rot="5400000">
            <a:off x="5398893" y="2081612"/>
            <a:ext cx="143029" cy="1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uadroTexto 340" descr="Conector entre nodos" title="conector"/>
          <p:cNvSpPr txBox="1"/>
          <p:nvPr/>
        </p:nvSpPr>
        <p:spPr>
          <a:xfrm>
            <a:off x="4911036" y="2653718"/>
            <a:ext cx="1117174" cy="23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</a:t>
            </a:r>
            <a:r>
              <a:rPr lang="es-ES" sz="900" dirty="0" err="1" smtClean="0"/>
              <a:t>eniendo</a:t>
            </a:r>
            <a:r>
              <a:rPr lang="es-ES" sz="900" dirty="0" smtClean="0"/>
              <a:t> en cuenta</a:t>
            </a:r>
            <a:endParaRPr lang="es-ES" sz="900" dirty="0"/>
          </a:p>
        </p:txBody>
      </p:sp>
      <p:cxnSp>
        <p:nvCxnSpPr>
          <p:cNvPr id="342" name="Conector angular 341"/>
          <p:cNvCxnSpPr>
            <a:endCxn id="341" idx="0"/>
          </p:cNvCxnSpPr>
          <p:nvPr/>
        </p:nvCxnSpPr>
        <p:spPr>
          <a:xfrm rot="5400000">
            <a:off x="5398456" y="2581860"/>
            <a:ext cx="143025" cy="6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tángulo 342" descr="Nodo de tercer nivel" title="Nodo03"/>
          <p:cNvSpPr/>
          <p:nvPr/>
        </p:nvSpPr>
        <p:spPr>
          <a:xfrm>
            <a:off x="4452084" y="302758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compuestos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4" name="Rectángulo 343" descr="Nodo de cuarto nivel&#10;" title="Nodo04"/>
          <p:cNvSpPr/>
          <p:nvPr/>
        </p:nvSpPr>
        <p:spPr>
          <a:xfrm>
            <a:off x="4299684" y="3891182"/>
            <a:ext cx="1122431" cy="3535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Criterios de divisibilidad</a:t>
            </a:r>
            <a:endParaRPr lang="es-ES" sz="900" dirty="0">
              <a:solidFill>
                <a:schemeClr val="tx1"/>
              </a:solidFill>
            </a:endParaRPr>
          </a:p>
        </p:txBody>
      </p:sp>
      <p:sp>
        <p:nvSpPr>
          <p:cNvPr id="346" name="CuadroTexto 345" descr="Conector entre nodos" title="conector"/>
          <p:cNvSpPr txBox="1"/>
          <p:nvPr/>
        </p:nvSpPr>
        <p:spPr>
          <a:xfrm>
            <a:off x="4339537" y="3507699"/>
            <a:ext cx="1117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usan</a:t>
            </a:r>
            <a:endParaRPr lang="es-ES" sz="900" dirty="0"/>
          </a:p>
        </p:txBody>
      </p:sp>
      <p:cxnSp>
        <p:nvCxnSpPr>
          <p:cNvPr id="347" name="Conector angular 346"/>
          <p:cNvCxnSpPr>
            <a:stCxn id="341" idx="2"/>
          </p:cNvCxnSpPr>
          <p:nvPr/>
        </p:nvCxnSpPr>
        <p:spPr>
          <a:xfrm rot="5400000">
            <a:off x="5081048" y="2639007"/>
            <a:ext cx="143029" cy="6341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ector angular 348"/>
          <p:cNvCxnSpPr/>
          <p:nvPr/>
        </p:nvCxnSpPr>
        <p:spPr>
          <a:xfrm rot="16200000" flipH="1">
            <a:off x="4796837" y="3814418"/>
            <a:ext cx="152651" cy="8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360" descr="Conector entre nodos" title="conector"/>
          <p:cNvSpPr txBox="1"/>
          <p:nvPr/>
        </p:nvSpPr>
        <p:spPr>
          <a:xfrm>
            <a:off x="4186153" y="608651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s</a:t>
            </a:r>
            <a:r>
              <a:rPr lang="es-ES" sz="900" dirty="0" smtClean="0"/>
              <a:t>e estudian</a:t>
            </a:r>
            <a:endParaRPr lang="es-ES" sz="900" dirty="0"/>
          </a:p>
        </p:txBody>
      </p:sp>
      <p:sp>
        <p:nvSpPr>
          <p:cNvPr id="145" name="Rectángulo 342" descr="Nodo de tercer nivel" title="Nodo03"/>
          <p:cNvSpPr/>
          <p:nvPr/>
        </p:nvSpPr>
        <p:spPr>
          <a:xfrm>
            <a:off x="5658584" y="3027583"/>
            <a:ext cx="1122431" cy="34344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 smtClean="0">
                <a:solidFill>
                  <a:schemeClr val="tx1"/>
                </a:solidFill>
              </a:rPr>
              <a:t>N</a:t>
            </a:r>
            <a:r>
              <a:rPr lang="es-ES" sz="900" dirty="0" smtClean="0">
                <a:solidFill>
                  <a:schemeClr val="tx1"/>
                </a:solidFill>
              </a:rPr>
              <a:t>úmeros primos</a:t>
            </a:r>
            <a:endParaRPr lang="es-ES" sz="900" dirty="0">
              <a:solidFill>
                <a:schemeClr val="tx1"/>
              </a:solidFill>
            </a:endParaRPr>
          </a:p>
        </p:txBody>
      </p:sp>
      <p:cxnSp>
        <p:nvCxnSpPr>
          <p:cNvPr id="147" name="Conector angular 346"/>
          <p:cNvCxnSpPr/>
          <p:nvPr/>
        </p:nvCxnSpPr>
        <p:spPr>
          <a:xfrm>
            <a:off x="5431525" y="2948054"/>
            <a:ext cx="1020075" cy="176146"/>
          </a:xfrm>
          <a:prstGeom prst="bentConnector3">
            <a:avLst>
              <a:gd name="adj1" fmla="val 10478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ángulo 4" descr="Nodo de primer nivel" title="Nodo01"/>
          <p:cNvSpPr/>
          <p:nvPr/>
        </p:nvSpPr>
        <p:spPr>
          <a:xfrm>
            <a:off x="2670854" y="1304796"/>
            <a:ext cx="138044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/>
              <a:t>m.c.m</a:t>
            </a:r>
            <a:r>
              <a:rPr lang="es-ES" sz="1200" b="1" dirty="0" smtClean="0"/>
              <a:t>. </a:t>
            </a:r>
            <a:r>
              <a:rPr lang="en-US" sz="1200" b="1" dirty="0"/>
              <a:t>e</a:t>
            </a:r>
            <a:r>
              <a:rPr lang="es-ES" sz="1200" b="1" dirty="0" err="1" smtClean="0"/>
              <a:t>ntre</a:t>
            </a:r>
            <a:r>
              <a:rPr lang="es-ES" sz="1200" b="1" dirty="0" smtClean="0"/>
              <a:t> varios n</a:t>
            </a:r>
            <a:r>
              <a:rPr lang="es-ES" sz="1200" b="1" dirty="0" smtClean="0"/>
              <a:t>úmeros</a:t>
            </a:r>
            <a:endParaRPr lang="es-ES" sz="1200" b="1" i="1" dirty="0"/>
          </a:p>
        </p:txBody>
      </p:sp>
      <p:sp>
        <p:nvSpPr>
          <p:cNvPr id="155" name="CuadroTexto 18" descr="Conector entre nodos" title="conector"/>
          <p:cNvSpPr txBox="1"/>
          <p:nvPr/>
        </p:nvSpPr>
        <p:spPr>
          <a:xfrm>
            <a:off x="2712460" y="18428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cxnSp>
        <p:nvCxnSpPr>
          <p:cNvPr id="156" name="Conector angular 30"/>
          <p:cNvCxnSpPr>
            <a:endCxn id="155" idx="0"/>
          </p:cNvCxnSpPr>
          <p:nvPr/>
        </p:nvCxnSpPr>
        <p:spPr>
          <a:xfrm rot="16200000" flipH="1">
            <a:off x="3229712" y="1798894"/>
            <a:ext cx="85581" cy="234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43" descr="Nodo de segundo nivel" title="Nodo02"/>
          <p:cNvSpPr/>
          <p:nvPr/>
        </p:nvSpPr>
        <p:spPr>
          <a:xfrm>
            <a:off x="2711301" y="2216720"/>
            <a:ext cx="1373865" cy="5645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El menor de los m</a:t>
            </a:r>
            <a:r>
              <a:rPr lang="es-ES_tradnl" sz="1050" dirty="0" smtClean="0">
                <a:solidFill>
                  <a:schemeClr val="bg1"/>
                </a:solidFill>
              </a:rPr>
              <a:t>últiplos comunes entre dichos números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58" name="Conector angular 44"/>
          <p:cNvCxnSpPr>
            <a:stCxn id="155" idx="2"/>
            <a:endCxn id="157" idx="0"/>
          </p:cNvCxnSpPr>
          <p:nvPr/>
        </p:nvCxnSpPr>
        <p:spPr>
          <a:xfrm rot="16200000" flipH="1">
            <a:off x="3264441" y="2082926"/>
            <a:ext cx="143029" cy="124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ángulo 4" descr="Nodo de primer nivel" title="Nodo01"/>
          <p:cNvSpPr/>
          <p:nvPr/>
        </p:nvSpPr>
        <p:spPr>
          <a:xfrm>
            <a:off x="7306354" y="1203196"/>
            <a:ext cx="1380445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err="1" smtClean="0"/>
              <a:t>m.c.d</a:t>
            </a:r>
            <a:r>
              <a:rPr lang="es-ES" sz="1200" b="1" dirty="0" smtClean="0"/>
              <a:t>. </a:t>
            </a:r>
            <a:r>
              <a:rPr lang="en-US" sz="1200" b="1" dirty="0"/>
              <a:t>e</a:t>
            </a:r>
            <a:r>
              <a:rPr lang="es-ES" sz="1200" b="1" dirty="0" err="1" smtClean="0"/>
              <a:t>ntre</a:t>
            </a:r>
            <a:r>
              <a:rPr lang="es-ES" sz="1200" b="1" dirty="0" smtClean="0"/>
              <a:t> varios n</a:t>
            </a:r>
            <a:r>
              <a:rPr lang="es-ES" sz="1200" b="1" dirty="0" smtClean="0"/>
              <a:t>úmeros</a:t>
            </a:r>
            <a:endParaRPr lang="es-ES" sz="1200" b="1" i="1" dirty="0"/>
          </a:p>
        </p:txBody>
      </p:sp>
      <p:sp>
        <p:nvSpPr>
          <p:cNvPr id="162" name="CuadroTexto 18" descr="Conector entre nodos" title="conector"/>
          <p:cNvSpPr txBox="1"/>
          <p:nvPr/>
        </p:nvSpPr>
        <p:spPr>
          <a:xfrm>
            <a:off x="7347960" y="1741259"/>
            <a:ext cx="112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es</a:t>
            </a:r>
            <a:endParaRPr lang="es-ES" sz="900" dirty="0"/>
          </a:p>
        </p:txBody>
      </p:sp>
      <p:sp>
        <p:nvSpPr>
          <p:cNvPr id="163" name="Rectángulo 43" descr="Nodo de segundo nivel" title="Nodo02"/>
          <p:cNvSpPr/>
          <p:nvPr/>
        </p:nvSpPr>
        <p:spPr>
          <a:xfrm>
            <a:off x="7346801" y="2115120"/>
            <a:ext cx="1373865" cy="56458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50" dirty="0" smtClean="0">
                <a:solidFill>
                  <a:schemeClr val="bg1"/>
                </a:solidFill>
              </a:rPr>
              <a:t>El mayor de los divisores </a:t>
            </a:r>
            <a:r>
              <a:rPr lang="es-ES_tradnl" sz="1050" dirty="0" smtClean="0">
                <a:solidFill>
                  <a:schemeClr val="bg1"/>
                </a:solidFill>
              </a:rPr>
              <a:t>comunes entre dichos números</a:t>
            </a:r>
            <a:endParaRPr lang="es-ES" sz="1050" dirty="0">
              <a:solidFill>
                <a:schemeClr val="bg1"/>
              </a:solidFill>
            </a:endParaRPr>
          </a:p>
        </p:txBody>
      </p:sp>
      <p:cxnSp>
        <p:nvCxnSpPr>
          <p:cNvPr id="164" name="Conector angular 44"/>
          <p:cNvCxnSpPr>
            <a:stCxn id="162" idx="2"/>
            <a:endCxn id="163" idx="0"/>
          </p:cNvCxnSpPr>
          <p:nvPr/>
        </p:nvCxnSpPr>
        <p:spPr>
          <a:xfrm rot="16200000" flipH="1">
            <a:off x="7899941" y="1981326"/>
            <a:ext cx="143029" cy="12455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angular 11"/>
          <p:cNvCxnSpPr/>
          <p:nvPr/>
        </p:nvCxnSpPr>
        <p:spPr>
          <a:xfrm>
            <a:off x="5359400" y="901700"/>
            <a:ext cx="2540000" cy="444500"/>
          </a:xfrm>
          <a:prstGeom prst="bentConnector3">
            <a:avLst>
              <a:gd name="adj1" fmla="val 995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angular 337"/>
          <p:cNvCxnSpPr>
            <a:endCxn id="153" idx="0"/>
          </p:cNvCxnSpPr>
          <p:nvPr/>
        </p:nvCxnSpPr>
        <p:spPr>
          <a:xfrm flipH="1">
            <a:off x="3361077" y="889000"/>
            <a:ext cx="17123" cy="415796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</TotalTime>
  <Words>88</Words>
  <Application>Microsoft Macintosh PowerPoint</Application>
  <PresentationFormat>Letter Paper (8.5x11 in)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Andrea Constanza Perdomo Pedraza</cp:lastModifiedBy>
  <cp:revision>36</cp:revision>
  <cp:lastPrinted>2015-06-25T22:36:16Z</cp:lastPrinted>
  <dcterms:created xsi:type="dcterms:W3CDTF">2015-05-14T14:12:36Z</dcterms:created>
  <dcterms:modified xsi:type="dcterms:W3CDTF">2015-08-03T12:34:48Z</dcterms:modified>
</cp:coreProperties>
</file>