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0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pPr/>
              <a:t>15/03/2016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13708" y="203781"/>
            <a:ext cx="5679731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/>
              <a:t>Sistemas y unidades de medida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056453" y="1248810"/>
            <a:ext cx="1394243" cy="71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Sistema Internacional de Unidades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060056" y="2055053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se aplica en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419592" y="2466523"/>
            <a:ext cx="1100052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Longitud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2180624" y="2466523"/>
            <a:ext cx="1045339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Superficie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3950309" y="2466609"/>
            <a:ext cx="106928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Volumen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6683099" y="2466523"/>
            <a:ext cx="1051136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Masa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7951567" y="2467234"/>
            <a:ext cx="1075329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Tiempo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1032" y="3196685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unidad de medida</a:t>
            </a: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906428" y="3133494"/>
            <a:ext cx="124917" cy="146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>
            <a:off x="468126" y="3601521"/>
            <a:ext cx="100004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metro (m)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22826" y="4801681"/>
            <a:ext cx="1492585" cy="665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kilómetro (km)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hectómetro (hm)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decámetro (</a:t>
            </a:r>
            <a:r>
              <a:rPr lang="es-ES" sz="1400" dirty="0" err="1">
                <a:solidFill>
                  <a:schemeClr val="tx1"/>
                </a:solidFill>
              </a:rPr>
              <a:t>dam</a:t>
            </a:r>
            <a:r>
              <a:rPr lang="es-E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221557" y="6014292"/>
            <a:ext cx="1492585" cy="665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decímetro (dm)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centímetro (cm)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milímetro (mm)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74646" y="4385853"/>
            <a:ext cx="787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múltiplos</a:t>
            </a: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904234" y="3537600"/>
            <a:ext cx="12783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16200000" flipH="1">
            <a:off x="878608" y="4296307"/>
            <a:ext cx="179087" cy="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/>
          <p:cNvSpPr txBox="1"/>
          <p:nvPr/>
        </p:nvSpPr>
        <p:spPr>
          <a:xfrm>
            <a:off x="444394" y="5575021"/>
            <a:ext cx="10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submúltiplos</a:t>
            </a:r>
          </a:p>
        </p:txBody>
      </p:sp>
      <p:cxnSp>
        <p:nvCxnSpPr>
          <p:cNvPr id="63" name="Conector angular 62"/>
          <p:cNvCxnSpPr>
            <a:stCxn id="4" idx="2"/>
            <a:endCxn id="84" idx="0"/>
          </p:cNvCxnSpPr>
          <p:nvPr/>
        </p:nvCxnSpPr>
        <p:spPr>
          <a:xfrm rot="5400000">
            <a:off x="4716044" y="846360"/>
            <a:ext cx="74864" cy="1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84" idx="2"/>
            <a:endCxn id="7" idx="0"/>
          </p:cNvCxnSpPr>
          <p:nvPr/>
        </p:nvCxnSpPr>
        <p:spPr>
          <a:xfrm rot="16200000" flipH="1">
            <a:off x="4709516" y="1204750"/>
            <a:ext cx="87921" cy="1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27" idx="2"/>
            <a:endCxn id="60" idx="0"/>
          </p:cNvCxnSpPr>
          <p:nvPr/>
        </p:nvCxnSpPr>
        <p:spPr>
          <a:xfrm rot="16200000" flipH="1">
            <a:off x="6555614" y="533616"/>
            <a:ext cx="135182" cy="37320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r 79"/>
          <p:cNvCxnSpPr>
            <a:stCxn id="116" idx="0"/>
            <a:endCxn id="27" idx="2"/>
          </p:cNvCxnSpPr>
          <p:nvPr/>
        </p:nvCxnSpPr>
        <p:spPr>
          <a:xfrm rot="16200000" flipV="1">
            <a:off x="5266885" y="1822346"/>
            <a:ext cx="130847" cy="11502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80"/>
          <p:cNvCxnSpPr>
            <a:stCxn id="27" idx="2"/>
            <a:endCxn id="44" idx="0"/>
          </p:cNvCxnSpPr>
          <p:nvPr/>
        </p:nvCxnSpPr>
        <p:spPr>
          <a:xfrm rot="5400000">
            <a:off x="2796163" y="505507"/>
            <a:ext cx="134471" cy="37875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r 82"/>
          <p:cNvCxnSpPr>
            <a:stCxn id="27" idx="2"/>
            <a:endCxn id="48" idx="0"/>
          </p:cNvCxnSpPr>
          <p:nvPr/>
        </p:nvCxnSpPr>
        <p:spPr>
          <a:xfrm rot="5400000">
            <a:off x="3663001" y="1372345"/>
            <a:ext cx="134471" cy="20538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/>
          <p:cNvSpPr txBox="1"/>
          <p:nvPr/>
        </p:nvSpPr>
        <p:spPr>
          <a:xfrm>
            <a:off x="4056256" y="883890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se rigen por</a:t>
            </a:r>
          </a:p>
        </p:txBody>
      </p:sp>
      <p:cxnSp>
        <p:nvCxnSpPr>
          <p:cNvPr id="93" name="Conector angular 92"/>
          <p:cNvCxnSpPr>
            <a:stCxn id="48" idx="2"/>
            <a:endCxn id="97" idx="0"/>
          </p:cNvCxnSpPr>
          <p:nvPr/>
        </p:nvCxnSpPr>
        <p:spPr>
          <a:xfrm rot="16200000" flipH="1">
            <a:off x="2627666" y="3147396"/>
            <a:ext cx="151621" cy="3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r 93"/>
          <p:cNvCxnSpPr>
            <a:stCxn id="49" idx="2"/>
            <a:endCxn id="98" idx="0"/>
          </p:cNvCxnSpPr>
          <p:nvPr/>
        </p:nvCxnSpPr>
        <p:spPr>
          <a:xfrm rot="5400000">
            <a:off x="4407345" y="3148692"/>
            <a:ext cx="154446" cy="77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r 94"/>
          <p:cNvCxnSpPr>
            <a:stCxn id="50" idx="2"/>
            <a:endCxn id="99" idx="0"/>
          </p:cNvCxnSpPr>
          <p:nvPr/>
        </p:nvCxnSpPr>
        <p:spPr>
          <a:xfrm rot="5400000">
            <a:off x="7135526" y="3144519"/>
            <a:ext cx="145893" cy="3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60" idx="2"/>
            <a:endCxn id="100" idx="0"/>
          </p:cNvCxnSpPr>
          <p:nvPr/>
        </p:nvCxnSpPr>
        <p:spPr>
          <a:xfrm rot="16200000" flipH="1">
            <a:off x="8418550" y="3143161"/>
            <a:ext cx="141401" cy="3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1996736" y="3223389"/>
            <a:ext cx="1413843" cy="23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unidad de medida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3787060" y="3226300"/>
            <a:ext cx="1394243" cy="2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unidad de medida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511155" y="3217661"/>
            <a:ext cx="1394243" cy="20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unidad de medida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7792146" y="3213880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unidad de medida</a:t>
            </a:r>
          </a:p>
        </p:txBody>
      </p:sp>
      <p:cxnSp>
        <p:nvCxnSpPr>
          <p:cNvPr id="101" name="Conector angular 100"/>
          <p:cNvCxnSpPr>
            <a:stCxn id="100" idx="2"/>
            <a:endCxn id="108" idx="0"/>
          </p:cNvCxnSpPr>
          <p:nvPr/>
        </p:nvCxnSpPr>
        <p:spPr>
          <a:xfrm rot="5400000">
            <a:off x="8423483" y="3556630"/>
            <a:ext cx="131536" cy="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angular 101"/>
          <p:cNvCxnSpPr>
            <a:stCxn id="99" idx="2"/>
            <a:endCxn id="107" idx="0"/>
          </p:cNvCxnSpPr>
          <p:nvPr/>
        </p:nvCxnSpPr>
        <p:spPr>
          <a:xfrm rot="16200000" flipH="1">
            <a:off x="7110024" y="3524027"/>
            <a:ext cx="196640" cy="1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98" idx="2"/>
            <a:endCxn id="105" idx="0"/>
          </p:cNvCxnSpPr>
          <p:nvPr/>
        </p:nvCxnSpPr>
        <p:spPr>
          <a:xfrm rot="5400000">
            <a:off x="4398404" y="3540939"/>
            <a:ext cx="171492" cy="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angular 103"/>
          <p:cNvCxnSpPr>
            <a:stCxn id="97" idx="2"/>
            <a:endCxn id="106" idx="0"/>
          </p:cNvCxnSpPr>
          <p:nvPr/>
        </p:nvCxnSpPr>
        <p:spPr>
          <a:xfrm rot="5400000">
            <a:off x="2621816" y="3540573"/>
            <a:ext cx="162120" cy="15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/>
          <p:cNvSpPr/>
          <p:nvPr/>
        </p:nvSpPr>
        <p:spPr>
          <a:xfrm>
            <a:off x="3953179" y="3626717"/>
            <a:ext cx="106187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metro cúbico </a:t>
            </a:r>
          </a:p>
        </p:txBody>
      </p:sp>
      <p:sp>
        <p:nvSpPr>
          <p:cNvPr id="106" name="Rectángulo 105"/>
          <p:cNvSpPr/>
          <p:nvPr/>
        </p:nvSpPr>
        <p:spPr>
          <a:xfrm>
            <a:off x="2178222" y="3622415"/>
            <a:ext cx="1047741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metro cuadrado</a:t>
            </a:r>
          </a:p>
        </p:txBody>
      </p:sp>
      <p:sp>
        <p:nvSpPr>
          <p:cNvPr id="107" name="Rectángulo 106"/>
          <p:cNvSpPr/>
          <p:nvPr/>
        </p:nvSpPr>
        <p:spPr>
          <a:xfrm>
            <a:off x="6657615" y="3622415"/>
            <a:ext cx="1101593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kilogramo (kg)</a:t>
            </a:r>
          </a:p>
        </p:txBody>
      </p:sp>
      <p:sp>
        <p:nvSpPr>
          <p:cNvPr id="108" name="Rectángulo 107"/>
          <p:cNvSpPr/>
          <p:nvPr/>
        </p:nvSpPr>
        <p:spPr>
          <a:xfrm>
            <a:off x="7951568" y="3622415"/>
            <a:ext cx="1075329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segundo (s)</a:t>
            </a:r>
          </a:p>
        </p:txBody>
      </p:sp>
      <p:cxnSp>
        <p:nvCxnSpPr>
          <p:cNvPr id="45" name="Conector angular 44"/>
          <p:cNvCxnSpPr>
            <a:stCxn id="7" idx="2"/>
            <a:endCxn id="27" idx="0"/>
          </p:cNvCxnSpPr>
          <p:nvPr/>
        </p:nvCxnSpPr>
        <p:spPr>
          <a:xfrm rot="16200000" flipH="1">
            <a:off x="4710645" y="2008519"/>
            <a:ext cx="89463" cy="36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>
            <a:stCxn id="75" idx="2"/>
            <a:endCxn id="73" idx="0"/>
          </p:cNvCxnSpPr>
          <p:nvPr/>
        </p:nvCxnSpPr>
        <p:spPr>
          <a:xfrm rot="16200000" flipH="1">
            <a:off x="899222" y="4731783"/>
            <a:ext cx="138829" cy="9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r 68"/>
          <p:cNvCxnSpPr>
            <a:stCxn id="73" idx="2"/>
            <a:endCxn id="133" idx="0"/>
          </p:cNvCxnSpPr>
          <p:nvPr/>
        </p:nvCxnSpPr>
        <p:spPr>
          <a:xfrm rot="5400000">
            <a:off x="914851" y="5520753"/>
            <a:ext cx="107570" cy="9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r 69"/>
          <p:cNvCxnSpPr>
            <a:stCxn id="133" idx="2"/>
            <a:endCxn id="74" idx="0"/>
          </p:cNvCxnSpPr>
          <p:nvPr/>
        </p:nvCxnSpPr>
        <p:spPr>
          <a:xfrm rot="5400000">
            <a:off x="886865" y="5933005"/>
            <a:ext cx="162272" cy="3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r 70"/>
          <p:cNvCxnSpPr>
            <a:stCxn id="106" idx="2"/>
            <a:endCxn id="77" idx="0"/>
          </p:cNvCxnSpPr>
          <p:nvPr/>
        </p:nvCxnSpPr>
        <p:spPr>
          <a:xfrm rot="5400000">
            <a:off x="2620102" y="4305571"/>
            <a:ext cx="159903" cy="40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/>
          <p:cNvSpPr txBox="1"/>
          <p:nvPr/>
        </p:nvSpPr>
        <p:spPr>
          <a:xfrm>
            <a:off x="2174412" y="4387563"/>
            <a:ext cx="104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múltiplos </a:t>
            </a:r>
            <a:endParaRPr lang="es-ES" sz="1200" baseline="30000" dirty="0"/>
          </a:p>
        </p:txBody>
      </p:sp>
      <p:cxnSp>
        <p:nvCxnSpPr>
          <p:cNvPr id="85" name="Conector angular 84"/>
          <p:cNvCxnSpPr>
            <a:stCxn id="77" idx="2"/>
            <a:endCxn id="115" idx="0"/>
          </p:cNvCxnSpPr>
          <p:nvPr/>
        </p:nvCxnSpPr>
        <p:spPr>
          <a:xfrm rot="16200000" flipH="1">
            <a:off x="2632429" y="4730145"/>
            <a:ext cx="131415" cy="2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/>
          <p:cNvCxnSpPr>
            <a:stCxn id="115" idx="2"/>
            <a:endCxn id="88" idx="0"/>
          </p:cNvCxnSpPr>
          <p:nvPr/>
        </p:nvCxnSpPr>
        <p:spPr>
          <a:xfrm rot="5400000">
            <a:off x="2642204" y="5516431"/>
            <a:ext cx="110741" cy="13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/>
          <p:cNvSpPr txBox="1"/>
          <p:nvPr/>
        </p:nvSpPr>
        <p:spPr>
          <a:xfrm>
            <a:off x="1987357" y="5572488"/>
            <a:ext cx="141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submúltiplos</a:t>
            </a:r>
            <a:endParaRPr lang="es-ES" sz="1200" baseline="30000" dirty="0"/>
          </a:p>
        </p:txBody>
      </p:sp>
      <p:cxnSp>
        <p:nvCxnSpPr>
          <p:cNvPr id="89" name="Conector angular 88"/>
          <p:cNvCxnSpPr>
            <a:stCxn id="88" idx="2"/>
            <a:endCxn id="134" idx="0"/>
          </p:cNvCxnSpPr>
          <p:nvPr/>
        </p:nvCxnSpPr>
        <p:spPr>
          <a:xfrm rot="16200000" flipH="1">
            <a:off x="2615686" y="5930689"/>
            <a:ext cx="163777" cy="13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90"/>
          <p:cNvCxnSpPr>
            <a:stCxn id="105" idx="2"/>
            <a:endCxn id="92" idx="0"/>
          </p:cNvCxnSpPr>
          <p:nvPr/>
        </p:nvCxnSpPr>
        <p:spPr>
          <a:xfrm rot="5400000">
            <a:off x="4390242" y="4324736"/>
            <a:ext cx="186650" cy="11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3785893" y="4418612"/>
            <a:ext cx="1394243" cy="2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múltiplos </a:t>
            </a:r>
            <a:endParaRPr lang="es-ES" sz="1200" baseline="30000" dirty="0"/>
          </a:p>
        </p:txBody>
      </p:sp>
      <p:cxnSp>
        <p:nvCxnSpPr>
          <p:cNvPr id="109" name="Conector angular 108"/>
          <p:cNvCxnSpPr>
            <a:stCxn id="92" idx="2"/>
            <a:endCxn id="110" idx="0"/>
          </p:cNvCxnSpPr>
          <p:nvPr/>
        </p:nvCxnSpPr>
        <p:spPr>
          <a:xfrm rot="16200000" flipH="1">
            <a:off x="4407372" y="4723179"/>
            <a:ext cx="151370" cy="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109"/>
          <p:cNvSpPr/>
          <p:nvPr/>
        </p:nvSpPr>
        <p:spPr>
          <a:xfrm>
            <a:off x="3695700" y="4798907"/>
            <a:ext cx="1574800" cy="665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kilómetro cúbico</a:t>
            </a:r>
            <a:endParaRPr lang="es-ES" sz="1400" baseline="30000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hectómetro cúbico</a:t>
            </a:r>
            <a:endParaRPr lang="es-ES" sz="1400" baseline="30000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decámetro cúbico</a:t>
            </a:r>
            <a:endParaRPr lang="es-ES" sz="1400" baseline="30000" dirty="0">
              <a:solidFill>
                <a:schemeClr val="tx1"/>
              </a:solidFill>
            </a:endParaRPr>
          </a:p>
        </p:txBody>
      </p:sp>
      <p:cxnSp>
        <p:nvCxnSpPr>
          <p:cNvPr id="111" name="Conector angular 110"/>
          <p:cNvCxnSpPr>
            <a:stCxn id="110" idx="2"/>
            <a:endCxn id="112" idx="0"/>
          </p:cNvCxnSpPr>
          <p:nvPr/>
        </p:nvCxnSpPr>
        <p:spPr>
          <a:xfrm rot="5400000">
            <a:off x="4433064" y="5514613"/>
            <a:ext cx="99973" cy="1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3949919" y="5564650"/>
            <a:ext cx="106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submúltiplos</a:t>
            </a:r>
            <a:endParaRPr lang="es-ES" sz="1200" baseline="30000" dirty="0"/>
          </a:p>
        </p:txBody>
      </p:sp>
      <p:cxnSp>
        <p:nvCxnSpPr>
          <p:cNvPr id="113" name="Conector angular 112"/>
          <p:cNvCxnSpPr>
            <a:stCxn id="112" idx="2"/>
            <a:endCxn id="114" idx="0"/>
          </p:cNvCxnSpPr>
          <p:nvPr/>
        </p:nvCxnSpPr>
        <p:spPr>
          <a:xfrm rot="16200000" flipH="1">
            <a:off x="4403593" y="5921056"/>
            <a:ext cx="158915" cy="1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113"/>
          <p:cNvSpPr/>
          <p:nvPr/>
        </p:nvSpPr>
        <p:spPr>
          <a:xfrm>
            <a:off x="3683000" y="6000564"/>
            <a:ext cx="1600200" cy="665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decímetro cúbico</a:t>
            </a:r>
            <a:endParaRPr lang="es-ES" sz="1400" baseline="30000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centímetro cúbico</a:t>
            </a:r>
            <a:endParaRPr lang="es-ES" sz="1400" baseline="30000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milímetro cúbico</a:t>
            </a:r>
            <a:endParaRPr lang="es-ES" sz="1400" baseline="30000" dirty="0">
              <a:solidFill>
                <a:schemeClr val="tx1"/>
              </a:solidFill>
            </a:endParaRPr>
          </a:p>
        </p:txBody>
      </p:sp>
      <p:sp>
        <p:nvSpPr>
          <p:cNvPr id="116" name="Rectángulo 115"/>
          <p:cNvSpPr/>
          <p:nvPr/>
        </p:nvSpPr>
        <p:spPr>
          <a:xfrm>
            <a:off x="5381870" y="2462899"/>
            <a:ext cx="1051136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Capacidad</a:t>
            </a:r>
          </a:p>
        </p:txBody>
      </p:sp>
      <p:cxnSp>
        <p:nvCxnSpPr>
          <p:cNvPr id="117" name="Conector angular 116"/>
          <p:cNvCxnSpPr>
            <a:stCxn id="116" idx="2"/>
            <a:endCxn id="118" idx="0"/>
          </p:cNvCxnSpPr>
          <p:nvPr/>
        </p:nvCxnSpPr>
        <p:spPr>
          <a:xfrm rot="16200000" flipH="1">
            <a:off x="5834750" y="3140832"/>
            <a:ext cx="146763" cy="138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5211702" y="3214907"/>
            <a:ext cx="1394243" cy="2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unidad de medida</a:t>
            </a:r>
          </a:p>
        </p:txBody>
      </p:sp>
      <p:sp>
        <p:nvSpPr>
          <p:cNvPr id="119" name="Rectángulo 118"/>
          <p:cNvSpPr/>
          <p:nvPr/>
        </p:nvSpPr>
        <p:spPr>
          <a:xfrm>
            <a:off x="5377617" y="3624468"/>
            <a:ext cx="106187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litro (l)</a:t>
            </a:r>
          </a:p>
        </p:txBody>
      </p:sp>
      <p:cxnSp>
        <p:nvCxnSpPr>
          <p:cNvPr id="120" name="Conector angular 119"/>
          <p:cNvCxnSpPr>
            <a:stCxn id="118" idx="2"/>
            <a:endCxn id="119" idx="0"/>
          </p:cNvCxnSpPr>
          <p:nvPr/>
        </p:nvCxnSpPr>
        <p:spPr>
          <a:xfrm rot="5400000">
            <a:off x="5818372" y="3534016"/>
            <a:ext cx="180636" cy="2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/>
          <p:cNvSpPr txBox="1"/>
          <p:nvPr/>
        </p:nvSpPr>
        <p:spPr>
          <a:xfrm>
            <a:off x="5515404" y="4400763"/>
            <a:ext cx="787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múltiplos</a:t>
            </a:r>
            <a:endParaRPr lang="es-ES" sz="1200" baseline="30000" dirty="0"/>
          </a:p>
        </p:txBody>
      </p:sp>
      <p:sp>
        <p:nvSpPr>
          <p:cNvPr id="122" name="Rectángulo 121"/>
          <p:cNvSpPr/>
          <p:nvPr/>
        </p:nvSpPr>
        <p:spPr>
          <a:xfrm>
            <a:off x="5347368" y="4789696"/>
            <a:ext cx="1124407" cy="665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kilolitro (kl)</a:t>
            </a:r>
            <a:endParaRPr lang="es-ES" sz="1200" baseline="30000" dirty="0">
              <a:solidFill>
                <a:schemeClr val="tx1"/>
              </a:solidFill>
            </a:endParaRP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hectolitro (hl)</a:t>
            </a:r>
            <a:endParaRPr lang="es-ES" sz="1200" baseline="30000" dirty="0">
              <a:solidFill>
                <a:schemeClr val="tx1"/>
              </a:solidFill>
            </a:endParaRP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decalitro (</a:t>
            </a:r>
            <a:r>
              <a:rPr lang="es-ES" sz="1200" dirty="0" err="1">
                <a:solidFill>
                  <a:schemeClr val="tx1"/>
                </a:solidFill>
              </a:rPr>
              <a:t>dal</a:t>
            </a:r>
            <a:r>
              <a:rPr lang="es-ES" sz="1200" dirty="0">
                <a:solidFill>
                  <a:schemeClr val="tx1"/>
                </a:solidFill>
              </a:rPr>
              <a:t>)</a:t>
            </a:r>
            <a:endParaRPr lang="es-ES" sz="1200" baseline="30000" dirty="0">
              <a:solidFill>
                <a:schemeClr val="tx1"/>
              </a:solidFill>
            </a:endParaRPr>
          </a:p>
        </p:txBody>
      </p:sp>
      <p:cxnSp>
        <p:nvCxnSpPr>
          <p:cNvPr id="123" name="Conector angular 122"/>
          <p:cNvCxnSpPr>
            <a:stCxn id="122" idx="2"/>
            <a:endCxn id="126" idx="0"/>
          </p:cNvCxnSpPr>
          <p:nvPr/>
        </p:nvCxnSpPr>
        <p:spPr>
          <a:xfrm rot="16200000" flipH="1">
            <a:off x="5850460" y="5514577"/>
            <a:ext cx="119555" cy="13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>
            <a:stCxn id="119" idx="2"/>
            <a:endCxn id="121" idx="0"/>
          </p:cNvCxnSpPr>
          <p:nvPr/>
        </p:nvCxnSpPr>
        <p:spPr>
          <a:xfrm rot="16200000" flipH="1">
            <a:off x="5823208" y="4315060"/>
            <a:ext cx="171050" cy="3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>
            <a:stCxn id="121" idx="2"/>
            <a:endCxn id="122" idx="0"/>
          </p:cNvCxnSpPr>
          <p:nvPr/>
        </p:nvCxnSpPr>
        <p:spPr>
          <a:xfrm rot="16200000" flipH="1">
            <a:off x="5853274" y="4733398"/>
            <a:ext cx="111934" cy="6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/>
          <p:cNvSpPr txBox="1"/>
          <p:nvPr/>
        </p:nvSpPr>
        <p:spPr>
          <a:xfrm>
            <a:off x="5377822" y="5575021"/>
            <a:ext cx="106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submúltiplos</a:t>
            </a:r>
            <a:endParaRPr lang="es-ES" sz="1200" baseline="30000" dirty="0"/>
          </a:p>
        </p:txBody>
      </p:sp>
      <p:cxnSp>
        <p:nvCxnSpPr>
          <p:cNvPr id="127" name="Conector angular 126"/>
          <p:cNvCxnSpPr>
            <a:stCxn id="126" idx="2"/>
            <a:endCxn id="128" idx="0"/>
          </p:cNvCxnSpPr>
          <p:nvPr/>
        </p:nvCxnSpPr>
        <p:spPr>
          <a:xfrm rot="16200000" flipH="1">
            <a:off x="5839990" y="5922933"/>
            <a:ext cx="144777" cy="29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ángulo 127"/>
          <p:cNvSpPr/>
          <p:nvPr/>
        </p:nvSpPr>
        <p:spPr>
          <a:xfrm>
            <a:off x="5399015" y="5996797"/>
            <a:ext cx="1029675" cy="665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decilitro (dl)</a:t>
            </a:r>
            <a:endParaRPr lang="es-ES" sz="1200" baseline="30000" dirty="0">
              <a:solidFill>
                <a:schemeClr val="tx1"/>
              </a:solidFill>
            </a:endParaRP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centilitro (cl) mililitro (ml)</a:t>
            </a:r>
            <a:endParaRPr lang="es-ES" sz="1200" baseline="30000" dirty="0">
              <a:solidFill>
                <a:schemeClr val="tx1"/>
              </a:solidFill>
            </a:endParaRPr>
          </a:p>
        </p:txBody>
      </p:sp>
      <p:sp>
        <p:nvSpPr>
          <p:cNvPr id="129" name="CuadroTexto 128"/>
          <p:cNvSpPr txBox="1"/>
          <p:nvPr/>
        </p:nvSpPr>
        <p:spPr>
          <a:xfrm>
            <a:off x="6677045" y="4403429"/>
            <a:ext cx="106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submúltiplos</a:t>
            </a:r>
            <a:endParaRPr lang="es-ES" sz="1200" baseline="30000" dirty="0"/>
          </a:p>
        </p:txBody>
      </p:sp>
      <p:cxnSp>
        <p:nvCxnSpPr>
          <p:cNvPr id="130" name="Conector angular 129"/>
          <p:cNvCxnSpPr>
            <a:stCxn id="107" idx="2"/>
            <a:endCxn id="129" idx="0"/>
          </p:cNvCxnSpPr>
          <p:nvPr/>
        </p:nvCxnSpPr>
        <p:spPr>
          <a:xfrm rot="16200000" flipH="1">
            <a:off x="7121385" y="4314687"/>
            <a:ext cx="175769" cy="17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>
            <a:stCxn id="129" idx="2"/>
            <a:endCxn id="132" idx="0"/>
          </p:cNvCxnSpPr>
          <p:nvPr/>
        </p:nvCxnSpPr>
        <p:spPr>
          <a:xfrm rot="5400000">
            <a:off x="7152514" y="4737746"/>
            <a:ext cx="114931" cy="2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ángulo 131"/>
          <p:cNvSpPr/>
          <p:nvPr/>
        </p:nvSpPr>
        <p:spPr>
          <a:xfrm>
            <a:off x="6577428" y="4795359"/>
            <a:ext cx="1264806" cy="1206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>
                <a:solidFill>
                  <a:schemeClr val="tx1"/>
                </a:solidFill>
              </a:rPr>
              <a:t>hectogramo (hg) </a:t>
            </a:r>
          </a:p>
          <a:p>
            <a:r>
              <a:rPr lang="es-CO" sz="1200" dirty="0">
                <a:solidFill>
                  <a:schemeClr val="tx1"/>
                </a:solidFill>
              </a:rPr>
              <a:t>decagramo (</a:t>
            </a:r>
            <a:r>
              <a:rPr lang="es-CO" sz="1200" dirty="0" err="1">
                <a:solidFill>
                  <a:schemeClr val="tx1"/>
                </a:solidFill>
              </a:rPr>
              <a:t>dag</a:t>
            </a:r>
            <a:r>
              <a:rPr lang="es-CO" sz="1200" dirty="0">
                <a:solidFill>
                  <a:schemeClr val="tx1"/>
                </a:solidFill>
              </a:rPr>
              <a:t>) </a:t>
            </a:r>
          </a:p>
          <a:p>
            <a:r>
              <a:rPr lang="es-CO" sz="1200" dirty="0">
                <a:solidFill>
                  <a:schemeClr val="tx1"/>
                </a:solidFill>
              </a:rPr>
              <a:t>gramo (g) </a:t>
            </a:r>
          </a:p>
          <a:p>
            <a:r>
              <a:rPr lang="es-CO" sz="1200" dirty="0">
                <a:solidFill>
                  <a:schemeClr val="tx1"/>
                </a:solidFill>
              </a:rPr>
              <a:t>decigramo (dg) </a:t>
            </a:r>
          </a:p>
          <a:p>
            <a:r>
              <a:rPr lang="es-CO" sz="1200" dirty="0">
                <a:solidFill>
                  <a:schemeClr val="tx1"/>
                </a:solidFill>
              </a:rPr>
              <a:t>centigramo (cg)</a:t>
            </a:r>
          </a:p>
          <a:p>
            <a:r>
              <a:rPr lang="es-CO" sz="1200" dirty="0">
                <a:solidFill>
                  <a:schemeClr val="tx1"/>
                </a:solidFill>
              </a:rPr>
              <a:t>miligramo (mg)</a:t>
            </a:r>
          </a:p>
        </p:txBody>
      </p:sp>
      <p:sp>
        <p:nvSpPr>
          <p:cNvPr id="135" name="CuadroTexto 134"/>
          <p:cNvSpPr txBox="1"/>
          <p:nvPr/>
        </p:nvSpPr>
        <p:spPr>
          <a:xfrm>
            <a:off x="8094673" y="4406632"/>
            <a:ext cx="787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múltiplos</a:t>
            </a:r>
            <a:endParaRPr lang="es-ES" sz="1200" baseline="30000" dirty="0"/>
          </a:p>
        </p:txBody>
      </p:sp>
      <p:cxnSp>
        <p:nvCxnSpPr>
          <p:cNvPr id="136" name="Conector angular 135"/>
          <p:cNvCxnSpPr>
            <a:stCxn id="108" idx="2"/>
            <a:endCxn id="135" idx="0"/>
          </p:cNvCxnSpPr>
          <p:nvPr/>
        </p:nvCxnSpPr>
        <p:spPr>
          <a:xfrm rot="5400000">
            <a:off x="8399221" y="4316620"/>
            <a:ext cx="178972" cy="10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135" idx="2"/>
            <a:endCxn id="139" idx="0"/>
          </p:cNvCxnSpPr>
          <p:nvPr/>
        </p:nvCxnSpPr>
        <p:spPr>
          <a:xfrm rot="16200000" flipH="1">
            <a:off x="8431884" y="4739927"/>
            <a:ext cx="113647" cy="10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ángulo 138"/>
          <p:cNvSpPr/>
          <p:nvPr/>
        </p:nvSpPr>
        <p:spPr>
          <a:xfrm>
            <a:off x="7951569" y="4797278"/>
            <a:ext cx="1075329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minuto (min)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hora (h)</a:t>
            </a:r>
          </a:p>
        </p:txBody>
      </p:sp>
      <p:cxnSp>
        <p:nvCxnSpPr>
          <p:cNvPr id="140" name="Conector angular 139"/>
          <p:cNvCxnSpPr>
            <a:stCxn id="27" idx="2"/>
            <a:endCxn id="49" idx="0"/>
          </p:cNvCxnSpPr>
          <p:nvPr/>
        </p:nvCxnSpPr>
        <p:spPr>
          <a:xfrm rot="5400000">
            <a:off x="4553788" y="2263218"/>
            <a:ext cx="134557" cy="272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140"/>
          <p:cNvCxnSpPr>
            <a:stCxn id="27" idx="2"/>
            <a:endCxn id="50" idx="0"/>
          </p:cNvCxnSpPr>
          <p:nvPr/>
        </p:nvCxnSpPr>
        <p:spPr>
          <a:xfrm rot="16200000" flipH="1">
            <a:off x="5915687" y="1173542"/>
            <a:ext cx="134471" cy="24514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114"/>
          <p:cNvSpPr/>
          <p:nvPr/>
        </p:nvSpPr>
        <p:spPr>
          <a:xfrm>
            <a:off x="1783860" y="4795977"/>
            <a:ext cx="1828800" cy="665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kilómetro cuadrado</a:t>
            </a:r>
            <a:endParaRPr lang="es-ES" sz="1400" baseline="30000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hectómetro cuadrado</a:t>
            </a:r>
            <a:endParaRPr lang="es-ES" sz="1400" baseline="30000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decámetro cuadrado</a:t>
            </a:r>
            <a:endParaRPr lang="es-ES" sz="1400" baseline="30000" dirty="0">
              <a:solidFill>
                <a:schemeClr val="tx1"/>
              </a:solidFill>
            </a:endParaRPr>
          </a:p>
        </p:txBody>
      </p:sp>
      <p:sp>
        <p:nvSpPr>
          <p:cNvPr id="134" name="Rectángulo 133"/>
          <p:cNvSpPr/>
          <p:nvPr/>
        </p:nvSpPr>
        <p:spPr>
          <a:xfrm>
            <a:off x="1796560" y="6013264"/>
            <a:ext cx="1803400" cy="665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decímetro cuadrado</a:t>
            </a:r>
            <a:endParaRPr lang="es-ES" sz="1400" baseline="30000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centímetro cuadrado</a:t>
            </a:r>
            <a:endParaRPr lang="es-ES" sz="1400" baseline="30000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milímetro cuadrado</a:t>
            </a:r>
            <a:endParaRPr lang="es-ES" sz="1400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</TotalTime>
  <Words>173</Words>
  <Application>Microsoft Office PowerPoint</Application>
  <PresentationFormat>Carta (216 x 279 mm)</PresentationFormat>
  <Paragraphs>63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51</cp:revision>
  <cp:lastPrinted>2016-03-15T19:17:00Z</cp:lastPrinted>
  <dcterms:created xsi:type="dcterms:W3CDTF">2015-05-14T14:12:36Z</dcterms:created>
  <dcterms:modified xsi:type="dcterms:W3CDTF">2016-03-15T19:56:55Z</dcterms:modified>
</cp:coreProperties>
</file>