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A8D4-14BB-254E-8C65-0ECB4581BCDE}" type="datetimeFigureOut">
              <a:rPr lang="es-ES" smtClean="0"/>
              <a:t>18/01/16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DAD8F-77B9-D248-9F83-6A470D608F1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3BEF-E1C1-0747-9D3C-597E7DC33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18/01/16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835696" y="12398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Estadística</a:t>
            </a:r>
            <a:endParaRPr lang="es-ES" sz="1600" dirty="0">
              <a:latin typeface="Arial"/>
              <a:cs typeface="Arial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34586" y="692696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b="1" dirty="0" smtClean="0">
              <a:latin typeface="Arial"/>
              <a:cs typeface="Arial"/>
            </a:endParaRPr>
          </a:p>
          <a:p>
            <a:pPr algn="ctr"/>
            <a:r>
              <a:rPr lang="es-ES" sz="1200" b="1" dirty="0" smtClean="0">
                <a:latin typeface="Arial"/>
                <a:cs typeface="Arial"/>
              </a:rPr>
              <a:t>Organización de la información</a:t>
            </a:r>
          </a:p>
          <a:p>
            <a:pPr algn="ctr"/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1001297" y="126876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identifica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490588" y="1196670"/>
            <a:ext cx="144016" cy="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998982" y="155679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Tipos de variables</a:t>
            </a:r>
            <a:endParaRPr lang="es-E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533334" y="1527613"/>
            <a:ext cx="57200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006554" y="198884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pueden ser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525961" y="1949659"/>
            <a:ext cx="7457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395537" y="2348881"/>
            <a:ext cx="1008112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Cuantitativas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251520" y="2780928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Discretas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467544" y="3573016"/>
            <a:ext cx="140695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Tablas o diagramas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167765" y="1951504"/>
            <a:ext cx="129205" cy="665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369" idx="0"/>
          </p:cNvCxnSpPr>
          <p:nvPr/>
        </p:nvCxnSpPr>
        <p:spPr>
          <a:xfrm rot="16200000" flipH="1">
            <a:off x="953599" y="2510898"/>
            <a:ext cx="216023" cy="324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3" idx="0"/>
            <a:endCxn id="72" idx="2"/>
          </p:cNvCxnSpPr>
          <p:nvPr/>
        </p:nvCxnSpPr>
        <p:spPr>
          <a:xfrm rot="5400000" flipH="1" flipV="1">
            <a:off x="629563" y="2510899"/>
            <a:ext cx="216023" cy="324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005293" y="305966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Representadas mediante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5400000" flipH="1" flipV="1">
            <a:off x="1295444" y="3304580"/>
            <a:ext cx="144016" cy="392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11" descr="Nodo de séptimo nivel" title="Nodo07"/>
          <p:cNvSpPr/>
          <p:nvPr/>
        </p:nvSpPr>
        <p:spPr>
          <a:xfrm>
            <a:off x="467544" y="4299617"/>
            <a:ext cx="144016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Tablas de frecuencias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611560" y="400506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latin typeface="Arial"/>
                <a:cs typeface="Arial"/>
              </a:rPr>
              <a:t>condensados</a:t>
            </a:r>
            <a:r>
              <a:rPr lang="es-ES" sz="900" dirty="0" smtClean="0">
                <a:latin typeface="Arial"/>
                <a:cs typeface="Arial"/>
              </a:rPr>
              <a:t> en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251" name="Conector angular 250"/>
          <p:cNvCxnSpPr>
            <a:stCxn id="244" idx="0"/>
            <a:endCxn id="74" idx="2"/>
          </p:cNvCxnSpPr>
          <p:nvPr/>
        </p:nvCxnSpPr>
        <p:spPr>
          <a:xfrm rot="16200000" flipV="1">
            <a:off x="1135309" y="3968771"/>
            <a:ext cx="72008" cy="5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>
            <a:stCxn id="212" idx="0"/>
            <a:endCxn id="244" idx="2"/>
          </p:cNvCxnSpPr>
          <p:nvPr/>
        </p:nvCxnSpPr>
        <p:spPr>
          <a:xfrm rot="16200000" flipV="1">
            <a:off x="1147753" y="4259746"/>
            <a:ext cx="63721" cy="16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63888" y="692696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Selección de la información</a:t>
            </a:r>
            <a:endParaRPr lang="es-ES" sz="1200" b="1" dirty="0">
              <a:latin typeface="Arial"/>
              <a:cs typeface="Arial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389755" y="406889"/>
            <a:ext cx="216024" cy="3555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762024" y="125395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mediante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4257002" y="1187714"/>
            <a:ext cx="129208" cy="3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56750" y="155679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Técnicas de muestreo</a:t>
            </a:r>
            <a:endParaRPr lang="es-E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285178" y="1518730"/>
            <a:ext cx="72008" cy="4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56" idx="0"/>
          </p:cNvCxnSpPr>
          <p:nvPr/>
        </p:nvCxnSpPr>
        <p:spPr>
          <a:xfrm rot="5400000">
            <a:off x="3544179" y="1213895"/>
            <a:ext cx="74575" cy="1475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555776" y="1988840"/>
            <a:ext cx="576064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Simple</a:t>
            </a: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339752" y="2708920"/>
            <a:ext cx="79208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/>
                <a:cs typeface="Arial"/>
              </a:rPr>
              <a:t>Se eligen </a:t>
            </a:r>
            <a:r>
              <a:rPr lang="es-ES_tradnl" sz="800" i="1" dirty="0" smtClean="0">
                <a:latin typeface="Arial"/>
                <a:cs typeface="Arial"/>
              </a:rPr>
              <a:t>n</a:t>
            </a:r>
            <a:r>
              <a:rPr lang="es-ES_tradnl" sz="800" dirty="0" smtClean="0">
                <a:latin typeface="Arial"/>
                <a:cs typeface="Arial"/>
              </a:rPr>
              <a:t> de entre </a:t>
            </a:r>
            <a:r>
              <a:rPr lang="es-ES_tradnl" sz="800" i="1" dirty="0" smtClean="0">
                <a:latin typeface="Arial"/>
                <a:cs typeface="Arial"/>
              </a:rPr>
              <a:t>N</a:t>
            </a:r>
            <a:r>
              <a:rPr lang="es-ES_tradnl" sz="800" dirty="0" smtClean="0">
                <a:latin typeface="Arial"/>
                <a:cs typeface="Arial"/>
              </a:rPr>
              <a:t> elementos, y la probabilidad de que un elemento de la población se incluya en la muestra es de </a:t>
            </a:r>
            <a:r>
              <a:rPr lang="es-ES_tradnl" sz="800" i="1" dirty="0" smtClean="0">
                <a:latin typeface="Arial"/>
                <a:cs typeface="Arial"/>
              </a:rPr>
              <a:t>n/N</a:t>
            </a:r>
            <a:r>
              <a:rPr lang="es-ES_tradnl" sz="800" dirty="0" smtClean="0">
                <a:latin typeface="Arial"/>
                <a:cs typeface="Arial"/>
              </a:rPr>
              <a:t> 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1" name="Conector angular 260"/>
          <p:cNvCxnSpPr>
            <a:stCxn id="256" idx="2"/>
            <a:endCxn id="287" idx="0"/>
          </p:cNvCxnSpPr>
          <p:nvPr/>
        </p:nvCxnSpPr>
        <p:spPr>
          <a:xfrm rot="16200000" flipH="1">
            <a:off x="3536622" y="1584057"/>
            <a:ext cx="144016" cy="15296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220" idx="2"/>
            <a:endCxn id="375" idx="0"/>
          </p:cNvCxnSpPr>
          <p:nvPr/>
        </p:nvCxnSpPr>
        <p:spPr>
          <a:xfrm rot="5400000">
            <a:off x="3886217" y="1555933"/>
            <a:ext cx="74575" cy="791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923928" y="1988840"/>
            <a:ext cx="864095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Estratificado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131840" y="2708920"/>
            <a:ext cx="72008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Se elige un único elemento al azar </a:t>
            </a:r>
            <a:r>
              <a:rPr lang="es-ES_tradnl" sz="8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_tradnl" sz="800" dirty="0">
                <a:solidFill>
                  <a:schemeClr val="tx1"/>
                </a:solidFill>
                <a:latin typeface="Arial"/>
                <a:cs typeface="Arial"/>
              </a:rPr>
              <a:t>se completa la muestra eligiendo de manera periódica el resto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3814866" y="242088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mediante el cual</a:t>
            </a:r>
          </a:p>
        </p:txBody>
      </p:sp>
      <p:cxnSp>
        <p:nvCxnSpPr>
          <p:cNvPr id="288" name="Conector angular 287"/>
          <p:cNvCxnSpPr>
            <a:stCxn id="220" idx="2"/>
            <a:endCxn id="284" idx="0"/>
          </p:cNvCxnSpPr>
          <p:nvPr/>
        </p:nvCxnSpPr>
        <p:spPr>
          <a:xfrm rot="16200000" flipH="1">
            <a:off x="4300262" y="1933125"/>
            <a:ext cx="74575" cy="36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20" idx="2"/>
            <a:endCxn id="384" idx="0"/>
          </p:cNvCxnSpPr>
          <p:nvPr/>
        </p:nvCxnSpPr>
        <p:spPr>
          <a:xfrm rot="16200000" flipH="1">
            <a:off x="4768313" y="1465074"/>
            <a:ext cx="74576" cy="9729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904067" y="2239534"/>
            <a:ext cx="57200" cy="881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3851920" y="2708920"/>
            <a:ext cx="86409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/>
                <a:cs typeface="Arial"/>
              </a:rPr>
              <a:t>Se consideran </a:t>
            </a:r>
            <a:r>
              <a:rPr lang="es-ES_tradnl" sz="800" dirty="0">
                <a:latin typeface="Arial"/>
                <a:cs typeface="Arial"/>
              </a:rPr>
              <a:t>categorías diferentes entre sí, que sean homogéneas respecto a alguna característica particular </a:t>
            </a:r>
            <a:r>
              <a:rPr lang="es-ES_tradnl" sz="800" dirty="0" smtClean="0">
                <a:latin typeface="Arial"/>
                <a:cs typeface="Arial"/>
              </a:rPr>
              <a:t>y luego hace muestreo simple o sistemático sobre cada estrato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0" name="Conector angular 309"/>
          <p:cNvCxnSpPr>
            <a:stCxn id="287" idx="2"/>
            <a:endCxn id="308" idx="0"/>
          </p:cNvCxnSpPr>
          <p:nvPr/>
        </p:nvCxnSpPr>
        <p:spPr>
          <a:xfrm rot="5400000">
            <a:off x="4300111" y="2635578"/>
            <a:ext cx="57200" cy="89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923841" y="684962"/>
            <a:ext cx="194421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b="1" dirty="0" smtClean="0">
              <a:latin typeface="Arial"/>
              <a:cs typeface="Arial"/>
            </a:endParaRPr>
          </a:p>
          <a:p>
            <a:pPr algn="ctr"/>
            <a:r>
              <a:rPr lang="es-ES" sz="1200" b="1" dirty="0" smtClean="0">
                <a:latin typeface="Arial"/>
                <a:cs typeface="Arial"/>
              </a:rPr>
              <a:t>Reinterpretación de la información</a:t>
            </a:r>
          </a:p>
          <a:p>
            <a:pPr algn="ctr"/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338001" y="126876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calcula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825575" y="1195118"/>
            <a:ext cx="144016" cy="3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335686" y="155679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Medidas estadísticas</a:t>
            </a:r>
            <a:endParaRPr lang="es-E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870038" y="1527613"/>
            <a:ext cx="57200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39" idx="2"/>
            <a:endCxn id="462" idx="0"/>
          </p:cNvCxnSpPr>
          <p:nvPr/>
        </p:nvCxnSpPr>
        <p:spPr>
          <a:xfrm rot="5400000">
            <a:off x="7439881" y="1890701"/>
            <a:ext cx="434615" cy="481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4" idx="2"/>
            <a:endCxn id="5" idx="0"/>
          </p:cNvCxnSpPr>
          <p:nvPr/>
        </p:nvCxnSpPr>
        <p:spPr>
          <a:xfrm rot="5400000">
            <a:off x="3011108" y="-971758"/>
            <a:ext cx="216024" cy="31128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4" idx="2"/>
            <a:endCxn id="335" idx="0"/>
          </p:cNvCxnSpPr>
          <p:nvPr/>
        </p:nvCxnSpPr>
        <p:spPr>
          <a:xfrm rot="16200000" flipH="1">
            <a:off x="6181610" y="-1029377"/>
            <a:ext cx="208290" cy="322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 title="Nodo03"/>
          <p:cNvSpPr/>
          <p:nvPr/>
        </p:nvSpPr>
        <p:spPr>
          <a:xfrm>
            <a:off x="1619673" y="2348881"/>
            <a:ext cx="936104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Cualitativas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68" name="Conector angular 367"/>
          <p:cNvCxnSpPr>
            <a:stCxn id="67" idx="2"/>
            <a:endCxn id="363" idx="0"/>
          </p:cNvCxnSpPr>
          <p:nvPr/>
        </p:nvCxnSpPr>
        <p:spPr>
          <a:xfrm rot="16200000" flipH="1">
            <a:off x="1761831" y="2022986"/>
            <a:ext cx="129205" cy="522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cuarto nivel&#10;" title="Nodo04"/>
          <p:cNvSpPr/>
          <p:nvPr/>
        </p:nvSpPr>
        <p:spPr>
          <a:xfrm>
            <a:off x="899592" y="2780928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Continuas</a:t>
            </a:r>
          </a:p>
        </p:txBody>
      </p:sp>
      <p:cxnSp>
        <p:nvCxnSpPr>
          <p:cNvPr id="370" name="Conector angular 369"/>
          <p:cNvCxnSpPr>
            <a:stCxn id="67" idx="2"/>
            <a:endCxn id="133" idx="0"/>
          </p:cNvCxnSpPr>
          <p:nvPr/>
        </p:nvCxnSpPr>
        <p:spPr>
          <a:xfrm rot="5400000">
            <a:off x="1144515" y="2639042"/>
            <a:ext cx="839992" cy="1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ángulo 374" descr="Nodo de tercer nivel" title="Nodo03"/>
          <p:cNvSpPr/>
          <p:nvPr/>
        </p:nvSpPr>
        <p:spPr>
          <a:xfrm>
            <a:off x="3131840" y="1988840"/>
            <a:ext cx="79208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Sistemático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4" name="Rectángulo 383" descr="Nodo de tercer nivel" title="Nodo03"/>
          <p:cNvSpPr/>
          <p:nvPr/>
        </p:nvSpPr>
        <p:spPr>
          <a:xfrm>
            <a:off x="4788024" y="1988841"/>
            <a:ext cx="1008112" cy="2880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Por Conglomerados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85" name="Conector angular 384"/>
          <p:cNvCxnSpPr>
            <a:stCxn id="375" idx="2"/>
            <a:endCxn id="287" idx="0"/>
          </p:cNvCxnSpPr>
          <p:nvPr/>
        </p:nvCxnSpPr>
        <p:spPr>
          <a:xfrm rot="16200000" flipH="1">
            <a:off x="3878660" y="1926095"/>
            <a:ext cx="144016" cy="8455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>
            <a:stCxn id="284" idx="2"/>
            <a:endCxn id="287" idx="0"/>
          </p:cNvCxnSpPr>
          <p:nvPr/>
        </p:nvCxnSpPr>
        <p:spPr>
          <a:xfrm rot="16200000" flipH="1">
            <a:off x="4292706" y="2340141"/>
            <a:ext cx="144016" cy="17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384" idx="2"/>
            <a:endCxn id="287" idx="0"/>
          </p:cNvCxnSpPr>
          <p:nvPr/>
        </p:nvCxnSpPr>
        <p:spPr>
          <a:xfrm rot="5400000">
            <a:off x="4760759" y="1889567"/>
            <a:ext cx="144016" cy="918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>
            <a:stCxn id="287" idx="2"/>
            <a:endCxn id="257" idx="0"/>
          </p:cNvCxnSpPr>
          <p:nvPr/>
        </p:nvCxnSpPr>
        <p:spPr>
          <a:xfrm rot="5400000">
            <a:off x="3526025" y="1861492"/>
            <a:ext cx="57200" cy="16376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ángulo 403" descr="Nodo de séptimo nivel" title="Nodo07"/>
          <p:cNvSpPr/>
          <p:nvPr/>
        </p:nvSpPr>
        <p:spPr>
          <a:xfrm>
            <a:off x="4716016" y="2708920"/>
            <a:ext cx="93610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/>
                <a:cs typeface="Arial"/>
              </a:rPr>
              <a:t>Se seleccionan </a:t>
            </a:r>
            <a:r>
              <a:rPr lang="es-ES_tradnl" sz="800" dirty="0">
                <a:latin typeface="Arial"/>
                <a:cs typeface="Arial"/>
              </a:rPr>
              <a:t>aleatoriamente </a:t>
            </a:r>
            <a:r>
              <a:rPr lang="es-ES_tradnl" sz="800" dirty="0" smtClean="0">
                <a:latin typeface="Arial"/>
                <a:cs typeface="Arial"/>
              </a:rPr>
              <a:t>cierto </a:t>
            </a:r>
            <a:r>
              <a:rPr lang="es-ES_tradnl" sz="800" dirty="0">
                <a:latin typeface="Arial"/>
                <a:cs typeface="Arial"/>
              </a:rPr>
              <a:t>número de conglomerados </a:t>
            </a:r>
            <a:r>
              <a:rPr lang="es-ES_tradnl" sz="800" dirty="0" smtClean="0">
                <a:latin typeface="Arial"/>
                <a:cs typeface="Arial"/>
              </a:rPr>
              <a:t>de los que se estudian todos los elementos hasta alcanzar </a:t>
            </a:r>
            <a:r>
              <a:rPr lang="es-ES_tradnl" sz="800" dirty="0">
                <a:latin typeface="Arial"/>
                <a:cs typeface="Arial"/>
              </a:rPr>
              <a:t>el tamaño </a:t>
            </a:r>
            <a:r>
              <a:rPr lang="es-ES_tradnl" sz="800" dirty="0" err="1" smtClean="0">
                <a:latin typeface="Arial"/>
                <a:cs typeface="Arial"/>
              </a:rPr>
              <a:t>muestral</a:t>
            </a:r>
            <a:endParaRPr lang="es-E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05" name="Conector angular 404"/>
          <p:cNvCxnSpPr>
            <a:stCxn id="287" idx="2"/>
            <a:endCxn id="404" idx="0"/>
          </p:cNvCxnSpPr>
          <p:nvPr/>
        </p:nvCxnSpPr>
        <p:spPr>
          <a:xfrm rot="16200000" flipH="1">
            <a:off x="4750160" y="2275012"/>
            <a:ext cx="57200" cy="810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angular 455"/>
          <p:cNvCxnSpPr>
            <a:stCxn id="339" idx="2"/>
            <a:endCxn id="457" idx="0"/>
          </p:cNvCxnSpPr>
          <p:nvPr/>
        </p:nvCxnSpPr>
        <p:spPr>
          <a:xfrm rot="5400000">
            <a:off x="6873678" y="1324498"/>
            <a:ext cx="434615" cy="1614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ángulo 456" descr="Nodo de tercer nivel" title="Nodo03"/>
          <p:cNvSpPr/>
          <p:nvPr/>
        </p:nvSpPr>
        <p:spPr>
          <a:xfrm>
            <a:off x="5851862" y="2348880"/>
            <a:ext cx="8640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De tendencia central</a:t>
            </a:r>
          </a:p>
        </p:txBody>
      </p:sp>
      <p:cxnSp>
        <p:nvCxnSpPr>
          <p:cNvPr id="458" name="Conector angular 457"/>
          <p:cNvCxnSpPr>
            <a:stCxn id="339" idx="2"/>
            <a:endCxn id="462" idx="0"/>
          </p:cNvCxnSpPr>
          <p:nvPr/>
        </p:nvCxnSpPr>
        <p:spPr>
          <a:xfrm rot="5400000">
            <a:off x="7439881" y="1890701"/>
            <a:ext cx="434615" cy="481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ángulo 458" descr="Nodo de tercer nivel" title="Nodo03"/>
          <p:cNvSpPr/>
          <p:nvPr/>
        </p:nvSpPr>
        <p:spPr>
          <a:xfrm>
            <a:off x="8172401" y="2348880"/>
            <a:ext cx="864095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De tendencia no central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60" name="Conector angular 459"/>
          <p:cNvCxnSpPr>
            <a:stCxn id="339" idx="2"/>
            <a:endCxn id="459" idx="0"/>
          </p:cNvCxnSpPr>
          <p:nvPr/>
        </p:nvCxnSpPr>
        <p:spPr>
          <a:xfrm rot="16200000" flipH="1">
            <a:off x="8033947" y="1778377"/>
            <a:ext cx="434615" cy="7063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ángulo 461" descr="Nodo de tercer nivel" title="Nodo03"/>
          <p:cNvSpPr/>
          <p:nvPr/>
        </p:nvSpPr>
        <p:spPr>
          <a:xfrm>
            <a:off x="7020272" y="2348880"/>
            <a:ext cx="792088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De dispersión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3" name="Rectángulo 502" descr="Nodo de cuarto nivel&#10;" title="Nodo04"/>
          <p:cNvSpPr/>
          <p:nvPr/>
        </p:nvSpPr>
        <p:spPr>
          <a:xfrm>
            <a:off x="5724128" y="321297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Media aritmética, mediana y moda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4" name="Rectángulo 503" descr="Nodo de quinto nivel" title="Nodo05"/>
          <p:cNvSpPr/>
          <p:nvPr/>
        </p:nvSpPr>
        <p:spPr>
          <a:xfrm>
            <a:off x="5724128" y="3939577"/>
            <a:ext cx="1118927" cy="641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Identificar comportamientos habituales de la variable estudiada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5" name="CuadroTexto 504" descr="Conector entre nodos" title="conector"/>
          <p:cNvSpPr txBox="1"/>
          <p:nvPr/>
        </p:nvSpPr>
        <p:spPr>
          <a:xfrm>
            <a:off x="5724128" y="285293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como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506" name="Conector angular 505"/>
          <p:cNvCxnSpPr>
            <a:stCxn id="457" idx="2"/>
            <a:endCxn id="505" idx="0"/>
          </p:cNvCxnSpPr>
          <p:nvPr/>
        </p:nvCxnSpPr>
        <p:spPr>
          <a:xfrm rot="5400000">
            <a:off x="6247309" y="2816335"/>
            <a:ext cx="72008" cy="1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endCxn id="505" idx="0"/>
          </p:cNvCxnSpPr>
          <p:nvPr/>
        </p:nvCxnSpPr>
        <p:spPr>
          <a:xfrm rot="5400000">
            <a:off x="6283776" y="2850084"/>
            <a:ext cx="1791" cy="3912"/>
          </a:xfrm>
          <a:prstGeom prst="bentConnector3">
            <a:avLst>
              <a:gd name="adj1" fmla="val 959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ector angular 507"/>
          <p:cNvCxnSpPr>
            <a:stCxn id="505" idx="2"/>
            <a:endCxn id="503" idx="0"/>
          </p:cNvCxnSpPr>
          <p:nvPr/>
        </p:nvCxnSpPr>
        <p:spPr>
          <a:xfrm rot="16200000" flipH="1">
            <a:off x="6219425" y="3147057"/>
            <a:ext cx="129208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CuadroTexto 508" descr="Conector entre nodos" title="conector"/>
          <p:cNvSpPr txBox="1"/>
          <p:nvPr/>
        </p:nvSpPr>
        <p:spPr>
          <a:xfrm>
            <a:off x="5724128" y="36450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para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510" name="Conector angular 509"/>
          <p:cNvCxnSpPr>
            <a:stCxn id="503" idx="2"/>
            <a:endCxn id="509" idx="0"/>
          </p:cNvCxnSpPr>
          <p:nvPr/>
        </p:nvCxnSpPr>
        <p:spPr>
          <a:xfrm rot="5400000">
            <a:off x="6244766" y="3604445"/>
            <a:ext cx="78529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ctor angular 510"/>
          <p:cNvCxnSpPr>
            <a:stCxn id="504" idx="0"/>
            <a:endCxn id="509" idx="2"/>
          </p:cNvCxnSpPr>
          <p:nvPr/>
        </p:nvCxnSpPr>
        <p:spPr>
          <a:xfrm rot="16200000" flipV="1">
            <a:off x="6251294" y="3907278"/>
            <a:ext cx="6372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angular 522"/>
          <p:cNvCxnSpPr/>
          <p:nvPr/>
        </p:nvCxnSpPr>
        <p:spPr>
          <a:xfrm rot="5400000">
            <a:off x="6471130" y="3002484"/>
            <a:ext cx="1791" cy="3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ángulo 537" descr="Nodo de cuarto nivel&#10;" title="Nodo04"/>
          <p:cNvSpPr/>
          <p:nvPr/>
        </p:nvSpPr>
        <p:spPr>
          <a:xfrm>
            <a:off x="6876256" y="3212976"/>
            <a:ext cx="108537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Rango, desviación media, varianza y desviación estándar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9" name="Rectángulo 538" descr="Nodo de quinto nivel" title="Nodo05"/>
          <p:cNvSpPr/>
          <p:nvPr/>
        </p:nvSpPr>
        <p:spPr>
          <a:xfrm>
            <a:off x="6868115" y="4443633"/>
            <a:ext cx="1118927" cy="641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Identificar formas de variación de la variable estudiadas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0" name="CuadroTexto 539" descr="Conector entre nodos" title="conector"/>
          <p:cNvSpPr txBox="1"/>
          <p:nvPr/>
        </p:nvSpPr>
        <p:spPr>
          <a:xfrm>
            <a:off x="6859974" y="285293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como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541" name="Conector angular 540"/>
          <p:cNvCxnSpPr>
            <a:stCxn id="462" idx="2"/>
            <a:endCxn id="540" idx="0"/>
          </p:cNvCxnSpPr>
          <p:nvPr/>
        </p:nvCxnSpPr>
        <p:spPr>
          <a:xfrm rot="16200000" flipH="1">
            <a:off x="7381434" y="2815809"/>
            <a:ext cx="72008" cy="22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onector angular 541"/>
          <p:cNvCxnSpPr>
            <a:stCxn id="540" idx="2"/>
            <a:endCxn id="538" idx="0"/>
          </p:cNvCxnSpPr>
          <p:nvPr/>
        </p:nvCxnSpPr>
        <p:spPr>
          <a:xfrm rot="16200000" flipH="1">
            <a:off x="7354149" y="3148180"/>
            <a:ext cx="129208" cy="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CuadroTexto 542" descr="Conector entre nodos" title="conector"/>
          <p:cNvSpPr txBox="1"/>
          <p:nvPr/>
        </p:nvSpPr>
        <p:spPr>
          <a:xfrm>
            <a:off x="6855484" y="413427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para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544" name="Conector angular 543"/>
          <p:cNvCxnSpPr>
            <a:stCxn id="538" idx="2"/>
            <a:endCxn id="543" idx="0"/>
          </p:cNvCxnSpPr>
          <p:nvPr/>
        </p:nvCxnSpPr>
        <p:spPr>
          <a:xfrm rot="5400000">
            <a:off x="7351904" y="4067231"/>
            <a:ext cx="129208" cy="4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ector angular 544"/>
          <p:cNvCxnSpPr>
            <a:stCxn id="539" idx="0"/>
            <a:endCxn id="543" idx="2"/>
          </p:cNvCxnSpPr>
          <p:nvPr/>
        </p:nvCxnSpPr>
        <p:spPr>
          <a:xfrm rot="16200000" flipV="1">
            <a:off x="7381561" y="4397615"/>
            <a:ext cx="78529" cy="13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ector angular 545"/>
          <p:cNvCxnSpPr/>
          <p:nvPr/>
        </p:nvCxnSpPr>
        <p:spPr>
          <a:xfrm rot="5400000">
            <a:off x="7444288" y="3002484"/>
            <a:ext cx="1791" cy="3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ángulo 598" descr="Nodo de cuarto nivel&#10;" title="Nodo04"/>
          <p:cNvSpPr/>
          <p:nvPr/>
        </p:nvSpPr>
        <p:spPr>
          <a:xfrm>
            <a:off x="8069727" y="3212976"/>
            <a:ext cx="107427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Cuartiles, quintiles, </a:t>
            </a:r>
            <a:r>
              <a:rPr lang="es-ES" sz="900" dirty="0" err="1" smtClean="0">
                <a:solidFill>
                  <a:schemeClr val="tx1"/>
                </a:solidFill>
                <a:latin typeface="Arial"/>
                <a:cs typeface="Arial"/>
              </a:rPr>
              <a:t>deciles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900" dirty="0" err="1" smtClean="0">
                <a:solidFill>
                  <a:schemeClr val="tx1"/>
                </a:solidFill>
                <a:latin typeface="Arial"/>
                <a:cs typeface="Arial"/>
              </a:rPr>
              <a:t>porcentiles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0" name="Rectángulo 599" descr="Nodo de quinto nivel" title="Nodo05"/>
          <p:cNvSpPr/>
          <p:nvPr/>
        </p:nvSpPr>
        <p:spPr>
          <a:xfrm>
            <a:off x="8025073" y="4293096"/>
            <a:ext cx="1118927" cy="641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Observar globalmente el comportamiento de la variable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01" name="Conector angular 600"/>
          <p:cNvCxnSpPr>
            <a:stCxn id="610" idx="2"/>
            <a:endCxn id="599" idx="0"/>
          </p:cNvCxnSpPr>
          <p:nvPr/>
        </p:nvCxnSpPr>
        <p:spPr>
          <a:xfrm rot="16200000" flipH="1">
            <a:off x="8531534" y="3137646"/>
            <a:ext cx="129208" cy="21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 title="conector"/>
          <p:cNvSpPr txBox="1"/>
          <p:nvPr/>
        </p:nvSpPr>
        <p:spPr>
          <a:xfrm>
            <a:off x="8048954" y="393305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para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03" name="Conector angular 602"/>
          <p:cNvCxnSpPr>
            <a:stCxn id="599" idx="2"/>
            <a:endCxn id="602" idx="0"/>
          </p:cNvCxnSpPr>
          <p:nvPr/>
        </p:nvCxnSpPr>
        <p:spPr>
          <a:xfrm rot="16200000" flipH="1">
            <a:off x="8535194" y="3860709"/>
            <a:ext cx="144016" cy="6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ector angular 603"/>
          <p:cNvCxnSpPr>
            <a:stCxn id="600" idx="0"/>
            <a:endCxn id="602" idx="2"/>
          </p:cNvCxnSpPr>
          <p:nvPr/>
        </p:nvCxnSpPr>
        <p:spPr>
          <a:xfrm rot="5400000" flipH="1" flipV="1">
            <a:off x="8531435" y="4216990"/>
            <a:ext cx="129208" cy="23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/>
          <p:nvPr/>
        </p:nvCxnSpPr>
        <p:spPr>
          <a:xfrm rot="5400000">
            <a:off x="8637758" y="3146500"/>
            <a:ext cx="1791" cy="3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angular 605"/>
          <p:cNvCxnSpPr>
            <a:stCxn id="459" idx="2"/>
            <a:endCxn id="610" idx="0"/>
          </p:cNvCxnSpPr>
          <p:nvPr/>
        </p:nvCxnSpPr>
        <p:spPr>
          <a:xfrm rot="5400000">
            <a:off x="8558927" y="2807414"/>
            <a:ext cx="72008" cy="190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CuadroTexto 609" descr="Conector entre nodos" title="conector"/>
          <p:cNvSpPr txBox="1"/>
          <p:nvPr/>
        </p:nvSpPr>
        <p:spPr>
          <a:xfrm>
            <a:off x="8026826" y="285293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como</a:t>
            </a:r>
            <a:endParaRPr lang="es-ES" sz="900" dirty="0">
              <a:latin typeface="Arial"/>
              <a:cs typeface="Arial"/>
            </a:endParaRPr>
          </a:p>
        </p:txBody>
      </p:sp>
      <p:sp>
        <p:nvSpPr>
          <p:cNvPr id="618" name="Rectángulo 617" descr="Nodo de quinto nivel" title="Nodo05"/>
          <p:cNvSpPr/>
          <p:nvPr/>
        </p:nvSpPr>
        <p:spPr>
          <a:xfrm>
            <a:off x="500745" y="5013176"/>
            <a:ext cx="140695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Diagramas de caja y bigot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19" name="Conector angular 618"/>
          <p:cNvCxnSpPr>
            <a:stCxn id="618" idx="0"/>
            <a:endCxn id="625" idx="2"/>
          </p:cNvCxnSpPr>
          <p:nvPr/>
        </p:nvCxnSpPr>
        <p:spPr>
          <a:xfrm rot="16200000" flipV="1">
            <a:off x="1175336" y="4984286"/>
            <a:ext cx="57200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ángulo 619" descr="Nodo de séptimo nivel" title="Nodo07"/>
          <p:cNvSpPr/>
          <p:nvPr/>
        </p:nvSpPr>
        <p:spPr>
          <a:xfrm>
            <a:off x="1043608" y="5739777"/>
            <a:ext cx="2304256" cy="56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Análisis unidimensional del comportamiento de una variable 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1" name="CuadroTexto 620" descr="Conector entre nodos" title="conector"/>
          <p:cNvSpPr txBox="1"/>
          <p:nvPr/>
        </p:nvSpPr>
        <p:spPr>
          <a:xfrm>
            <a:off x="2443804" y="50785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a</a:t>
            </a:r>
            <a:r>
              <a:rPr lang="es-ES_tradnl" sz="900" dirty="0" smtClean="0">
                <a:latin typeface="Arial"/>
                <a:cs typeface="Arial"/>
              </a:rPr>
              <a:t> fin de lograr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22" name="Conector angular 621"/>
          <p:cNvCxnSpPr>
            <a:stCxn id="621" idx="1"/>
            <a:endCxn id="618" idx="3"/>
          </p:cNvCxnSpPr>
          <p:nvPr/>
        </p:nvCxnSpPr>
        <p:spPr>
          <a:xfrm rot="10800000">
            <a:off x="1907704" y="5193197"/>
            <a:ext cx="536100" cy="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ctor angular 622"/>
          <p:cNvCxnSpPr>
            <a:stCxn id="620" idx="0"/>
            <a:endCxn id="621" idx="2"/>
          </p:cNvCxnSpPr>
          <p:nvPr/>
        </p:nvCxnSpPr>
        <p:spPr>
          <a:xfrm rot="5400000" flipH="1" flipV="1">
            <a:off x="2384577" y="5120508"/>
            <a:ext cx="430428" cy="8081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 title="conector"/>
          <p:cNvSpPr txBox="1"/>
          <p:nvPr/>
        </p:nvSpPr>
        <p:spPr>
          <a:xfrm>
            <a:off x="643604" y="472514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latin typeface="Arial"/>
                <a:cs typeface="Arial"/>
              </a:rPr>
              <a:t>o</a:t>
            </a:r>
            <a:r>
              <a:rPr lang="es-ES" sz="900" dirty="0" smtClean="0">
                <a:latin typeface="Arial"/>
                <a:cs typeface="Arial"/>
              </a:rPr>
              <a:t> en</a:t>
            </a:r>
            <a:endParaRPr lang="es-ES" sz="900" dirty="0">
              <a:latin typeface="Arial"/>
              <a:cs typeface="Arial"/>
            </a:endParaRPr>
          </a:p>
        </p:txBody>
      </p:sp>
      <p:cxnSp>
        <p:nvCxnSpPr>
          <p:cNvPr id="626" name="Conector angular 625"/>
          <p:cNvCxnSpPr>
            <a:stCxn id="212" idx="2"/>
            <a:endCxn id="625" idx="0"/>
          </p:cNvCxnSpPr>
          <p:nvPr/>
        </p:nvCxnSpPr>
        <p:spPr>
          <a:xfrm rot="16200000" flipH="1">
            <a:off x="1159631" y="4681129"/>
            <a:ext cx="72008" cy="16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ángulo 636" descr="Nodo de séptimo nivel" title="Nodo07"/>
          <p:cNvSpPr/>
          <p:nvPr/>
        </p:nvSpPr>
        <p:spPr>
          <a:xfrm>
            <a:off x="3419872" y="5733256"/>
            <a:ext cx="201622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Análisis bi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dimensional del comportamiento de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dos variables interrelacionadas entre sí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6" name="Conector angular 645"/>
          <p:cNvCxnSpPr>
            <a:stCxn id="637" idx="0"/>
            <a:endCxn id="621" idx="2"/>
          </p:cNvCxnSpPr>
          <p:nvPr/>
        </p:nvCxnSpPr>
        <p:spPr>
          <a:xfrm rot="16200000" flipV="1">
            <a:off x="3503962" y="4809234"/>
            <a:ext cx="423907" cy="1424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5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228</Words>
  <Application>Microsoft Macintosh PowerPoint</Application>
  <PresentationFormat>Carta (216 x 279 mm)</PresentationFormat>
  <Paragraphs>52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Magda Liliana González Alvarado</cp:lastModifiedBy>
  <cp:revision>32</cp:revision>
  <cp:lastPrinted>2015-06-25T22:36:16Z</cp:lastPrinted>
  <dcterms:created xsi:type="dcterms:W3CDTF">2015-05-14T14:12:36Z</dcterms:created>
  <dcterms:modified xsi:type="dcterms:W3CDTF">2016-01-18T21:50:15Z</dcterms:modified>
</cp:coreProperties>
</file>