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906000" cy="6858000" type="A4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5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9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0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6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90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2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5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6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t>18/11/2015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82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7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1120820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4337" y="189669"/>
            <a:ext cx="181942" cy="19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2292732" y="78446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Las operaciones con números enteros</a:t>
            </a: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017036" y="1054274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La adición</a:t>
            </a:r>
            <a:endParaRPr lang="es-ES" sz="1200" b="1" dirty="0"/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1480951" y="4290189"/>
            <a:ext cx="932253" cy="370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se establecen propiedades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30" name="CuadroTexto 129" descr="Conector entre nodos" title="conector"/>
          <p:cNvSpPr txBox="1"/>
          <p:nvPr/>
        </p:nvSpPr>
        <p:spPr>
          <a:xfrm>
            <a:off x="3263795" y="615842"/>
            <a:ext cx="1917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las básicas son</a:t>
            </a:r>
            <a:endParaRPr lang="es-ES" sz="900" dirty="0"/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4799323" y="1026029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La multiplicación</a:t>
            </a:r>
            <a:endParaRPr lang="es-ES" sz="1200" b="1" dirty="0"/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3148715" y="2405365"/>
            <a:ext cx="1124746" cy="2379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i="1" dirty="0" smtClean="0">
                <a:solidFill>
                  <a:schemeClr val="bg1"/>
                </a:solidFill>
              </a:rPr>
              <a:t>a </a:t>
            </a:r>
            <a:r>
              <a:rPr lang="es-MX" sz="1000" dirty="0">
                <a:solidFill>
                  <a:schemeClr val="bg1"/>
                </a:solidFill>
              </a:rPr>
              <a:t>‒</a:t>
            </a:r>
            <a:r>
              <a:rPr lang="es-MX" sz="1000" i="1" dirty="0">
                <a:solidFill>
                  <a:schemeClr val="bg1"/>
                </a:solidFill>
              </a:rPr>
              <a:t> b</a:t>
            </a:r>
            <a:r>
              <a:rPr lang="es-MX" sz="1000" dirty="0">
                <a:solidFill>
                  <a:schemeClr val="bg1"/>
                </a:solidFill>
              </a:rPr>
              <a:t> </a:t>
            </a:r>
            <a:r>
              <a:rPr lang="es-MX" sz="1000" dirty="0" smtClean="0">
                <a:solidFill>
                  <a:schemeClr val="bg1"/>
                </a:solidFill>
              </a:rPr>
              <a:t>= </a:t>
            </a:r>
            <a:r>
              <a:rPr lang="es-MX" sz="1000" i="1" dirty="0">
                <a:solidFill>
                  <a:schemeClr val="bg1"/>
                </a:solidFill>
              </a:rPr>
              <a:t>a </a:t>
            </a:r>
            <a:r>
              <a:rPr lang="es-MX" sz="1000" dirty="0">
                <a:solidFill>
                  <a:schemeClr val="bg1"/>
                </a:solidFill>
              </a:rPr>
              <a:t>+ (‒</a:t>
            </a:r>
            <a:r>
              <a:rPr lang="es-MX" sz="1000" i="1" dirty="0">
                <a:solidFill>
                  <a:schemeClr val="bg1"/>
                </a:solidFill>
              </a:rPr>
              <a:t>b</a:t>
            </a:r>
            <a:r>
              <a:rPr lang="es-MX" sz="1000" dirty="0" smtClean="0">
                <a:solidFill>
                  <a:schemeClr val="bg1"/>
                </a:solidFill>
              </a:rPr>
              <a:t>)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3089198" y="1981656"/>
            <a:ext cx="980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que define</a:t>
            </a:r>
            <a:endParaRPr lang="es-ES" sz="800" dirty="0"/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2972258" y="1297520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ea typeface="Cambria Math" panose="02040503050406030204" pitchFamily="18" charset="0"/>
              </a:rPr>
              <a:t>La sustracción</a:t>
            </a:r>
            <a:endParaRPr lang="es-ES" sz="1200" b="1" dirty="0"/>
          </a:p>
        </p:txBody>
      </p:sp>
      <p:sp>
        <p:nvSpPr>
          <p:cNvPr id="169" name="Rectángulo 168" descr="Nodo de tercer nivel" title="Nodo03"/>
          <p:cNvSpPr/>
          <p:nvPr/>
        </p:nvSpPr>
        <p:spPr>
          <a:xfrm>
            <a:off x="1329835" y="5218746"/>
            <a:ext cx="1126831" cy="65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err="1" smtClean="0">
                <a:solidFill>
                  <a:schemeClr val="tx1"/>
                </a:solidFill>
              </a:rPr>
              <a:t>clausurativa</a:t>
            </a:r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conmutativa</a:t>
            </a:r>
            <a:endParaRPr lang="es-E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asociativa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err="1" smtClean="0">
                <a:solidFill>
                  <a:schemeClr val="tx1"/>
                </a:solidFill>
              </a:rPr>
              <a:t>modulativa</a:t>
            </a:r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opuesto aditivo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368" name="Rectángulo 367" descr="Nodo de primer nivel" title="Nodo01"/>
          <p:cNvSpPr/>
          <p:nvPr/>
        </p:nvSpPr>
        <p:spPr>
          <a:xfrm>
            <a:off x="6200997" y="1065451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La división</a:t>
            </a:r>
            <a:endParaRPr lang="es-ES" sz="1200" b="1" dirty="0"/>
          </a:p>
        </p:txBody>
      </p:sp>
      <p:sp>
        <p:nvSpPr>
          <p:cNvPr id="91" name="CuadroTexto 90" descr="Conector entre nodos" title="conector"/>
          <p:cNvSpPr txBox="1"/>
          <p:nvPr/>
        </p:nvSpPr>
        <p:spPr>
          <a:xfrm>
            <a:off x="7811714" y="64537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realizan</a:t>
            </a:r>
            <a:endParaRPr lang="es-ES" sz="900" dirty="0"/>
          </a:p>
        </p:txBody>
      </p:sp>
      <p:sp>
        <p:nvSpPr>
          <p:cNvPr id="92" name="Rectángulo 91" descr="Nodo de primer nivel" title="Nodo01"/>
          <p:cNvSpPr/>
          <p:nvPr/>
        </p:nvSpPr>
        <p:spPr>
          <a:xfrm>
            <a:off x="7819446" y="103872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Operaciones combinadas</a:t>
            </a:r>
            <a:endParaRPr lang="es-ES" sz="1200" b="1" dirty="0"/>
          </a:p>
        </p:txBody>
      </p:sp>
      <p:cxnSp>
        <p:nvCxnSpPr>
          <p:cNvPr id="9" name="Conector angular 8"/>
          <p:cNvCxnSpPr/>
          <p:nvPr/>
        </p:nvCxnSpPr>
        <p:spPr>
          <a:xfrm rot="16200000" flipH="1">
            <a:off x="6281705" y="-1419468"/>
            <a:ext cx="29536" cy="4147656"/>
          </a:xfrm>
          <a:prstGeom prst="bentConnector3">
            <a:avLst>
              <a:gd name="adj1" fmla="val -33170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/>
          <p:nvPr/>
        </p:nvCxnSpPr>
        <p:spPr>
          <a:xfrm rot="16200000" flipH="1">
            <a:off x="3918106" y="-1614328"/>
            <a:ext cx="5253" cy="5355632"/>
          </a:xfrm>
          <a:prstGeom prst="bentConnector3">
            <a:avLst>
              <a:gd name="adj1" fmla="val -43517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>
            <a:endCxn id="335" idx="0"/>
          </p:cNvCxnSpPr>
          <p:nvPr/>
        </p:nvCxnSpPr>
        <p:spPr>
          <a:xfrm>
            <a:off x="3534631" y="845356"/>
            <a:ext cx="0" cy="452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>
            <a:off x="5319212" y="833367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4725541" y="431136"/>
            <a:ext cx="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8381819" y="851269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 descr="Conector entre nodos" title="conector"/>
          <p:cNvSpPr txBox="1"/>
          <p:nvPr/>
        </p:nvSpPr>
        <p:spPr>
          <a:xfrm>
            <a:off x="1087106" y="1640400"/>
            <a:ext cx="127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puede realizar entre</a:t>
            </a:r>
            <a:endParaRPr lang="es-ES" sz="800" dirty="0"/>
          </a:p>
        </p:txBody>
      </p:sp>
      <p:sp>
        <p:nvSpPr>
          <p:cNvPr id="119" name="Rectángulo 118" descr="Nodo de segundo nivel" title="Nodo02"/>
          <p:cNvSpPr/>
          <p:nvPr/>
        </p:nvSpPr>
        <p:spPr>
          <a:xfrm>
            <a:off x="672832" y="2118260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enteros </a:t>
            </a:r>
            <a:r>
              <a:rPr lang="es-ES" sz="1000" dirty="0">
                <a:solidFill>
                  <a:schemeClr val="bg1"/>
                </a:solidFill>
              </a:rPr>
              <a:t>del mismo signo</a:t>
            </a:r>
          </a:p>
        </p:txBody>
      </p:sp>
      <p:sp>
        <p:nvSpPr>
          <p:cNvPr id="120" name="Rectángulo 119" descr="Nodo de segundo nivel" title="Nodo02"/>
          <p:cNvSpPr/>
          <p:nvPr/>
        </p:nvSpPr>
        <p:spPr>
          <a:xfrm>
            <a:off x="1926187" y="2129375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enteros de diferente signo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23" name="Rectángulo 122" descr="Nodo de tercer nivel" title="Nodo03"/>
          <p:cNvSpPr/>
          <p:nvPr/>
        </p:nvSpPr>
        <p:spPr>
          <a:xfrm>
            <a:off x="941825" y="2921565"/>
            <a:ext cx="894022" cy="7551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se adicionan </a:t>
            </a:r>
            <a:r>
              <a:rPr lang="es-ES" sz="800" dirty="0">
                <a:solidFill>
                  <a:schemeClr val="tx1"/>
                </a:solidFill>
              </a:rPr>
              <a:t>los valores absolutos de los sumandos y se coloca el signo </a:t>
            </a:r>
            <a:r>
              <a:rPr lang="es-ES" sz="800" dirty="0" smtClean="0">
                <a:solidFill>
                  <a:schemeClr val="tx1"/>
                </a:solidFill>
              </a:rPr>
              <a:t>de los números.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24" name="Rectángulo 123" descr="Nodo de tercer nivel" title="Nodo03"/>
          <p:cNvSpPr/>
          <p:nvPr/>
        </p:nvSpPr>
        <p:spPr>
          <a:xfrm>
            <a:off x="2008320" y="2956053"/>
            <a:ext cx="1067565" cy="70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se </a:t>
            </a:r>
            <a:r>
              <a:rPr lang="es-ES" sz="800" dirty="0">
                <a:solidFill>
                  <a:schemeClr val="tx1"/>
                </a:solidFill>
              </a:rPr>
              <a:t>sustraen los valores absolutos de los sumandos y se coloca el signo del número con mayor valor absoluto.</a:t>
            </a:r>
          </a:p>
        </p:txBody>
      </p:sp>
      <p:sp>
        <p:nvSpPr>
          <p:cNvPr id="176" name="Rectángulo 175" descr="Nodo de segundo nivel" title="Nodo02"/>
          <p:cNvSpPr/>
          <p:nvPr/>
        </p:nvSpPr>
        <p:spPr>
          <a:xfrm>
            <a:off x="3290074" y="3382493"/>
            <a:ext cx="804112" cy="3574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propiedad </a:t>
            </a:r>
            <a:r>
              <a:rPr lang="es-ES" sz="800" dirty="0" err="1" smtClean="0">
                <a:solidFill>
                  <a:schemeClr val="tx1"/>
                </a:solidFill>
              </a:rPr>
              <a:t>clausurativa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77" name="Rectángulo 176" descr="Nodo de tercer nivel" title="Nodo03"/>
          <p:cNvSpPr/>
          <p:nvPr/>
        </p:nvSpPr>
        <p:spPr>
          <a:xfrm>
            <a:off x="3050388" y="4400449"/>
            <a:ext cx="1126831" cy="520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al sustraer dos enteros se obtiene un entero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82" name="CuadroTexto 181" descr="Conector entre nodos" title="conector"/>
          <p:cNvSpPr txBox="1"/>
          <p:nvPr/>
        </p:nvSpPr>
        <p:spPr>
          <a:xfrm>
            <a:off x="3207833" y="3924722"/>
            <a:ext cx="82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satisface que</a:t>
            </a:r>
            <a:endParaRPr lang="es-ES" sz="800" dirty="0"/>
          </a:p>
        </p:txBody>
      </p:sp>
      <p:sp>
        <p:nvSpPr>
          <p:cNvPr id="183" name="CuadroTexto 182" descr="Conector entre nodos" title="conector"/>
          <p:cNvSpPr txBox="1"/>
          <p:nvPr/>
        </p:nvSpPr>
        <p:spPr>
          <a:xfrm>
            <a:off x="3060859" y="2936979"/>
            <a:ext cx="133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satisface únicamente la</a:t>
            </a:r>
            <a:endParaRPr lang="es-ES" sz="800" dirty="0"/>
          </a:p>
        </p:txBody>
      </p:sp>
      <p:cxnSp>
        <p:nvCxnSpPr>
          <p:cNvPr id="72" name="Conector angular 71"/>
          <p:cNvCxnSpPr>
            <a:stCxn id="335" idx="2"/>
            <a:endCxn id="222" idx="0"/>
          </p:cNvCxnSpPr>
          <p:nvPr/>
        </p:nvCxnSpPr>
        <p:spPr>
          <a:xfrm rot="16200000" flipH="1">
            <a:off x="3434807" y="1837126"/>
            <a:ext cx="244354" cy="44706"/>
          </a:xfrm>
          <a:prstGeom prst="bentConnector3">
            <a:avLst>
              <a:gd name="adj1" fmla="val -30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uadroTexto 206" descr="Conector entre nodos" title="conector"/>
          <p:cNvSpPr txBox="1"/>
          <p:nvPr/>
        </p:nvSpPr>
        <p:spPr>
          <a:xfrm>
            <a:off x="4927480" y="1647506"/>
            <a:ext cx="723853" cy="233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aplica </a:t>
            </a:r>
            <a:endParaRPr lang="es-ES" sz="900" dirty="0"/>
          </a:p>
        </p:txBody>
      </p:sp>
      <p:sp>
        <p:nvSpPr>
          <p:cNvPr id="211" name="Rectángulo 210" descr="Nodo de tercer nivel" title="Nodo03"/>
          <p:cNvSpPr/>
          <p:nvPr/>
        </p:nvSpPr>
        <p:spPr>
          <a:xfrm>
            <a:off x="4611210" y="3295977"/>
            <a:ext cx="813760" cy="6287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el producto de números del mismo signo es positivo</a:t>
            </a:r>
          </a:p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34" name="Conector recto 233"/>
          <p:cNvCxnSpPr/>
          <p:nvPr/>
        </p:nvCxnSpPr>
        <p:spPr>
          <a:xfrm>
            <a:off x="3360628" y="4527600"/>
            <a:ext cx="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CuadroTexto 240" descr="Conector entre nodos" title="conector"/>
          <p:cNvSpPr txBox="1"/>
          <p:nvPr/>
        </p:nvSpPr>
        <p:spPr>
          <a:xfrm>
            <a:off x="6114644" y="1597944"/>
            <a:ext cx="1228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escribe</a:t>
            </a:r>
            <a:endParaRPr lang="es-E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ángulo 241" descr="Nodo de segundo nivel" title="Nodo02"/>
              <p:cNvSpPr/>
              <p:nvPr/>
            </p:nvSpPr>
            <p:spPr>
              <a:xfrm>
                <a:off x="6324575" y="1873270"/>
                <a:ext cx="824638" cy="35747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i="1" dirty="0" smtClean="0">
                    <a:solidFill>
                      <a:schemeClr val="bg1"/>
                    </a:solidFill>
                  </a:rPr>
                  <a:t>a</a:t>
                </a:r>
                <a:r>
                  <a:rPr lang="es-ES" sz="1000" dirty="0" smtClean="0">
                    <a:solidFill>
                      <a:schemeClr val="bg1"/>
                    </a:solidFill>
                  </a:rPr>
                  <a:t> ÷ </a:t>
                </a:r>
                <a:r>
                  <a:rPr lang="es-ES" sz="1000" i="1" dirty="0" smtClean="0">
                    <a:solidFill>
                      <a:schemeClr val="bg1"/>
                    </a:solidFill>
                  </a:rPr>
                  <a:t>b  o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1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s-CO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s-ES" sz="1000" i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s-ES" sz="10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2" name="Rectángulo 241" descr="Nodo de segundo nivel" title="Nodo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575" y="1873270"/>
                <a:ext cx="824638" cy="3574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Rectángulo 243" descr="Nodo de tercer nivel" title="Nodo03"/>
          <p:cNvSpPr/>
          <p:nvPr/>
        </p:nvSpPr>
        <p:spPr>
          <a:xfrm>
            <a:off x="6105397" y="2701062"/>
            <a:ext cx="1139348" cy="4584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s-CO" sz="800" dirty="0" smtClean="0"/>
              <a:t>cociente exacto de </a:t>
            </a:r>
            <a:r>
              <a:rPr lang="es-CO" sz="800" dirty="0"/>
              <a:t>los valores </a:t>
            </a:r>
            <a:r>
              <a:rPr lang="es-CO" sz="800" dirty="0" smtClean="0"/>
              <a:t>absolutos de los números</a:t>
            </a:r>
            <a:endParaRPr lang="es-CO" sz="800" dirty="0"/>
          </a:p>
        </p:txBody>
      </p:sp>
      <p:cxnSp>
        <p:nvCxnSpPr>
          <p:cNvPr id="248" name="Conector recto 247"/>
          <p:cNvCxnSpPr/>
          <p:nvPr/>
        </p:nvCxnSpPr>
        <p:spPr>
          <a:xfrm>
            <a:off x="6695044" y="2242996"/>
            <a:ext cx="0" cy="10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93" descr="Conector entre nodos" title="conector"/>
          <p:cNvSpPr txBox="1"/>
          <p:nvPr/>
        </p:nvSpPr>
        <p:spPr>
          <a:xfrm>
            <a:off x="6235564" y="2378223"/>
            <a:ext cx="8491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corresponde al</a:t>
            </a:r>
            <a:endParaRPr lang="es-ES" sz="800" dirty="0"/>
          </a:p>
        </p:txBody>
      </p:sp>
      <p:cxnSp>
        <p:nvCxnSpPr>
          <p:cNvPr id="97" name="Conector recto 96"/>
          <p:cNvCxnSpPr/>
          <p:nvPr/>
        </p:nvCxnSpPr>
        <p:spPr>
          <a:xfrm>
            <a:off x="6689214" y="2576813"/>
            <a:ext cx="0" cy="10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>
            <a:off x="6689214" y="1748122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 descr="Conector entre nodos" title="conector"/>
          <p:cNvSpPr txBox="1"/>
          <p:nvPr/>
        </p:nvSpPr>
        <p:spPr>
          <a:xfrm>
            <a:off x="7541266" y="2967757"/>
            <a:ext cx="933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endParaRPr lang="es-ES" sz="800" dirty="0"/>
          </a:p>
        </p:txBody>
      </p:sp>
      <p:sp>
        <p:nvSpPr>
          <p:cNvPr id="111" name="Rectángulo 110" descr="Nodo de segundo nivel" title="Nodo02"/>
          <p:cNvSpPr/>
          <p:nvPr/>
        </p:nvSpPr>
        <p:spPr>
          <a:xfrm>
            <a:off x="8734481" y="5218746"/>
            <a:ext cx="942747" cy="1316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s-CO" sz="800" dirty="0" smtClean="0">
                <a:solidFill>
                  <a:schemeClr val="tx1"/>
                </a:solidFill>
              </a:rPr>
              <a:t>primero </a:t>
            </a:r>
            <a:r>
              <a:rPr lang="es-CO" sz="800" dirty="0">
                <a:solidFill>
                  <a:schemeClr val="tx1"/>
                </a:solidFill>
              </a:rPr>
              <a:t>se efectúan las multiplicaciones y </a:t>
            </a:r>
            <a:r>
              <a:rPr lang="es-CO" sz="800" dirty="0" smtClean="0">
                <a:solidFill>
                  <a:schemeClr val="tx1"/>
                </a:solidFill>
              </a:rPr>
              <a:t>divisiones de izquierda a derecha y luego las adiciones y sustracciones, en el orden mencionado.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17" name="CuadroTexto 116" descr="Conector entre nodos" title="conector"/>
          <p:cNvSpPr txBox="1"/>
          <p:nvPr/>
        </p:nvSpPr>
        <p:spPr>
          <a:xfrm>
            <a:off x="7811714" y="1632338"/>
            <a:ext cx="122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 las que es necesario</a:t>
            </a:r>
            <a:endParaRPr lang="es-ES" sz="900" dirty="0"/>
          </a:p>
        </p:txBody>
      </p:sp>
      <p:sp>
        <p:nvSpPr>
          <p:cNvPr id="122" name="Rectángulo 121" descr="Nodo de tercer nivel" title="Nodo03"/>
          <p:cNvSpPr/>
          <p:nvPr/>
        </p:nvSpPr>
        <p:spPr>
          <a:xfrm>
            <a:off x="7607901" y="3788078"/>
            <a:ext cx="1014496" cy="1529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s-CO" sz="800" dirty="0" smtClean="0">
                <a:solidFill>
                  <a:schemeClr val="tx1"/>
                </a:solidFill>
              </a:rPr>
              <a:t>primero </a:t>
            </a:r>
            <a:r>
              <a:rPr lang="es-CO" sz="800" dirty="0" smtClean="0">
                <a:solidFill>
                  <a:schemeClr val="tx1"/>
                </a:solidFill>
              </a:rPr>
              <a:t>se resuelven los paréntesis, luego los corchetes, después las llaves, para entonces efectuar las multiplicaciones y divisiones, y finalmente las adiciones y sustracciones</a:t>
            </a:r>
            <a:r>
              <a:rPr lang="es-CO" sz="1050" dirty="0" smtClean="0">
                <a:solidFill>
                  <a:schemeClr val="bg1"/>
                </a:solidFill>
              </a:rPr>
              <a:t>.</a:t>
            </a:r>
            <a:endParaRPr lang="es-CO" sz="1050" dirty="0">
              <a:solidFill>
                <a:schemeClr val="bg1"/>
              </a:solidFill>
            </a:endParaRPr>
          </a:p>
        </p:txBody>
      </p:sp>
      <p:cxnSp>
        <p:nvCxnSpPr>
          <p:cNvPr id="125" name="Conector recto 124"/>
          <p:cNvCxnSpPr/>
          <p:nvPr/>
        </p:nvCxnSpPr>
        <p:spPr>
          <a:xfrm>
            <a:off x="8369944" y="1491394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uadroTexto 127" descr="Conector entre nodos" title="conector"/>
          <p:cNvSpPr txBox="1"/>
          <p:nvPr/>
        </p:nvSpPr>
        <p:spPr>
          <a:xfrm>
            <a:off x="876247" y="2554801"/>
            <a:ext cx="11014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e</a:t>
            </a:r>
            <a:r>
              <a:rPr lang="es-ES" sz="800" dirty="0" smtClean="0"/>
              <a:t>n este caso</a:t>
            </a:r>
            <a:endParaRPr lang="es-ES" sz="800" dirty="0"/>
          </a:p>
        </p:txBody>
      </p:sp>
      <p:cxnSp>
        <p:nvCxnSpPr>
          <p:cNvPr id="131" name="Conector angular 130"/>
          <p:cNvCxnSpPr/>
          <p:nvPr/>
        </p:nvCxnSpPr>
        <p:spPr>
          <a:xfrm rot="5400000" flipH="1" flipV="1">
            <a:off x="1354373" y="2538983"/>
            <a:ext cx="161501" cy="22159"/>
          </a:xfrm>
          <a:prstGeom prst="bentConnector3">
            <a:avLst>
              <a:gd name="adj1" fmla="val 964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/>
          <p:nvPr/>
        </p:nvCxnSpPr>
        <p:spPr>
          <a:xfrm rot="5400000" flipH="1" flipV="1">
            <a:off x="1860799" y="1502064"/>
            <a:ext cx="2168" cy="1220831"/>
          </a:xfrm>
          <a:prstGeom prst="bentConnector3">
            <a:avLst>
              <a:gd name="adj1" fmla="val 65523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/>
          <p:nvPr/>
        </p:nvCxnSpPr>
        <p:spPr>
          <a:xfrm rot="5400000" flipH="1" flipV="1">
            <a:off x="1346790" y="2844612"/>
            <a:ext cx="161501" cy="22159"/>
          </a:xfrm>
          <a:prstGeom prst="bentConnector3">
            <a:avLst>
              <a:gd name="adj1" fmla="val 96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angular 138"/>
          <p:cNvCxnSpPr/>
          <p:nvPr/>
        </p:nvCxnSpPr>
        <p:spPr>
          <a:xfrm rot="5400000" flipH="1" flipV="1">
            <a:off x="2576092" y="2565456"/>
            <a:ext cx="161501" cy="22159"/>
          </a:xfrm>
          <a:prstGeom prst="bentConnector3">
            <a:avLst>
              <a:gd name="adj1" fmla="val 96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uadroTexto 139" descr="Conector entre nodos" title="conector"/>
          <p:cNvSpPr txBox="1"/>
          <p:nvPr/>
        </p:nvSpPr>
        <p:spPr>
          <a:xfrm>
            <a:off x="2098775" y="2619925"/>
            <a:ext cx="11014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para lo cual</a:t>
            </a:r>
            <a:endParaRPr lang="es-ES" sz="800" dirty="0"/>
          </a:p>
        </p:txBody>
      </p:sp>
      <p:cxnSp>
        <p:nvCxnSpPr>
          <p:cNvPr id="141" name="Conector angular 140"/>
          <p:cNvCxnSpPr/>
          <p:nvPr/>
        </p:nvCxnSpPr>
        <p:spPr>
          <a:xfrm rot="5400000" flipH="1" flipV="1">
            <a:off x="2565012" y="2878579"/>
            <a:ext cx="161501" cy="22159"/>
          </a:xfrm>
          <a:prstGeom prst="bentConnector3">
            <a:avLst>
              <a:gd name="adj1" fmla="val 96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uadroTexto 141" descr="Conector entre nodos" title="conector"/>
          <p:cNvSpPr txBox="1"/>
          <p:nvPr/>
        </p:nvSpPr>
        <p:spPr>
          <a:xfrm>
            <a:off x="1358799" y="3948058"/>
            <a:ext cx="11014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e</a:t>
            </a:r>
            <a:r>
              <a:rPr lang="es-ES" sz="800" dirty="0" smtClean="0"/>
              <a:t>n ambos casos</a:t>
            </a:r>
            <a:endParaRPr lang="es-ES" sz="800" dirty="0"/>
          </a:p>
        </p:txBody>
      </p:sp>
      <p:cxnSp>
        <p:nvCxnSpPr>
          <p:cNvPr id="143" name="Conector angular 142"/>
          <p:cNvCxnSpPr/>
          <p:nvPr/>
        </p:nvCxnSpPr>
        <p:spPr>
          <a:xfrm rot="5400000" flipH="1" flipV="1">
            <a:off x="1983656" y="3084502"/>
            <a:ext cx="2168" cy="1220831"/>
          </a:xfrm>
          <a:prstGeom prst="bentConnector3">
            <a:avLst>
              <a:gd name="adj1" fmla="val -72969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/>
          <p:nvPr/>
        </p:nvCxnSpPr>
        <p:spPr>
          <a:xfrm rot="5400000" flipH="1" flipV="1">
            <a:off x="1858789" y="3923695"/>
            <a:ext cx="161501" cy="22159"/>
          </a:xfrm>
          <a:prstGeom prst="bentConnector3">
            <a:avLst>
              <a:gd name="adj1" fmla="val 96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angular 152"/>
          <p:cNvCxnSpPr/>
          <p:nvPr/>
        </p:nvCxnSpPr>
        <p:spPr>
          <a:xfrm rot="5400000" flipH="1" flipV="1">
            <a:off x="1847710" y="4196945"/>
            <a:ext cx="161501" cy="22159"/>
          </a:xfrm>
          <a:prstGeom prst="bentConnector3">
            <a:avLst>
              <a:gd name="adj1" fmla="val 96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153"/>
          <p:cNvCxnSpPr/>
          <p:nvPr/>
        </p:nvCxnSpPr>
        <p:spPr>
          <a:xfrm rot="5400000" flipH="1" flipV="1">
            <a:off x="1817674" y="4770734"/>
            <a:ext cx="161501" cy="22159"/>
          </a:xfrm>
          <a:prstGeom prst="bentConnector3">
            <a:avLst>
              <a:gd name="adj1" fmla="val 1091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uadroTexto 154" descr="Conector entre nodos" title="conector"/>
          <p:cNvSpPr txBox="1"/>
          <p:nvPr/>
        </p:nvSpPr>
        <p:spPr>
          <a:xfrm>
            <a:off x="1424044" y="4790048"/>
            <a:ext cx="892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t</a:t>
            </a:r>
            <a:r>
              <a:rPr lang="es-ES" sz="800" dirty="0" smtClean="0"/>
              <a:t>ales como</a:t>
            </a:r>
            <a:endParaRPr lang="es-ES" sz="800" dirty="0"/>
          </a:p>
        </p:txBody>
      </p:sp>
      <p:cxnSp>
        <p:nvCxnSpPr>
          <p:cNvPr id="156" name="Conector angular 155"/>
          <p:cNvCxnSpPr/>
          <p:nvPr/>
        </p:nvCxnSpPr>
        <p:spPr>
          <a:xfrm rot="5400000" flipH="1" flipV="1">
            <a:off x="1828752" y="5059326"/>
            <a:ext cx="161501" cy="22159"/>
          </a:xfrm>
          <a:prstGeom prst="bentConnector3">
            <a:avLst>
              <a:gd name="adj1" fmla="val 1091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r 161"/>
          <p:cNvCxnSpPr/>
          <p:nvPr/>
        </p:nvCxnSpPr>
        <p:spPr>
          <a:xfrm rot="5400000" flipH="1" flipV="1">
            <a:off x="1661110" y="1868245"/>
            <a:ext cx="161501" cy="22159"/>
          </a:xfrm>
          <a:prstGeom prst="bentConnector3">
            <a:avLst>
              <a:gd name="adj1" fmla="val 96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angular 162"/>
          <p:cNvCxnSpPr/>
          <p:nvPr/>
        </p:nvCxnSpPr>
        <p:spPr>
          <a:xfrm rot="5400000" flipH="1" flipV="1">
            <a:off x="1664290" y="1561065"/>
            <a:ext cx="161501" cy="22159"/>
          </a:xfrm>
          <a:prstGeom prst="bentConnector3">
            <a:avLst>
              <a:gd name="adj1" fmla="val 96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angular 171"/>
          <p:cNvCxnSpPr/>
          <p:nvPr/>
        </p:nvCxnSpPr>
        <p:spPr>
          <a:xfrm rot="16200000" flipH="1">
            <a:off x="3450144" y="2258494"/>
            <a:ext cx="244354" cy="44706"/>
          </a:xfrm>
          <a:prstGeom prst="bentConnector3">
            <a:avLst>
              <a:gd name="adj1" fmla="val -2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angular 172"/>
          <p:cNvCxnSpPr/>
          <p:nvPr/>
        </p:nvCxnSpPr>
        <p:spPr>
          <a:xfrm rot="16200000" flipH="1">
            <a:off x="3463617" y="2750518"/>
            <a:ext cx="244354" cy="44706"/>
          </a:xfrm>
          <a:prstGeom prst="bentConnector3">
            <a:avLst>
              <a:gd name="adj1" fmla="val -2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angular 173"/>
          <p:cNvCxnSpPr/>
          <p:nvPr/>
        </p:nvCxnSpPr>
        <p:spPr>
          <a:xfrm rot="16200000" flipH="1">
            <a:off x="3476121" y="3210018"/>
            <a:ext cx="244354" cy="44706"/>
          </a:xfrm>
          <a:prstGeom prst="bentConnector3">
            <a:avLst>
              <a:gd name="adj1" fmla="val -2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angular 174"/>
          <p:cNvCxnSpPr/>
          <p:nvPr/>
        </p:nvCxnSpPr>
        <p:spPr>
          <a:xfrm rot="16200000" flipH="1">
            <a:off x="3511792" y="3821346"/>
            <a:ext cx="244354" cy="44706"/>
          </a:xfrm>
          <a:prstGeom prst="bentConnector3">
            <a:avLst>
              <a:gd name="adj1" fmla="val -2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angular 178"/>
          <p:cNvCxnSpPr/>
          <p:nvPr/>
        </p:nvCxnSpPr>
        <p:spPr>
          <a:xfrm rot="16200000" flipH="1">
            <a:off x="3492639" y="4230848"/>
            <a:ext cx="244354" cy="44706"/>
          </a:xfrm>
          <a:prstGeom prst="bentConnector3">
            <a:avLst>
              <a:gd name="adj1" fmla="val -2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angular 183"/>
          <p:cNvCxnSpPr>
            <a:stCxn id="216" idx="2"/>
          </p:cNvCxnSpPr>
          <p:nvPr/>
        </p:nvCxnSpPr>
        <p:spPr>
          <a:xfrm rot="5400000">
            <a:off x="5225829" y="1559194"/>
            <a:ext cx="229250" cy="42484"/>
          </a:xfrm>
          <a:prstGeom prst="bentConnector3">
            <a:avLst>
              <a:gd name="adj1" fmla="val 23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/>
          <p:cNvCxnSpPr/>
          <p:nvPr/>
        </p:nvCxnSpPr>
        <p:spPr>
          <a:xfrm>
            <a:off x="5319212" y="1847434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ángulo 192" descr="Nodo de segundo nivel" title="Nodo02"/>
          <p:cNvSpPr/>
          <p:nvPr/>
        </p:nvSpPr>
        <p:spPr>
          <a:xfrm>
            <a:off x="4918999" y="2062337"/>
            <a:ext cx="73423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la ley de los signos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94" name="CuadroTexto 193" descr="Conector entre nodos" title="conector"/>
          <p:cNvSpPr txBox="1"/>
          <p:nvPr/>
        </p:nvSpPr>
        <p:spPr>
          <a:xfrm>
            <a:off x="4970178" y="2903510"/>
            <a:ext cx="953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que indica que</a:t>
            </a:r>
            <a:endParaRPr lang="es-ES" sz="800" dirty="0"/>
          </a:p>
        </p:txBody>
      </p:sp>
      <p:sp>
        <p:nvSpPr>
          <p:cNvPr id="197" name="Rectángulo 196" descr="Nodo de tercer nivel" title="Nodo03"/>
          <p:cNvSpPr/>
          <p:nvPr/>
        </p:nvSpPr>
        <p:spPr>
          <a:xfrm>
            <a:off x="4582972" y="4064286"/>
            <a:ext cx="836388" cy="6367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el producto de números de diferente signo es negativo</a:t>
            </a:r>
          </a:p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99" name="Conector angular 198"/>
          <p:cNvCxnSpPr/>
          <p:nvPr/>
        </p:nvCxnSpPr>
        <p:spPr>
          <a:xfrm rot="16200000" flipH="1">
            <a:off x="5006862" y="2534769"/>
            <a:ext cx="452192" cy="164096"/>
          </a:xfrm>
          <a:prstGeom prst="bentConnector3">
            <a:avLst>
              <a:gd name="adj1" fmla="val -85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ángulo 217" descr="Nodo de segundo nivel" title="Nodo02"/>
          <p:cNvSpPr/>
          <p:nvPr/>
        </p:nvSpPr>
        <p:spPr>
          <a:xfrm>
            <a:off x="6422700" y="4444553"/>
            <a:ext cx="1065115" cy="1518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propiedades </a:t>
            </a:r>
            <a:r>
              <a:rPr lang="es-ES" sz="800" dirty="0" smtClean="0">
                <a:solidFill>
                  <a:schemeClr val="tx1"/>
                </a:solidFill>
              </a:rPr>
              <a:t>como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err="1">
                <a:solidFill>
                  <a:schemeClr val="tx1"/>
                </a:solidFill>
              </a:rPr>
              <a:t>Clausurativa</a:t>
            </a:r>
            <a:endParaRPr lang="es-E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Conmutativa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Asociativa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err="1">
                <a:solidFill>
                  <a:schemeClr val="tx1"/>
                </a:solidFill>
              </a:rPr>
              <a:t>Modulativa</a:t>
            </a:r>
            <a:endParaRPr lang="es-E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Inverso multiplicativo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Distributiva respecto a la adición y a la sustracción</a:t>
            </a:r>
          </a:p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56" name="Conector angular 255"/>
          <p:cNvCxnSpPr>
            <a:stCxn id="194" idx="2"/>
            <a:endCxn id="211" idx="1"/>
          </p:cNvCxnSpPr>
          <p:nvPr/>
        </p:nvCxnSpPr>
        <p:spPr>
          <a:xfrm rot="5400000">
            <a:off x="4783469" y="2946695"/>
            <a:ext cx="491396" cy="835914"/>
          </a:xfrm>
          <a:prstGeom prst="bentConnector4">
            <a:avLst>
              <a:gd name="adj1" fmla="val 18012"/>
              <a:gd name="adj2" fmla="val 1273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ector angular 256"/>
          <p:cNvCxnSpPr/>
          <p:nvPr/>
        </p:nvCxnSpPr>
        <p:spPr>
          <a:xfrm rot="16200000" flipH="1">
            <a:off x="4006800" y="4013406"/>
            <a:ext cx="904874" cy="153215"/>
          </a:xfrm>
          <a:prstGeom prst="bentConnector3">
            <a:avLst>
              <a:gd name="adj1" fmla="val 9901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CuadroTexto 257" descr="Conector entre nodos" title="conector"/>
          <p:cNvSpPr txBox="1"/>
          <p:nvPr/>
        </p:nvSpPr>
        <p:spPr>
          <a:xfrm>
            <a:off x="5762422" y="3463424"/>
            <a:ext cx="685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aplica</a:t>
            </a:r>
            <a:endParaRPr lang="es-ES" sz="800" dirty="0"/>
          </a:p>
        </p:txBody>
      </p:sp>
      <p:sp>
        <p:nvSpPr>
          <p:cNvPr id="259" name="Rectángulo 258" descr="Nodo de segundo nivel" title="Nodo02"/>
          <p:cNvSpPr/>
          <p:nvPr/>
        </p:nvSpPr>
        <p:spPr>
          <a:xfrm>
            <a:off x="5747525" y="3896814"/>
            <a:ext cx="734239" cy="357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la ley de los signos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260" name="Conector recto 259"/>
          <p:cNvCxnSpPr/>
          <p:nvPr/>
        </p:nvCxnSpPr>
        <p:spPr>
          <a:xfrm>
            <a:off x="6662328" y="3174548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CuadroTexto 260" descr="Conector entre nodos" title="conector"/>
          <p:cNvSpPr txBox="1"/>
          <p:nvPr/>
        </p:nvSpPr>
        <p:spPr>
          <a:xfrm>
            <a:off x="6778604" y="3451249"/>
            <a:ext cx="685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no cumple</a:t>
            </a:r>
            <a:endParaRPr lang="es-ES" sz="800" dirty="0"/>
          </a:p>
        </p:txBody>
      </p:sp>
      <p:cxnSp>
        <p:nvCxnSpPr>
          <p:cNvPr id="262" name="Conector recto 261"/>
          <p:cNvCxnSpPr/>
          <p:nvPr/>
        </p:nvCxnSpPr>
        <p:spPr>
          <a:xfrm>
            <a:off x="7062499" y="3640031"/>
            <a:ext cx="0" cy="744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angular 264"/>
          <p:cNvCxnSpPr/>
          <p:nvPr/>
        </p:nvCxnSpPr>
        <p:spPr>
          <a:xfrm rot="16200000" flipH="1">
            <a:off x="6493350" y="2941564"/>
            <a:ext cx="45048" cy="1103451"/>
          </a:xfrm>
          <a:prstGeom prst="bentConnector4">
            <a:avLst>
              <a:gd name="adj1" fmla="val -174199"/>
              <a:gd name="adj2" fmla="val 976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ector recto 266"/>
          <p:cNvCxnSpPr/>
          <p:nvPr/>
        </p:nvCxnSpPr>
        <p:spPr>
          <a:xfrm>
            <a:off x="5964148" y="3661853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ángulo 282" descr="Nodo de segundo nivel" title="Nodo02"/>
          <p:cNvSpPr/>
          <p:nvPr/>
        </p:nvSpPr>
        <p:spPr>
          <a:xfrm>
            <a:off x="7905724" y="2075069"/>
            <a:ext cx="97889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una jerarquía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CuadroTexto 283" descr="Conector entre nodos" title="conector"/>
          <p:cNvSpPr txBox="1"/>
          <p:nvPr/>
        </p:nvSpPr>
        <p:spPr>
          <a:xfrm>
            <a:off x="7733907" y="2554801"/>
            <a:ext cx="13840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que se establece según</a:t>
            </a:r>
            <a:endParaRPr lang="es-ES" sz="800" dirty="0"/>
          </a:p>
        </p:txBody>
      </p:sp>
      <p:sp>
        <p:nvSpPr>
          <p:cNvPr id="286" name="CuadroTexto 285" descr="Conector entre nodos" title="conector"/>
          <p:cNvSpPr txBox="1"/>
          <p:nvPr/>
        </p:nvSpPr>
        <p:spPr>
          <a:xfrm>
            <a:off x="7675471" y="3398356"/>
            <a:ext cx="8491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en este caso</a:t>
            </a:r>
            <a:endParaRPr lang="es-ES" sz="800" dirty="0"/>
          </a:p>
        </p:txBody>
      </p:sp>
      <p:sp>
        <p:nvSpPr>
          <p:cNvPr id="289" name="Rectángulo 288" descr="Nodo de tercer nivel" title="Nodo03"/>
          <p:cNvSpPr/>
          <p:nvPr/>
        </p:nvSpPr>
        <p:spPr>
          <a:xfrm>
            <a:off x="7652130" y="3039282"/>
            <a:ext cx="807819" cy="3145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s-ES" sz="800" dirty="0"/>
              <a:t>tienen signos de agrupación</a:t>
            </a:r>
            <a:endParaRPr lang="es-CO" sz="800" dirty="0"/>
          </a:p>
        </p:txBody>
      </p:sp>
      <p:sp>
        <p:nvSpPr>
          <p:cNvPr id="290" name="Rectángulo 289" descr="Nodo de tercer nivel" title="Nodo03"/>
          <p:cNvSpPr/>
          <p:nvPr/>
        </p:nvSpPr>
        <p:spPr>
          <a:xfrm>
            <a:off x="8632992" y="3066440"/>
            <a:ext cx="880280" cy="3145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s-ES" sz="800" dirty="0" smtClean="0"/>
              <a:t>no tienen </a:t>
            </a:r>
            <a:r>
              <a:rPr lang="es-ES" sz="800" dirty="0"/>
              <a:t>signos de agrupación</a:t>
            </a:r>
            <a:endParaRPr lang="es-CO" sz="800" dirty="0"/>
          </a:p>
        </p:txBody>
      </p:sp>
      <p:sp>
        <p:nvSpPr>
          <p:cNvPr id="291" name="CuadroTexto 290" descr="Conector entre nodos" title="conector"/>
          <p:cNvSpPr txBox="1"/>
          <p:nvPr/>
        </p:nvSpPr>
        <p:spPr>
          <a:xfrm>
            <a:off x="8781300" y="4019552"/>
            <a:ext cx="731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en este caso</a:t>
            </a:r>
            <a:endParaRPr lang="es-ES" sz="800" dirty="0"/>
          </a:p>
        </p:txBody>
      </p:sp>
      <p:cxnSp>
        <p:nvCxnSpPr>
          <p:cNvPr id="292" name="Conector recto 291"/>
          <p:cNvCxnSpPr/>
          <p:nvPr/>
        </p:nvCxnSpPr>
        <p:spPr>
          <a:xfrm>
            <a:off x="8371743" y="1918337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recto 292"/>
          <p:cNvCxnSpPr/>
          <p:nvPr/>
        </p:nvCxnSpPr>
        <p:spPr>
          <a:xfrm>
            <a:off x="8381819" y="2432535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 recto 293"/>
          <p:cNvCxnSpPr/>
          <p:nvPr/>
        </p:nvCxnSpPr>
        <p:spPr>
          <a:xfrm>
            <a:off x="8115767" y="3326527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ector recto 294"/>
          <p:cNvCxnSpPr/>
          <p:nvPr/>
        </p:nvCxnSpPr>
        <p:spPr>
          <a:xfrm>
            <a:off x="9113108" y="3422397"/>
            <a:ext cx="565" cy="589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recto 295"/>
          <p:cNvCxnSpPr/>
          <p:nvPr/>
        </p:nvCxnSpPr>
        <p:spPr>
          <a:xfrm>
            <a:off x="8100026" y="3572634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recto 296"/>
          <p:cNvCxnSpPr/>
          <p:nvPr/>
        </p:nvCxnSpPr>
        <p:spPr>
          <a:xfrm>
            <a:off x="9113108" y="4242983"/>
            <a:ext cx="0" cy="916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angular 297"/>
          <p:cNvCxnSpPr/>
          <p:nvPr/>
        </p:nvCxnSpPr>
        <p:spPr>
          <a:xfrm rot="5400000" flipH="1" flipV="1">
            <a:off x="8494273" y="2415466"/>
            <a:ext cx="2168" cy="1220831"/>
          </a:xfrm>
          <a:prstGeom prst="bentConnector3">
            <a:avLst>
              <a:gd name="adj1" fmla="val 65523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recto 298"/>
          <p:cNvCxnSpPr/>
          <p:nvPr/>
        </p:nvCxnSpPr>
        <p:spPr>
          <a:xfrm>
            <a:off x="8361596" y="2727647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ector recto 300"/>
          <p:cNvCxnSpPr/>
          <p:nvPr/>
        </p:nvCxnSpPr>
        <p:spPr>
          <a:xfrm>
            <a:off x="6661116" y="1503506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2204</TotalTime>
  <Words>266</Words>
  <Application>Microsoft Office PowerPoint</Application>
  <PresentationFormat>A4 (210 x 297 mm)</PresentationFormat>
  <Paragraphs>58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77</cp:revision>
  <cp:lastPrinted>2015-06-25T22:36:16Z</cp:lastPrinted>
  <dcterms:created xsi:type="dcterms:W3CDTF">2015-05-14T14:12:36Z</dcterms:created>
  <dcterms:modified xsi:type="dcterms:W3CDTF">2015-11-19T00:28:07Z</dcterms:modified>
</cp:coreProperties>
</file>