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013" autoAdjust="0"/>
    <p:restoredTop sz="99037" autoAdjust="0"/>
  </p:normalViewPr>
  <p:slideViewPr>
    <p:cSldViewPr snapToGrid="0">
      <p:cViewPr>
        <p:scale>
          <a:sx n="112" d="100"/>
          <a:sy n="112" d="100"/>
        </p:scale>
        <p:origin x="-72" y="2346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04/11/2015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Función  exponenciales y funciones logarítmicas   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2709865" y="1281967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Función exponencial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2905268" y="2243384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3446471" y="2061638"/>
            <a:ext cx="6666" cy="1817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2614586" y="2625692"/>
            <a:ext cx="167870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i="1" dirty="0" smtClean="0">
                <a:solidFill>
                  <a:schemeClr val="bg1"/>
                </a:solidFill>
              </a:rPr>
              <a:t>ƒ : ℝ → ℝ </a:t>
            </a:r>
            <a:r>
              <a:rPr lang="es-ES_tradnl" sz="1050" i="1" baseline="30000" dirty="0" smtClean="0">
                <a:solidFill>
                  <a:schemeClr val="bg1"/>
                </a:solidFill>
              </a:rPr>
              <a:t>+</a:t>
            </a:r>
            <a:endParaRPr lang="es-ES_tradnl" sz="1050" i="1" dirty="0" smtClean="0">
              <a:solidFill>
                <a:schemeClr val="bg1"/>
              </a:solidFill>
            </a:endParaRPr>
          </a:p>
          <a:p>
            <a:pPr algn="ctr"/>
            <a:r>
              <a:rPr lang="es-CO" sz="1050" i="1" dirty="0" smtClean="0">
                <a:solidFill>
                  <a:schemeClr val="bg1"/>
                </a:solidFill>
                <a:cs typeface="Arial" pitchFamily="34" charset="0"/>
              </a:rPr>
              <a:t>f(x) = a </a:t>
            </a:r>
            <a:r>
              <a:rPr lang="es-CO" sz="1050" i="1" baseline="30000" dirty="0" smtClean="0">
                <a:solidFill>
                  <a:schemeClr val="bg1"/>
                </a:solidFill>
                <a:cs typeface="Arial" pitchFamily="34" charset="0"/>
              </a:rPr>
              <a:t>x</a:t>
            </a:r>
            <a:r>
              <a:rPr lang="es-CO" sz="1050" i="1" dirty="0" smtClean="0">
                <a:solidFill>
                  <a:schemeClr val="bg1"/>
                </a:solidFill>
                <a:cs typeface="Arial" pitchFamily="34" charset="0"/>
              </a:rPr>
              <a:t> ,  a∈</a:t>
            </a:r>
            <a:r>
              <a:rPr lang="es-ES_tradnl" sz="1050" i="1" dirty="0" smtClean="0">
                <a:solidFill>
                  <a:schemeClr val="bg1"/>
                </a:solidFill>
              </a:rPr>
              <a:t> ℝ </a:t>
            </a:r>
            <a:r>
              <a:rPr lang="es-ES_tradnl" sz="1050" i="1" baseline="30000" dirty="0" smtClean="0">
                <a:solidFill>
                  <a:schemeClr val="bg1"/>
                </a:solidFill>
              </a:rPr>
              <a:t>+</a:t>
            </a:r>
            <a:r>
              <a:rPr lang="es-CO" sz="1050" i="1" dirty="0" smtClean="0">
                <a:solidFill>
                  <a:schemeClr val="bg1"/>
                </a:solidFill>
                <a:cs typeface="Arial" pitchFamily="34" charset="0"/>
              </a:rPr>
              <a:t>,  a ≠ 1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3453137" y="2515462"/>
            <a:ext cx="804" cy="1102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5"/>
          <p:cNvSpPr/>
          <p:nvPr/>
        </p:nvSpPr>
        <p:spPr>
          <a:xfrm>
            <a:off x="1261355" y="3905976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puede representar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72" name="Rectángulo 33"/>
          <p:cNvSpPr/>
          <p:nvPr/>
        </p:nvSpPr>
        <p:spPr>
          <a:xfrm>
            <a:off x="9202428" y="1287777"/>
            <a:ext cx="1513100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Función logarítmica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96" name="Rectángulo 35"/>
          <p:cNvSpPr/>
          <p:nvPr/>
        </p:nvSpPr>
        <p:spPr>
          <a:xfrm>
            <a:off x="2892213" y="5673922"/>
            <a:ext cx="1095738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Cuando</a:t>
            </a:r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 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5012624" y="-530545"/>
            <a:ext cx="246360" cy="33786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8265972" y="-405229"/>
            <a:ext cx="252170" cy="31338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319783" y="454345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 forma algebraica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99" name="598 Conector angular"/>
          <p:cNvCxnSpPr>
            <a:stCxn id="363" idx="2"/>
            <a:endCxn id="596" idx="0"/>
          </p:cNvCxnSpPr>
          <p:nvPr/>
        </p:nvCxnSpPr>
        <p:spPr>
          <a:xfrm rot="5400000">
            <a:off x="1273570" y="3960144"/>
            <a:ext cx="228421" cy="9382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601 Conector angular"/>
          <p:cNvCxnSpPr>
            <a:stCxn id="363" idx="2"/>
            <a:endCxn id="72" idx="0"/>
          </p:cNvCxnSpPr>
          <p:nvPr/>
        </p:nvCxnSpPr>
        <p:spPr>
          <a:xfrm rot="16200000" flipH="1">
            <a:off x="2534278" y="3637643"/>
            <a:ext cx="226676" cy="15814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>
            <a:stCxn id="72" idx="2"/>
            <a:endCxn id="396" idx="0"/>
          </p:cNvCxnSpPr>
          <p:nvPr/>
        </p:nvCxnSpPr>
        <p:spPr>
          <a:xfrm>
            <a:off x="3438349" y="5144203"/>
            <a:ext cx="1733" cy="529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370657" y="570150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determina una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" name="16 Conector recto"/>
          <p:cNvCxnSpPr>
            <a:stCxn id="596" idx="2"/>
            <a:endCxn id="113" idx="0"/>
          </p:cNvCxnSpPr>
          <p:nvPr/>
        </p:nvCxnSpPr>
        <p:spPr>
          <a:xfrm flipH="1">
            <a:off x="918526" y="5145948"/>
            <a:ext cx="150" cy="555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 33"/>
          <p:cNvSpPr/>
          <p:nvPr/>
        </p:nvSpPr>
        <p:spPr>
          <a:xfrm>
            <a:off x="149466" y="6093995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ecuación  exponencial            y=</a:t>
            </a:r>
            <a:r>
              <a:rPr lang="es-ES_tradnl" sz="900" i="1" dirty="0">
                <a:solidFill>
                  <a:schemeClr val="tx1"/>
                </a:solidFill>
              </a:rPr>
              <a:t> a 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x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 flipH="1">
            <a:off x="917402" y="5923472"/>
            <a:ext cx="1124" cy="170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9415904" y="2134131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>
            <a:off x="9958978" y="2045770"/>
            <a:ext cx="4795" cy="88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14" idx="0"/>
            <a:endCxn id="122" idx="2"/>
          </p:cNvCxnSpPr>
          <p:nvPr/>
        </p:nvCxnSpPr>
        <p:spPr>
          <a:xfrm flipH="1" flipV="1">
            <a:off x="9963773" y="2493470"/>
            <a:ext cx="439" cy="111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33"/>
          <p:cNvSpPr/>
          <p:nvPr/>
        </p:nvSpPr>
        <p:spPr>
          <a:xfrm>
            <a:off x="2839456" y="4541714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 forma grafica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1" name="Rectángulo 35"/>
          <p:cNvSpPr/>
          <p:nvPr/>
        </p:nvSpPr>
        <p:spPr>
          <a:xfrm>
            <a:off x="464959" y="6976661"/>
            <a:ext cx="908365" cy="17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92" name="91 Conector recto"/>
          <p:cNvCxnSpPr>
            <a:stCxn id="117" idx="2"/>
            <a:endCxn id="91" idx="0"/>
          </p:cNvCxnSpPr>
          <p:nvPr/>
        </p:nvCxnSpPr>
        <p:spPr>
          <a:xfrm>
            <a:off x="917402" y="6809534"/>
            <a:ext cx="1740" cy="1671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>
            <a:stCxn id="159" idx="2"/>
            <a:endCxn id="98" idx="0"/>
          </p:cNvCxnSpPr>
          <p:nvPr/>
        </p:nvCxnSpPr>
        <p:spPr>
          <a:xfrm>
            <a:off x="11139354" y="6774520"/>
            <a:ext cx="4256" cy="205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35"/>
          <p:cNvSpPr/>
          <p:nvPr/>
        </p:nvSpPr>
        <p:spPr>
          <a:xfrm>
            <a:off x="10689427" y="6980437"/>
            <a:ext cx="908365" cy="17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2" name="Rectángulo 33"/>
          <p:cNvSpPr/>
          <p:nvPr/>
        </p:nvSpPr>
        <p:spPr>
          <a:xfrm>
            <a:off x="153797" y="7398459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y = 3 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x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04" name="103 Conector recto"/>
          <p:cNvCxnSpPr>
            <a:stCxn id="91" idx="2"/>
            <a:endCxn id="102" idx="0"/>
          </p:cNvCxnSpPr>
          <p:nvPr/>
        </p:nvCxnSpPr>
        <p:spPr>
          <a:xfrm>
            <a:off x="919142" y="7152461"/>
            <a:ext cx="2591" cy="245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33"/>
          <p:cNvSpPr/>
          <p:nvPr/>
        </p:nvSpPr>
        <p:spPr>
          <a:xfrm>
            <a:off x="2258615" y="7261503"/>
            <a:ext cx="1535872" cy="1339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000" dirty="0" smtClean="0">
                <a:solidFill>
                  <a:srgbClr val="FF0000"/>
                </a:solidFill>
                <a:cs typeface="Arial" pitchFamily="34" charset="0"/>
              </a:rPr>
              <a:t> 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09" name="108 Conector recto"/>
          <p:cNvCxnSpPr>
            <a:stCxn id="98" idx="2"/>
            <a:endCxn id="223" idx="0"/>
          </p:cNvCxnSpPr>
          <p:nvPr/>
        </p:nvCxnSpPr>
        <p:spPr>
          <a:xfrm>
            <a:off x="11143610" y="7156237"/>
            <a:ext cx="4682" cy="215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33"/>
          <p:cNvSpPr/>
          <p:nvPr/>
        </p:nvSpPr>
        <p:spPr>
          <a:xfrm>
            <a:off x="9021402" y="2604727"/>
            <a:ext cx="188561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i="1" dirty="0">
                <a:solidFill>
                  <a:schemeClr val="bg1"/>
                </a:solidFill>
              </a:rPr>
              <a:t>ƒ : ℝ → ℝ </a:t>
            </a:r>
            <a:r>
              <a:rPr lang="es-ES_tradnl" sz="1050" i="1" baseline="30000" dirty="0" smtClean="0">
                <a:solidFill>
                  <a:schemeClr val="bg1"/>
                </a:solidFill>
              </a:rPr>
              <a:t>+</a:t>
            </a:r>
            <a:r>
              <a:rPr lang="es-CO" sz="1050" i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s-ES_tradnl" sz="1050" i="1" dirty="0">
                <a:solidFill>
                  <a:schemeClr val="bg1"/>
                </a:solidFill>
              </a:rPr>
              <a:t>ƒ(x</a:t>
            </a:r>
            <a:r>
              <a:rPr lang="es-ES_tradnl" sz="1050" i="1" dirty="0" smtClean="0">
                <a:solidFill>
                  <a:schemeClr val="bg1"/>
                </a:solidFill>
              </a:rPr>
              <a:t>)= log </a:t>
            </a:r>
            <a:r>
              <a:rPr lang="es-ES_tradnl" sz="1050" i="1" dirty="0" err="1" smtClean="0">
                <a:solidFill>
                  <a:schemeClr val="bg1"/>
                </a:solidFill>
              </a:rPr>
              <a:t>a</a:t>
            </a:r>
            <a:r>
              <a:rPr lang="es-ES_tradnl" sz="1050" i="1" baseline="-25000" dirty="0" err="1" smtClean="0">
                <a:solidFill>
                  <a:schemeClr val="bg1"/>
                </a:solidFill>
              </a:rPr>
              <a:t>a</a:t>
            </a:r>
            <a:r>
              <a:rPr lang="es-ES_tradnl" sz="1050" i="1" baseline="-25000" dirty="0" smtClean="0">
                <a:solidFill>
                  <a:schemeClr val="bg1"/>
                </a:solidFill>
              </a:rPr>
              <a:t> </a:t>
            </a:r>
            <a:r>
              <a:rPr lang="es-ES_tradnl" sz="1050" i="1" dirty="0" smtClean="0">
                <a:solidFill>
                  <a:schemeClr val="bg1"/>
                </a:solidFill>
              </a:rPr>
              <a:t>x</a:t>
            </a:r>
            <a:r>
              <a:rPr lang="es-ES_tradnl" sz="1050" dirty="0">
                <a:solidFill>
                  <a:schemeClr val="bg1"/>
                </a:solidFill>
              </a:rPr>
              <a:t>, </a:t>
            </a:r>
            <a:r>
              <a:rPr lang="es-CO" sz="1050" i="1" dirty="0">
                <a:solidFill>
                  <a:schemeClr val="bg1"/>
                </a:solidFill>
                <a:cs typeface="Arial" pitchFamily="34" charset="0"/>
              </a:rPr>
              <a:t>a∈</a:t>
            </a:r>
            <a:r>
              <a:rPr lang="es-ES_tradnl" sz="1050" i="1" dirty="0">
                <a:solidFill>
                  <a:schemeClr val="bg1"/>
                </a:solidFill>
              </a:rPr>
              <a:t> ℝ </a:t>
            </a:r>
            <a:r>
              <a:rPr lang="es-ES_tradnl" sz="1050" i="1" baseline="30000" dirty="0">
                <a:solidFill>
                  <a:schemeClr val="bg1"/>
                </a:solidFill>
              </a:rPr>
              <a:t>+</a:t>
            </a:r>
            <a:r>
              <a:rPr lang="es-ES_tradnl" sz="1050" dirty="0" smtClean="0">
                <a:solidFill>
                  <a:schemeClr val="bg1"/>
                </a:solidFill>
              </a:rPr>
              <a:t>  , </a:t>
            </a:r>
            <a:r>
              <a:rPr lang="es-ES_tradnl" sz="1050" i="1" dirty="0" smtClean="0">
                <a:solidFill>
                  <a:schemeClr val="bg1"/>
                </a:solidFill>
              </a:rPr>
              <a:t>a </a:t>
            </a:r>
            <a:r>
              <a:rPr lang="es-ES_tradnl" sz="1050" i="1" dirty="0">
                <a:solidFill>
                  <a:schemeClr val="bg1"/>
                </a:solidFill>
              </a:rPr>
              <a:t>≠ 1</a:t>
            </a:r>
            <a:endParaRPr lang="es-ES_tradnl" sz="1050" i="1" dirty="0" smtClean="0">
              <a:solidFill>
                <a:schemeClr val="bg1"/>
              </a:solidFill>
            </a:endParaRPr>
          </a:p>
        </p:txBody>
      </p:sp>
      <p:sp>
        <p:nvSpPr>
          <p:cNvPr id="164" name="Rectángulo 33"/>
          <p:cNvSpPr/>
          <p:nvPr/>
        </p:nvSpPr>
        <p:spPr>
          <a:xfrm>
            <a:off x="12178961" y="6395360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   </a:t>
            </a:r>
          </a:p>
          <a:p>
            <a:pPr algn="ctr"/>
            <a:r>
              <a:rPr lang="es-CO" sz="900" smtClean="0">
                <a:solidFill>
                  <a:schemeClr val="tx1"/>
                </a:solidFill>
                <a:cs typeface="Arial" pitchFamily="34" charset="0"/>
              </a:rPr>
              <a:t>0 &lt; </a:t>
            </a:r>
            <a:r>
              <a:rPr lang="es-ES_tradnl" sz="900" i="1" smtClean="0">
                <a:solidFill>
                  <a:schemeClr val="tx1"/>
                </a:solidFill>
              </a:rPr>
              <a:t>a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&lt; 1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la grafica es decreciente   </a:t>
            </a:r>
          </a:p>
          <a:p>
            <a:pPr algn="ctr"/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12" name="211 Conector recto"/>
          <p:cNvCxnSpPr/>
          <p:nvPr/>
        </p:nvCxnSpPr>
        <p:spPr>
          <a:xfrm>
            <a:off x="10495245" y="6452652"/>
            <a:ext cx="2207" cy="135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33"/>
          <p:cNvSpPr/>
          <p:nvPr/>
        </p:nvSpPr>
        <p:spPr>
          <a:xfrm>
            <a:off x="10517286" y="6403624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r>
              <a:rPr lang="es-ES_tradnl" sz="900" i="1" dirty="0">
                <a:solidFill>
                  <a:schemeClr val="tx1"/>
                </a:solidFill>
              </a:rPr>
              <a:t>a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&gt; 1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la grafica es creciente </a:t>
            </a:r>
          </a:p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62" name="161 Conector angular"/>
          <p:cNvCxnSpPr>
            <a:endCxn id="164" idx="0"/>
          </p:cNvCxnSpPr>
          <p:nvPr/>
        </p:nvCxnSpPr>
        <p:spPr>
          <a:xfrm rot="16200000" flipH="1">
            <a:off x="11917779" y="5512110"/>
            <a:ext cx="343796" cy="14227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angular"/>
          <p:cNvCxnSpPr>
            <a:stCxn id="168" idx="2"/>
            <a:endCxn id="159" idx="0"/>
          </p:cNvCxnSpPr>
          <p:nvPr/>
        </p:nvCxnSpPr>
        <p:spPr>
          <a:xfrm rot="5400000">
            <a:off x="10984836" y="6010134"/>
            <a:ext cx="548008" cy="238972"/>
          </a:xfrm>
          <a:prstGeom prst="bentConnector3">
            <a:avLst>
              <a:gd name="adj1" fmla="val 678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35"/>
          <p:cNvSpPr/>
          <p:nvPr/>
        </p:nvSpPr>
        <p:spPr>
          <a:xfrm>
            <a:off x="12346777" y="6980437"/>
            <a:ext cx="908365" cy="17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0" name="Rectángulo 33"/>
          <p:cNvSpPr/>
          <p:nvPr/>
        </p:nvSpPr>
        <p:spPr>
          <a:xfrm>
            <a:off x="3941366" y="7261503"/>
            <a:ext cx="1535872" cy="1339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000" dirty="0" smtClean="0">
                <a:solidFill>
                  <a:srgbClr val="FF0000"/>
                </a:solidFill>
                <a:cs typeface="Arial" pitchFamily="34" charset="0"/>
              </a:rPr>
              <a:t> 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82" name="181 Conector recto"/>
          <p:cNvCxnSpPr>
            <a:stCxn id="178" idx="2"/>
            <a:endCxn id="224" idx="0"/>
          </p:cNvCxnSpPr>
          <p:nvPr/>
        </p:nvCxnSpPr>
        <p:spPr>
          <a:xfrm>
            <a:off x="12800960" y="7156237"/>
            <a:ext cx="14207" cy="2341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>
            <a:stCxn id="164" idx="2"/>
            <a:endCxn id="178" idx="0"/>
          </p:cNvCxnSpPr>
          <p:nvPr/>
        </p:nvCxnSpPr>
        <p:spPr>
          <a:xfrm flipH="1">
            <a:off x="12800960" y="6766256"/>
            <a:ext cx="69" cy="214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184 Imagen" descr="J:\ecuaciones guion 7\imagenes\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73" y="7382017"/>
            <a:ext cx="1391140" cy="116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185 Imagen" descr="J:\ecuaciones guion 7\imagenes\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242" y="7410571"/>
            <a:ext cx="1334613" cy="112059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Rectángulo 35"/>
          <p:cNvSpPr/>
          <p:nvPr/>
        </p:nvSpPr>
        <p:spPr>
          <a:xfrm>
            <a:off x="3984468" y="3905976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Sus características son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61" name="160 Conector angular"/>
          <p:cNvCxnSpPr>
            <a:endCxn id="154" idx="0"/>
          </p:cNvCxnSpPr>
          <p:nvPr/>
        </p:nvCxnSpPr>
        <p:spPr>
          <a:xfrm rot="16200000" flipH="1">
            <a:off x="4170124" y="3496103"/>
            <a:ext cx="235578" cy="5841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60 Conector angular"/>
          <p:cNvCxnSpPr>
            <a:stCxn id="330" idx="2"/>
            <a:endCxn id="363" idx="0"/>
          </p:cNvCxnSpPr>
          <p:nvPr/>
        </p:nvCxnSpPr>
        <p:spPr>
          <a:xfrm rot="5400000">
            <a:off x="2537624" y="2989659"/>
            <a:ext cx="235578" cy="15970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33"/>
          <p:cNvSpPr/>
          <p:nvPr/>
        </p:nvSpPr>
        <p:spPr>
          <a:xfrm>
            <a:off x="4106281" y="4398840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Dominio   </a:t>
            </a:r>
            <a:r>
              <a:rPr lang="es-ES_tradnl" sz="900" i="1" dirty="0" smtClean="0">
                <a:solidFill>
                  <a:schemeClr val="tx1"/>
                </a:solidFill>
              </a:rPr>
              <a:t>ℝ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Rango   </a:t>
            </a:r>
            <a:r>
              <a:rPr lang="es-ES_tradnl" sz="900" i="1" dirty="0" smtClean="0">
                <a:solidFill>
                  <a:schemeClr val="tx1"/>
                </a:solidFill>
              </a:rPr>
              <a:t>ℝ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+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1" name="190 Conector angular"/>
          <p:cNvCxnSpPr>
            <a:stCxn id="154" idx="2"/>
            <a:endCxn id="188" idx="0"/>
          </p:cNvCxnSpPr>
          <p:nvPr/>
        </p:nvCxnSpPr>
        <p:spPr>
          <a:xfrm rot="16200000" flipH="1">
            <a:off x="4526453" y="4343783"/>
            <a:ext cx="108600" cy="15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ángulo 33"/>
          <p:cNvSpPr/>
          <p:nvPr/>
        </p:nvSpPr>
        <p:spPr>
          <a:xfrm>
            <a:off x="4106281" y="4989390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Continuas  en    </a:t>
            </a:r>
          </a:p>
          <a:p>
            <a:pPr algn="ctr"/>
            <a:r>
              <a:rPr lang="es-ES_tradnl" sz="900" i="1" dirty="0" smtClean="0">
                <a:solidFill>
                  <a:schemeClr val="tx1"/>
                </a:solidFill>
              </a:rPr>
              <a:t>ℝ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+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9" name="Rectángulo 33"/>
          <p:cNvSpPr/>
          <p:nvPr/>
        </p:nvSpPr>
        <p:spPr>
          <a:xfrm>
            <a:off x="4106281" y="5579940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Corta al eje Y en 1 , No corta al eje X</a:t>
            </a:r>
          </a:p>
          <a:p>
            <a:pPr algn="ctr"/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6" name="Rectángulo 35"/>
          <p:cNvSpPr/>
          <p:nvPr/>
        </p:nvSpPr>
        <p:spPr>
          <a:xfrm>
            <a:off x="9103643" y="3933305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puede representar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8" name="Rectángulo 35"/>
          <p:cNvSpPr/>
          <p:nvPr/>
        </p:nvSpPr>
        <p:spPr>
          <a:xfrm>
            <a:off x="10830457" y="5577311"/>
            <a:ext cx="1095738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Cuando</a:t>
            </a:r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 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69" name="Rectángulo 33"/>
          <p:cNvSpPr/>
          <p:nvPr/>
        </p:nvSpPr>
        <p:spPr>
          <a:xfrm>
            <a:off x="8831389" y="4743472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 forma algebraica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1" name="170 Conector angular"/>
          <p:cNvCxnSpPr>
            <a:stCxn id="166" idx="2"/>
            <a:endCxn id="169" idx="0"/>
          </p:cNvCxnSpPr>
          <p:nvPr/>
        </p:nvCxnSpPr>
        <p:spPr>
          <a:xfrm rot="5400000">
            <a:off x="9364175" y="4408474"/>
            <a:ext cx="401105" cy="2688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angular"/>
          <p:cNvCxnSpPr>
            <a:stCxn id="166" idx="2"/>
            <a:endCxn id="179" idx="0"/>
          </p:cNvCxnSpPr>
          <p:nvPr/>
        </p:nvCxnSpPr>
        <p:spPr>
          <a:xfrm rot="16200000" flipH="1">
            <a:off x="10340768" y="3700770"/>
            <a:ext cx="394228" cy="16774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72 Conector recto"/>
          <p:cNvCxnSpPr>
            <a:stCxn id="179" idx="2"/>
            <a:endCxn id="168" idx="0"/>
          </p:cNvCxnSpPr>
          <p:nvPr/>
        </p:nvCxnSpPr>
        <p:spPr>
          <a:xfrm>
            <a:off x="11376593" y="5339084"/>
            <a:ext cx="1733" cy="238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35"/>
          <p:cNvSpPr/>
          <p:nvPr/>
        </p:nvSpPr>
        <p:spPr>
          <a:xfrm>
            <a:off x="8888889" y="561442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determina una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77" name="176 Conector recto"/>
          <p:cNvCxnSpPr>
            <a:stCxn id="169" idx="2"/>
            <a:endCxn id="175" idx="0"/>
          </p:cNvCxnSpPr>
          <p:nvPr/>
        </p:nvCxnSpPr>
        <p:spPr>
          <a:xfrm>
            <a:off x="9430282" y="5345961"/>
            <a:ext cx="6476" cy="268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33"/>
          <p:cNvSpPr/>
          <p:nvPr/>
        </p:nvSpPr>
        <p:spPr>
          <a:xfrm>
            <a:off x="10777700" y="4736595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 forma grafica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1" name="Rectángulo 33"/>
          <p:cNvSpPr/>
          <p:nvPr/>
        </p:nvSpPr>
        <p:spPr>
          <a:xfrm>
            <a:off x="8661774" y="6112147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ecuación  logarítmica            y = log</a:t>
            </a:r>
            <a:r>
              <a:rPr lang="es-ES_tradnl" sz="900" i="1" baseline="-25000" dirty="0">
                <a:solidFill>
                  <a:schemeClr val="tx1"/>
                </a:solidFill>
              </a:rPr>
              <a:t>a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x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3" name="182 Conector recto"/>
          <p:cNvCxnSpPr>
            <a:stCxn id="175" idx="2"/>
          </p:cNvCxnSpPr>
          <p:nvPr/>
        </p:nvCxnSpPr>
        <p:spPr>
          <a:xfrm>
            <a:off x="9436758" y="5836386"/>
            <a:ext cx="4945" cy="199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35"/>
          <p:cNvSpPr/>
          <p:nvPr/>
        </p:nvSpPr>
        <p:spPr>
          <a:xfrm>
            <a:off x="8989260" y="6899563"/>
            <a:ext cx="908365" cy="17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9" name="188 Conector recto"/>
          <p:cNvCxnSpPr>
            <a:endCxn id="187" idx="0"/>
          </p:cNvCxnSpPr>
          <p:nvPr/>
        </p:nvCxnSpPr>
        <p:spPr>
          <a:xfrm>
            <a:off x="9441703" y="6751486"/>
            <a:ext cx="1740" cy="148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33"/>
          <p:cNvSpPr/>
          <p:nvPr/>
        </p:nvSpPr>
        <p:spPr>
          <a:xfrm>
            <a:off x="8709647" y="7499614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y =log </a:t>
            </a:r>
            <a:r>
              <a:rPr lang="es-CO" sz="900" baseline="-25000" dirty="0" smtClean="0">
                <a:solidFill>
                  <a:schemeClr val="tx1"/>
                </a:solidFill>
                <a:cs typeface="Arial" pitchFamily="34" charset="0"/>
              </a:rPr>
              <a:t>3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x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2" name="191 Conector recto"/>
          <p:cNvCxnSpPr>
            <a:stCxn id="187" idx="2"/>
          </p:cNvCxnSpPr>
          <p:nvPr/>
        </p:nvCxnSpPr>
        <p:spPr>
          <a:xfrm>
            <a:off x="9443443" y="7075363"/>
            <a:ext cx="2591" cy="293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206 Conector recto"/>
          <p:cNvCxnSpPr>
            <a:stCxn id="216" idx="2"/>
            <a:endCxn id="211" idx="0"/>
          </p:cNvCxnSpPr>
          <p:nvPr/>
        </p:nvCxnSpPr>
        <p:spPr>
          <a:xfrm>
            <a:off x="3051952" y="6637212"/>
            <a:ext cx="4256" cy="205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35"/>
          <p:cNvSpPr/>
          <p:nvPr/>
        </p:nvSpPr>
        <p:spPr>
          <a:xfrm>
            <a:off x="2602025" y="6843129"/>
            <a:ext cx="908365" cy="17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3" name="212 Conector recto"/>
          <p:cNvCxnSpPr>
            <a:stCxn id="211" idx="2"/>
          </p:cNvCxnSpPr>
          <p:nvPr/>
        </p:nvCxnSpPr>
        <p:spPr>
          <a:xfrm>
            <a:off x="3056208" y="7018929"/>
            <a:ext cx="8505" cy="251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ángulo 33"/>
          <p:cNvSpPr/>
          <p:nvPr/>
        </p:nvSpPr>
        <p:spPr>
          <a:xfrm>
            <a:off x="4091559" y="6268938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 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0 &lt; </a:t>
            </a:r>
            <a:r>
              <a:rPr lang="es-ES_tradnl" sz="900" i="1" dirty="0">
                <a:solidFill>
                  <a:schemeClr val="tx1"/>
                </a:solidFill>
              </a:rPr>
              <a:t>a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&lt; 1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la grafica es decreciente   </a:t>
            </a:r>
          </a:p>
          <a:p>
            <a:pPr algn="ctr"/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15" name="214 Conector recto"/>
          <p:cNvCxnSpPr/>
          <p:nvPr/>
        </p:nvCxnSpPr>
        <p:spPr>
          <a:xfrm>
            <a:off x="2407843" y="6315344"/>
            <a:ext cx="2207" cy="135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33"/>
          <p:cNvSpPr/>
          <p:nvPr/>
        </p:nvSpPr>
        <p:spPr>
          <a:xfrm>
            <a:off x="2429884" y="6266316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r>
              <a:rPr lang="es-ES_tradnl" sz="900" i="1" dirty="0" err="1" smtClean="0">
                <a:solidFill>
                  <a:schemeClr val="bg1"/>
                </a:solidFill>
              </a:rPr>
              <a:t>a</a:t>
            </a:r>
            <a:r>
              <a:rPr lang="es-ES_tradnl" sz="900" i="1" dirty="0" err="1" smtClean="0">
                <a:solidFill>
                  <a:schemeClr val="tx1"/>
                </a:solidFill>
              </a:rPr>
              <a:t>a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&gt; 1 </a:t>
            </a:r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la grafica es creciente </a:t>
            </a:r>
          </a:p>
          <a:p>
            <a:pPr algn="ctr"/>
            <a:endParaRPr lang="es-CO" sz="900" dirty="0" smtClean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17" name="216 Conector angular"/>
          <p:cNvCxnSpPr>
            <a:stCxn id="396" idx="2"/>
            <a:endCxn id="214" idx="0"/>
          </p:cNvCxnSpPr>
          <p:nvPr/>
        </p:nvCxnSpPr>
        <p:spPr>
          <a:xfrm rot="16200000" flipH="1">
            <a:off x="3918499" y="5473809"/>
            <a:ext cx="316711" cy="12735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217 Conector angular"/>
          <p:cNvCxnSpPr>
            <a:stCxn id="396" idx="2"/>
            <a:endCxn id="216" idx="0"/>
          </p:cNvCxnSpPr>
          <p:nvPr/>
        </p:nvCxnSpPr>
        <p:spPr>
          <a:xfrm rot="5400000">
            <a:off x="3088973" y="5915206"/>
            <a:ext cx="314089" cy="3881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ángulo 35"/>
          <p:cNvSpPr/>
          <p:nvPr/>
        </p:nvSpPr>
        <p:spPr>
          <a:xfrm>
            <a:off x="4259375" y="6843129"/>
            <a:ext cx="908365" cy="17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0" name="219 Conector recto"/>
          <p:cNvCxnSpPr>
            <a:stCxn id="219" idx="2"/>
          </p:cNvCxnSpPr>
          <p:nvPr/>
        </p:nvCxnSpPr>
        <p:spPr>
          <a:xfrm>
            <a:off x="4713558" y="7018929"/>
            <a:ext cx="8505" cy="251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221 Conector recto"/>
          <p:cNvCxnSpPr>
            <a:stCxn id="214" idx="2"/>
            <a:endCxn id="219" idx="0"/>
          </p:cNvCxnSpPr>
          <p:nvPr/>
        </p:nvCxnSpPr>
        <p:spPr>
          <a:xfrm flipH="1">
            <a:off x="4713558" y="6639834"/>
            <a:ext cx="69" cy="203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ángulo 33"/>
          <p:cNvSpPr/>
          <p:nvPr/>
        </p:nvSpPr>
        <p:spPr>
          <a:xfrm>
            <a:off x="10380356" y="7371365"/>
            <a:ext cx="1535872" cy="1711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000" dirty="0" smtClean="0">
                <a:solidFill>
                  <a:srgbClr val="FF0000"/>
                </a:solidFill>
                <a:cs typeface="Arial" pitchFamily="34" charset="0"/>
              </a:rPr>
              <a:t> 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731" y="7530340"/>
            <a:ext cx="1394251" cy="146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" name="Rectángulo 33"/>
          <p:cNvSpPr/>
          <p:nvPr/>
        </p:nvSpPr>
        <p:spPr>
          <a:xfrm>
            <a:off x="12047231" y="7390415"/>
            <a:ext cx="1535872" cy="1711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000" dirty="0" smtClean="0">
                <a:solidFill>
                  <a:srgbClr val="FF0000"/>
                </a:solidFill>
                <a:cs typeface="Arial" pitchFamily="34" charset="0"/>
              </a:rPr>
              <a:t>  </a:t>
            </a:r>
            <a:endParaRPr lang="es-CO" sz="10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900" y="7462105"/>
            <a:ext cx="1256821" cy="157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7" name="160 Conector angular"/>
          <p:cNvCxnSpPr>
            <a:stCxn id="114" idx="2"/>
            <a:endCxn id="166" idx="0"/>
          </p:cNvCxnSpPr>
          <p:nvPr/>
        </p:nvCxnSpPr>
        <p:spPr>
          <a:xfrm rot="5400000">
            <a:off x="9689756" y="3658849"/>
            <a:ext cx="283872" cy="2650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35"/>
          <p:cNvSpPr/>
          <p:nvPr/>
        </p:nvSpPr>
        <p:spPr>
          <a:xfrm>
            <a:off x="12094489" y="3937388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Sus características  son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07" name="160 Conector angular"/>
          <p:cNvCxnSpPr>
            <a:stCxn id="114" idx="2"/>
            <a:endCxn id="106" idx="0"/>
          </p:cNvCxnSpPr>
          <p:nvPr/>
        </p:nvCxnSpPr>
        <p:spPr>
          <a:xfrm rot="16200000" flipH="1">
            <a:off x="11183138" y="2430507"/>
            <a:ext cx="287955" cy="27258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33"/>
          <p:cNvSpPr/>
          <p:nvPr/>
        </p:nvSpPr>
        <p:spPr>
          <a:xfrm>
            <a:off x="12213498" y="4427701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dominio   </a:t>
            </a:r>
            <a:r>
              <a:rPr lang="es-ES_tradnl" sz="900" i="1" dirty="0" smtClean="0">
                <a:solidFill>
                  <a:schemeClr val="tx1"/>
                </a:solidFill>
              </a:rPr>
              <a:t>ℝ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Rango   </a:t>
            </a:r>
            <a:r>
              <a:rPr lang="es-ES_tradnl" sz="900" i="1" dirty="0" smtClean="0">
                <a:solidFill>
                  <a:schemeClr val="tx1"/>
                </a:solidFill>
              </a:rPr>
              <a:t>ℝ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+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1" name="Rectángulo 33"/>
          <p:cNvSpPr/>
          <p:nvPr/>
        </p:nvSpPr>
        <p:spPr>
          <a:xfrm>
            <a:off x="12215222" y="5011089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continuas  en    </a:t>
            </a:r>
          </a:p>
          <a:p>
            <a:pPr algn="ctr"/>
            <a:r>
              <a:rPr lang="es-ES_tradnl" sz="900" i="1" dirty="0" smtClean="0">
                <a:solidFill>
                  <a:schemeClr val="tx1"/>
                </a:solidFill>
              </a:rPr>
              <a:t>ℝ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baseline="30000" dirty="0" smtClean="0">
                <a:solidFill>
                  <a:schemeClr val="tx1"/>
                </a:solidFill>
                <a:cs typeface="Arial" pitchFamily="34" charset="0"/>
              </a:rPr>
              <a:t>+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2" name="Rectángulo 33"/>
          <p:cNvSpPr/>
          <p:nvPr/>
        </p:nvSpPr>
        <p:spPr>
          <a:xfrm>
            <a:off x="12215222" y="5677767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c</a:t>
            </a:r>
            <a:r>
              <a:rPr lang="es-CO" sz="900" smtClean="0">
                <a:solidFill>
                  <a:schemeClr val="tx1"/>
                </a:solidFill>
                <a:cs typeface="Arial" pitchFamily="34" charset="0"/>
              </a:rPr>
              <a:t>orta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al eje X en 1 , No corta al eje  Y</a:t>
            </a:r>
          </a:p>
          <a:p>
            <a:pPr algn="ctr"/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" name="25 Conector recto"/>
          <p:cNvCxnSpPr>
            <a:stCxn id="188" idx="2"/>
            <a:endCxn id="208" idx="0"/>
          </p:cNvCxnSpPr>
          <p:nvPr/>
        </p:nvCxnSpPr>
        <p:spPr>
          <a:xfrm>
            <a:off x="4581510" y="4848226"/>
            <a:ext cx="0" cy="141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"/>
          <p:cNvCxnSpPr>
            <a:stCxn id="208" idx="2"/>
            <a:endCxn id="209" idx="0"/>
          </p:cNvCxnSpPr>
          <p:nvPr/>
        </p:nvCxnSpPr>
        <p:spPr>
          <a:xfrm>
            <a:off x="4581510" y="5438776"/>
            <a:ext cx="0" cy="141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"/>
          <p:cNvCxnSpPr>
            <a:stCxn id="110" idx="0"/>
            <a:endCxn id="106" idx="2"/>
          </p:cNvCxnSpPr>
          <p:nvPr/>
        </p:nvCxnSpPr>
        <p:spPr>
          <a:xfrm flipV="1">
            <a:off x="12688727" y="4346450"/>
            <a:ext cx="1291" cy="81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"/>
          <p:cNvCxnSpPr>
            <a:stCxn id="110" idx="2"/>
            <a:endCxn id="111" idx="0"/>
          </p:cNvCxnSpPr>
          <p:nvPr/>
        </p:nvCxnSpPr>
        <p:spPr>
          <a:xfrm>
            <a:off x="12688727" y="4877087"/>
            <a:ext cx="1724" cy="134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111" idx="2"/>
            <a:endCxn id="112" idx="0"/>
          </p:cNvCxnSpPr>
          <p:nvPr/>
        </p:nvCxnSpPr>
        <p:spPr>
          <a:xfrm>
            <a:off x="12690451" y="5460475"/>
            <a:ext cx="0" cy="21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11" idx="2"/>
            <a:endCxn id="112" idx="0"/>
          </p:cNvCxnSpPr>
          <p:nvPr/>
        </p:nvCxnSpPr>
        <p:spPr>
          <a:xfrm>
            <a:off x="12690451" y="5460475"/>
            <a:ext cx="0" cy="217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35"/>
          <p:cNvSpPr/>
          <p:nvPr/>
        </p:nvSpPr>
        <p:spPr>
          <a:xfrm>
            <a:off x="5537236" y="3908895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us aplicaciones se dan en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21" name="120 Conector angular"/>
          <p:cNvCxnSpPr>
            <a:stCxn id="330" idx="2"/>
            <a:endCxn id="115" idx="0"/>
          </p:cNvCxnSpPr>
          <p:nvPr/>
        </p:nvCxnSpPr>
        <p:spPr>
          <a:xfrm rot="16200000" flipH="1">
            <a:off x="4650275" y="2474064"/>
            <a:ext cx="238497" cy="26311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33"/>
          <p:cNvSpPr/>
          <p:nvPr/>
        </p:nvSpPr>
        <p:spPr>
          <a:xfrm>
            <a:off x="5608545" y="4387950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crecimiento exponencial </a:t>
            </a:r>
            <a:endParaRPr lang="es-ES_tradnl" sz="900" i="1" dirty="0" smtClean="0">
              <a:solidFill>
                <a:schemeClr val="tx1"/>
              </a:solidFill>
            </a:endParaRPr>
          </a:p>
        </p:txBody>
      </p:sp>
      <p:sp>
        <p:nvSpPr>
          <p:cNvPr id="126" name="Rectángulo 33"/>
          <p:cNvSpPr/>
          <p:nvPr/>
        </p:nvSpPr>
        <p:spPr>
          <a:xfrm>
            <a:off x="5608542" y="5008428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interés compuesto </a:t>
            </a:r>
            <a:endParaRPr lang="es-ES_tradnl" sz="900" i="1" dirty="0" smtClean="0">
              <a:solidFill>
                <a:schemeClr val="tx1"/>
              </a:solidFill>
            </a:endParaRPr>
          </a:p>
        </p:txBody>
      </p:sp>
      <p:sp>
        <p:nvSpPr>
          <p:cNvPr id="127" name="Rectángulo 33"/>
          <p:cNvSpPr/>
          <p:nvPr/>
        </p:nvSpPr>
        <p:spPr>
          <a:xfrm>
            <a:off x="5608544" y="5628917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crecimiento  poblacional  </a:t>
            </a:r>
            <a:endParaRPr lang="es-ES_tradnl" sz="900" i="1" dirty="0" smtClean="0">
              <a:solidFill>
                <a:schemeClr val="tx1"/>
              </a:solidFill>
            </a:endParaRPr>
          </a:p>
        </p:txBody>
      </p:sp>
      <p:sp>
        <p:nvSpPr>
          <p:cNvPr id="128" name="Rectángulo 33"/>
          <p:cNvSpPr/>
          <p:nvPr/>
        </p:nvSpPr>
        <p:spPr>
          <a:xfrm>
            <a:off x="5608538" y="6260287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decrecimiento exponencial </a:t>
            </a:r>
            <a:endParaRPr lang="es-ES_tradnl" sz="900" i="1" dirty="0" smtClean="0">
              <a:solidFill>
                <a:schemeClr val="tx1"/>
              </a:solidFill>
            </a:endParaRPr>
          </a:p>
        </p:txBody>
      </p:sp>
      <p:sp>
        <p:nvSpPr>
          <p:cNvPr id="129" name="Rectángulo 33"/>
          <p:cNvSpPr/>
          <p:nvPr/>
        </p:nvSpPr>
        <p:spPr>
          <a:xfrm>
            <a:off x="5575877" y="6935186"/>
            <a:ext cx="1029345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descomposición radioactiva </a:t>
            </a:r>
            <a:endParaRPr lang="es-ES_tradnl" sz="900" i="1" dirty="0" smtClean="0">
              <a:solidFill>
                <a:schemeClr val="tx1"/>
              </a:solidFill>
            </a:endParaRPr>
          </a:p>
        </p:txBody>
      </p:sp>
      <p:cxnSp>
        <p:nvCxnSpPr>
          <p:cNvPr id="130" name="129 Conector recto"/>
          <p:cNvCxnSpPr>
            <a:stCxn id="115" idx="2"/>
            <a:endCxn id="125" idx="0"/>
          </p:cNvCxnSpPr>
          <p:nvPr/>
        </p:nvCxnSpPr>
        <p:spPr>
          <a:xfrm flipH="1">
            <a:off x="6083774" y="4180973"/>
            <a:ext cx="1331" cy="2069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"/>
          <p:cNvCxnSpPr>
            <a:stCxn id="125" idx="2"/>
            <a:endCxn id="126" idx="0"/>
          </p:cNvCxnSpPr>
          <p:nvPr/>
        </p:nvCxnSpPr>
        <p:spPr>
          <a:xfrm flipH="1">
            <a:off x="6083771" y="4837336"/>
            <a:ext cx="3" cy="171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>
            <a:stCxn id="126" idx="2"/>
            <a:endCxn id="127" idx="0"/>
          </p:cNvCxnSpPr>
          <p:nvPr/>
        </p:nvCxnSpPr>
        <p:spPr>
          <a:xfrm>
            <a:off x="6083771" y="5457814"/>
            <a:ext cx="2" cy="171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>
            <a:stCxn id="127" idx="2"/>
            <a:endCxn id="128" idx="0"/>
          </p:cNvCxnSpPr>
          <p:nvPr/>
        </p:nvCxnSpPr>
        <p:spPr>
          <a:xfrm flipH="1">
            <a:off x="6083767" y="6078303"/>
            <a:ext cx="6" cy="181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>
            <a:stCxn id="128" idx="2"/>
            <a:endCxn id="129" idx="0"/>
          </p:cNvCxnSpPr>
          <p:nvPr/>
        </p:nvCxnSpPr>
        <p:spPr>
          <a:xfrm>
            <a:off x="6083767" y="6709673"/>
            <a:ext cx="6783" cy="225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35"/>
          <p:cNvSpPr/>
          <p:nvPr/>
        </p:nvSpPr>
        <p:spPr>
          <a:xfrm>
            <a:off x="6757047" y="3940108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us aplicaciones se dan en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18" name="160 Conector angular"/>
          <p:cNvCxnSpPr>
            <a:stCxn id="114" idx="2"/>
            <a:endCxn id="116" idx="0"/>
          </p:cNvCxnSpPr>
          <p:nvPr/>
        </p:nvCxnSpPr>
        <p:spPr>
          <a:xfrm rot="5400000">
            <a:off x="8489227" y="2465122"/>
            <a:ext cx="290675" cy="26592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33"/>
          <p:cNvSpPr/>
          <p:nvPr/>
        </p:nvSpPr>
        <p:spPr>
          <a:xfrm>
            <a:off x="6827539" y="4397129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>
                <a:solidFill>
                  <a:schemeClr val="tx1"/>
                </a:solidFill>
                <a:cs typeface="Arial" pitchFamily="34" charset="0"/>
              </a:rPr>
              <a:t>m</a:t>
            </a:r>
            <a:r>
              <a:rPr lang="es-CO" sz="900" smtClean="0">
                <a:solidFill>
                  <a:schemeClr val="tx1"/>
                </a:solidFill>
                <a:cs typeface="Arial" pitchFamily="34" charset="0"/>
              </a:rPr>
              <a:t>edición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temblores  </a:t>
            </a:r>
            <a:endParaRPr lang="es-ES_tradnl" sz="900" i="1" dirty="0" smtClean="0">
              <a:solidFill>
                <a:schemeClr val="tx1"/>
              </a:solidFill>
            </a:endParaRPr>
          </a:p>
        </p:txBody>
      </p:sp>
      <p:sp>
        <p:nvSpPr>
          <p:cNvPr id="120" name="Rectángulo 33"/>
          <p:cNvSpPr/>
          <p:nvPr/>
        </p:nvSpPr>
        <p:spPr>
          <a:xfrm>
            <a:off x="6827536" y="5017607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Calculo antigüedad  objetos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endParaRPr lang="es-ES_tradnl" sz="900" i="1" dirty="0" smtClean="0">
              <a:solidFill>
                <a:schemeClr val="tx1"/>
              </a:solidFill>
            </a:endParaRPr>
          </a:p>
        </p:txBody>
      </p:sp>
      <p:sp>
        <p:nvSpPr>
          <p:cNvPr id="123" name="Rectángulo 33"/>
          <p:cNvSpPr/>
          <p:nvPr/>
        </p:nvSpPr>
        <p:spPr>
          <a:xfrm>
            <a:off x="6827538" y="5638096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cs typeface="Arial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edir  la acides </a:t>
            </a:r>
            <a:r>
              <a:rPr lang="es-CO" sz="900" dirty="0" err="1" smtClean="0">
                <a:solidFill>
                  <a:schemeClr val="tx1"/>
                </a:solidFill>
                <a:cs typeface="Arial" pitchFamily="34" charset="0"/>
              </a:rPr>
              <a:t>Ph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 </a:t>
            </a:r>
            <a:endParaRPr lang="es-ES_tradnl" sz="900" i="1" dirty="0" smtClean="0">
              <a:solidFill>
                <a:schemeClr val="tx1"/>
              </a:solidFill>
            </a:endParaRPr>
          </a:p>
        </p:txBody>
      </p:sp>
      <p:cxnSp>
        <p:nvCxnSpPr>
          <p:cNvPr id="132" name="131 Conector recto"/>
          <p:cNvCxnSpPr>
            <a:stCxn id="119" idx="2"/>
            <a:endCxn id="120" idx="0"/>
          </p:cNvCxnSpPr>
          <p:nvPr/>
        </p:nvCxnSpPr>
        <p:spPr>
          <a:xfrm flipH="1">
            <a:off x="7302765" y="4846515"/>
            <a:ext cx="3" cy="171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"/>
          <p:cNvCxnSpPr>
            <a:stCxn id="120" idx="2"/>
            <a:endCxn id="123" idx="0"/>
          </p:cNvCxnSpPr>
          <p:nvPr/>
        </p:nvCxnSpPr>
        <p:spPr>
          <a:xfrm>
            <a:off x="7302765" y="5466993"/>
            <a:ext cx="2" cy="171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"/>
          <p:cNvCxnSpPr>
            <a:stCxn id="116" idx="2"/>
            <a:endCxn id="119" idx="0"/>
          </p:cNvCxnSpPr>
          <p:nvPr/>
        </p:nvCxnSpPr>
        <p:spPr>
          <a:xfrm flipH="1">
            <a:off x="7302768" y="4212186"/>
            <a:ext cx="2148" cy="184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2447</TotalTime>
  <Words>234</Words>
  <Application>Microsoft Office PowerPoint</Application>
  <PresentationFormat>Personalizado</PresentationFormat>
  <Paragraphs>77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Alumno</cp:lastModifiedBy>
  <cp:revision>130</cp:revision>
  <cp:lastPrinted>2015-06-25T22:36:16Z</cp:lastPrinted>
  <dcterms:created xsi:type="dcterms:W3CDTF">2015-05-14T14:12:36Z</dcterms:created>
  <dcterms:modified xsi:type="dcterms:W3CDTF">2015-11-04T21:07:17Z</dcterms:modified>
</cp:coreProperties>
</file>