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746038" cy="6858000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6013" autoAdjust="0"/>
    <p:restoredTop sz="94660" autoAdjust="0"/>
  </p:normalViewPr>
  <p:slideViewPr>
    <p:cSldViewPr snapToGrid="0">
      <p:cViewPr>
        <p:scale>
          <a:sx n="100" d="100"/>
          <a:sy n="100" d="100"/>
        </p:scale>
        <p:origin x="-78" y="1380"/>
      </p:cViewPr>
      <p:guideLst>
        <p:guide orient="horz" pos="2160"/>
        <p:guide pos="40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76291" y="6356355"/>
            <a:ext cx="2867859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pPr/>
              <a:t>19/10/2015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222127" y="6356355"/>
            <a:ext cx="4301788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01891" y="6356355"/>
            <a:ext cx="2867859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67842" y="1710408"/>
            <a:ext cx="3121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2015.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301871" y="161415"/>
            <a:ext cx="181942" cy="25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Rectángulo 3"/>
          <p:cNvSpPr/>
          <p:nvPr/>
        </p:nvSpPr>
        <p:spPr>
          <a:xfrm>
            <a:off x="4394402" y="106595"/>
            <a:ext cx="3928533" cy="7098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s-CO" sz="1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istemas de ecuaciones lineales </a:t>
            </a:r>
            <a:endParaRPr lang="es-CO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0" name="Rectángulo 35"/>
          <p:cNvSpPr/>
          <p:nvPr/>
        </p:nvSpPr>
        <p:spPr>
          <a:xfrm>
            <a:off x="803038" y="1039624"/>
            <a:ext cx="1020848" cy="3266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 define como   </a:t>
            </a:r>
            <a:endParaRPr lang="es-CO" sz="9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9" name="Rectángulo 162"/>
          <p:cNvSpPr/>
          <p:nvPr/>
        </p:nvSpPr>
        <p:spPr>
          <a:xfrm>
            <a:off x="6242170" y="3305974"/>
            <a:ext cx="950801" cy="47643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Graficar las ecuaciones  </a:t>
            </a:r>
            <a:endParaRPr lang="es-CO" sz="10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6" name="Rectángulo 33"/>
          <p:cNvSpPr/>
          <p:nvPr/>
        </p:nvSpPr>
        <p:spPr>
          <a:xfrm>
            <a:off x="6289628" y="1891659"/>
            <a:ext cx="864158" cy="426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Grafico</a:t>
            </a:r>
            <a:r>
              <a:rPr lang="es-CO" sz="1200" b="1" dirty="0" smtClean="0">
                <a:solidFill>
                  <a:srgbClr val="FF0000"/>
                </a:solidFill>
              </a:rPr>
              <a:t> </a:t>
            </a:r>
            <a:endParaRPr lang="es-CO" sz="1200" b="1" dirty="0">
              <a:solidFill>
                <a:srgbClr val="FF0000"/>
              </a:solidFill>
            </a:endParaRPr>
          </a:p>
        </p:txBody>
      </p:sp>
      <p:sp>
        <p:nvSpPr>
          <p:cNvPr id="277" name="Rectángulo 33"/>
          <p:cNvSpPr/>
          <p:nvPr/>
        </p:nvSpPr>
        <p:spPr>
          <a:xfrm>
            <a:off x="7195515" y="2396893"/>
            <a:ext cx="1020636" cy="4673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Sustitución</a:t>
            </a:r>
            <a:r>
              <a:rPr lang="es-CO" sz="1200" b="1" dirty="0" smtClean="0">
                <a:solidFill>
                  <a:schemeClr val="tx1"/>
                </a:solidFill>
              </a:rPr>
              <a:t> </a:t>
            </a:r>
            <a:r>
              <a:rPr lang="es-CO" sz="1200" b="1" dirty="0" smtClean="0">
                <a:solidFill>
                  <a:srgbClr val="FF0000"/>
                </a:solidFill>
              </a:rPr>
              <a:t> </a:t>
            </a:r>
            <a:endParaRPr lang="es-CO" sz="1200" b="1" dirty="0">
              <a:solidFill>
                <a:srgbClr val="FF0000"/>
              </a:solidFill>
            </a:endParaRPr>
          </a:p>
        </p:txBody>
      </p:sp>
      <p:sp>
        <p:nvSpPr>
          <p:cNvPr id="279" name="Rectángulo 33"/>
          <p:cNvSpPr/>
          <p:nvPr/>
        </p:nvSpPr>
        <p:spPr>
          <a:xfrm>
            <a:off x="8260703" y="1895013"/>
            <a:ext cx="962994" cy="426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Igualación</a:t>
            </a:r>
            <a:r>
              <a:rPr lang="es-CO" sz="1200" b="1" dirty="0" smtClean="0">
                <a:solidFill>
                  <a:schemeClr val="tx1"/>
                </a:solidFill>
              </a:rPr>
              <a:t>  </a:t>
            </a:r>
            <a:r>
              <a:rPr lang="es-CO" sz="1200" b="1" dirty="0" smtClean="0">
                <a:solidFill>
                  <a:srgbClr val="FF0000"/>
                </a:solidFill>
              </a:rPr>
              <a:t> </a:t>
            </a:r>
            <a:endParaRPr lang="es-CO" sz="1200" b="1" dirty="0">
              <a:solidFill>
                <a:srgbClr val="FF0000"/>
              </a:solidFill>
            </a:endParaRPr>
          </a:p>
        </p:txBody>
      </p:sp>
      <p:sp>
        <p:nvSpPr>
          <p:cNvPr id="294" name="Rectángulo 33"/>
          <p:cNvSpPr/>
          <p:nvPr/>
        </p:nvSpPr>
        <p:spPr>
          <a:xfrm>
            <a:off x="9714014" y="2689412"/>
            <a:ext cx="1089210" cy="4773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Adición y sustracción  </a:t>
            </a:r>
            <a:r>
              <a:rPr lang="es-CO" sz="1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CO" sz="1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7" name="Rectángulo 33"/>
          <p:cNvSpPr/>
          <p:nvPr/>
        </p:nvSpPr>
        <p:spPr>
          <a:xfrm>
            <a:off x="11134165" y="1897865"/>
            <a:ext cx="1311088" cy="426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Determinantes </a:t>
            </a:r>
            <a:r>
              <a:rPr lang="es-CO" sz="1200" b="1" dirty="0" smtClean="0">
                <a:solidFill>
                  <a:schemeClr val="tx1"/>
                </a:solidFill>
              </a:rPr>
              <a:t>  </a:t>
            </a:r>
            <a:r>
              <a:rPr lang="es-CO" sz="1200" b="1" dirty="0" smtClean="0">
                <a:solidFill>
                  <a:srgbClr val="FF0000"/>
                </a:solidFill>
              </a:rPr>
              <a:t> </a:t>
            </a:r>
            <a:endParaRPr lang="es-CO" sz="1200" b="1" dirty="0">
              <a:solidFill>
                <a:srgbClr val="FF0000"/>
              </a:solidFill>
            </a:endParaRPr>
          </a:p>
        </p:txBody>
      </p:sp>
      <p:sp>
        <p:nvSpPr>
          <p:cNvPr id="298" name="Rectángulo 161"/>
          <p:cNvSpPr/>
          <p:nvPr/>
        </p:nvSpPr>
        <p:spPr>
          <a:xfrm>
            <a:off x="6386927" y="2732937"/>
            <a:ext cx="661203" cy="27662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Consiste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en </a:t>
            </a:r>
            <a:endParaRPr lang="es-CO" sz="9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9" name="Rectángulo 161"/>
          <p:cNvSpPr/>
          <p:nvPr/>
        </p:nvSpPr>
        <p:spPr>
          <a:xfrm>
            <a:off x="8383348" y="5356927"/>
            <a:ext cx="720192" cy="56644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Puede pasar que tenga  </a:t>
            </a:r>
            <a:endParaRPr lang="es-CO" sz="9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1" name="Rectángulo 161"/>
          <p:cNvSpPr/>
          <p:nvPr/>
        </p:nvSpPr>
        <p:spPr>
          <a:xfrm>
            <a:off x="7338658" y="3421318"/>
            <a:ext cx="729276" cy="32963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Consiste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en </a:t>
            </a:r>
            <a:endParaRPr lang="es-CO" sz="9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2" name="Rectángulo 162"/>
          <p:cNvSpPr/>
          <p:nvPr/>
        </p:nvSpPr>
        <p:spPr>
          <a:xfrm>
            <a:off x="6910598" y="4071054"/>
            <a:ext cx="1586699" cy="66281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05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Despejar una variable en una ecuación  y remplazar en la otra ecuación   </a:t>
            </a:r>
            <a:endParaRPr lang="es-CO" sz="10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4" name="Rectángulo 161"/>
          <p:cNvSpPr/>
          <p:nvPr/>
        </p:nvSpPr>
        <p:spPr>
          <a:xfrm>
            <a:off x="8377288" y="2692963"/>
            <a:ext cx="734071" cy="3735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Consiste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en </a:t>
            </a:r>
            <a:endParaRPr lang="es-CO" sz="9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6" name="Rectángulo 162"/>
          <p:cNvSpPr/>
          <p:nvPr/>
        </p:nvSpPr>
        <p:spPr>
          <a:xfrm>
            <a:off x="7957119" y="3302224"/>
            <a:ext cx="1569395" cy="66281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05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Despejar la misma incógnita  en  las dos ecuaciones  e igualarlas</a:t>
            </a:r>
            <a:r>
              <a:rPr lang="es-CO" sz="1100" dirty="0" smtClean="0">
                <a:solidFill>
                  <a:schemeClr val="bg1"/>
                </a:solidFill>
              </a:rPr>
              <a:t>.    </a:t>
            </a:r>
            <a:endParaRPr lang="es-CO" sz="1100" dirty="0">
              <a:solidFill>
                <a:schemeClr val="bg1"/>
              </a:solidFill>
            </a:endParaRPr>
          </a:p>
        </p:txBody>
      </p:sp>
      <p:cxnSp>
        <p:nvCxnSpPr>
          <p:cNvPr id="307" name="306 Conector recto"/>
          <p:cNvCxnSpPr>
            <a:stCxn id="302" idx="2"/>
            <a:endCxn id="302" idx="2"/>
          </p:cNvCxnSpPr>
          <p:nvPr/>
        </p:nvCxnSpPr>
        <p:spPr>
          <a:xfrm>
            <a:off x="7703948" y="473386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Rectángulo 161"/>
          <p:cNvSpPr/>
          <p:nvPr/>
        </p:nvSpPr>
        <p:spPr>
          <a:xfrm>
            <a:off x="9903643" y="3433470"/>
            <a:ext cx="718988" cy="32963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Consiste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en </a:t>
            </a:r>
            <a:endParaRPr lang="es-CO" sz="9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7" name="Rectángulo 162"/>
          <p:cNvSpPr/>
          <p:nvPr/>
        </p:nvSpPr>
        <p:spPr>
          <a:xfrm>
            <a:off x="9249197" y="4109042"/>
            <a:ext cx="2037118" cy="98894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05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Multiplicar una de las ecuaciones por un numero  </a:t>
            </a:r>
            <a:r>
              <a:rPr lang="es-CO" sz="105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es-CO" sz="105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de modo que al sumar la nueva ecuación con la otra  ecuación se elimine una incógnita      </a:t>
            </a:r>
            <a:endParaRPr lang="es-CO" sz="10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8" name="Rectángulo 161"/>
          <p:cNvSpPr/>
          <p:nvPr/>
        </p:nvSpPr>
        <p:spPr>
          <a:xfrm>
            <a:off x="11428122" y="2609751"/>
            <a:ext cx="734071" cy="3735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Consiste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en </a:t>
            </a:r>
            <a:endParaRPr lang="es-CO" sz="9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0" name="Rectángulo 162"/>
          <p:cNvSpPr/>
          <p:nvPr/>
        </p:nvSpPr>
        <p:spPr>
          <a:xfrm>
            <a:off x="10986946" y="3233271"/>
            <a:ext cx="1632950" cy="83127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05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encontrar:</a:t>
            </a:r>
          </a:p>
          <a:p>
            <a:pPr algn="ctr"/>
            <a:endParaRPr lang="es-CO" sz="1000" dirty="0" smtClean="0">
              <a:solidFill>
                <a:schemeClr val="tx1"/>
              </a:solidFill>
            </a:endParaRPr>
          </a:p>
          <a:p>
            <a:pPr algn="ctr"/>
            <a:endParaRPr lang="es-CO" sz="1000" dirty="0" smtClean="0">
              <a:solidFill>
                <a:schemeClr val="tx1"/>
              </a:solidFill>
            </a:endParaRPr>
          </a:p>
          <a:p>
            <a:pPr algn="ctr"/>
            <a:endParaRPr lang="es-CO" sz="1000" dirty="0" smtClean="0">
              <a:solidFill>
                <a:schemeClr val="tx1"/>
              </a:solidFill>
            </a:endParaRPr>
          </a:p>
          <a:p>
            <a:pPr algn="ctr"/>
            <a:endParaRPr lang="es-CO" sz="1000" dirty="0">
              <a:solidFill>
                <a:schemeClr val="tx1"/>
              </a:solidFill>
            </a:endParaRPr>
          </a:p>
        </p:txBody>
      </p:sp>
      <p:pic>
        <p:nvPicPr>
          <p:cNvPr id="32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3300" y="3475148"/>
            <a:ext cx="1383479" cy="447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22" name="321 Conector angular"/>
          <p:cNvCxnSpPr/>
          <p:nvPr/>
        </p:nvCxnSpPr>
        <p:spPr>
          <a:xfrm rot="5400000">
            <a:off x="3724459" y="-1540795"/>
            <a:ext cx="223215" cy="5045207"/>
          </a:xfrm>
          <a:prstGeom prst="bentConnector3">
            <a:avLst>
              <a:gd name="adj1" fmla="val 48374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Rectángulo 35"/>
          <p:cNvSpPr/>
          <p:nvPr/>
        </p:nvSpPr>
        <p:spPr>
          <a:xfrm>
            <a:off x="8972118" y="1142151"/>
            <a:ext cx="1178804" cy="33644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Métodos de solución    </a:t>
            </a:r>
            <a:endParaRPr lang="es-CO" sz="9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24" name="323 Conector angular"/>
          <p:cNvCxnSpPr>
            <a:stCxn id="239" idx="2"/>
            <a:endCxn id="323" idx="0"/>
          </p:cNvCxnSpPr>
          <p:nvPr/>
        </p:nvCxnSpPr>
        <p:spPr>
          <a:xfrm rot="16200000" flipH="1">
            <a:off x="7797223" y="-622146"/>
            <a:ext cx="325742" cy="320285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Rectángulo 33"/>
          <p:cNvSpPr/>
          <p:nvPr/>
        </p:nvSpPr>
        <p:spPr>
          <a:xfrm>
            <a:off x="532476" y="1562432"/>
            <a:ext cx="1563977" cy="765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Conjunto de </a:t>
            </a:r>
            <a:r>
              <a:rPr lang="es-CO" sz="12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 </a:t>
            </a:r>
            <a:r>
              <a:rPr lang="es-CO" sz="1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ecuaciones  lineales con </a:t>
            </a:r>
            <a:r>
              <a:rPr lang="es-CO" sz="12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 </a:t>
            </a:r>
            <a:r>
              <a:rPr lang="es-CO" sz="1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incógnitas </a:t>
            </a:r>
            <a:r>
              <a:rPr lang="es-CO" sz="1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CO" sz="1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27" name="326 Conector recto de flecha"/>
          <p:cNvCxnSpPr>
            <a:stCxn id="240" idx="2"/>
            <a:endCxn id="326" idx="0"/>
          </p:cNvCxnSpPr>
          <p:nvPr/>
        </p:nvCxnSpPr>
        <p:spPr>
          <a:xfrm>
            <a:off x="1313462" y="1366255"/>
            <a:ext cx="1003" cy="19617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Rectángulo 35"/>
          <p:cNvSpPr/>
          <p:nvPr/>
        </p:nvSpPr>
        <p:spPr>
          <a:xfrm>
            <a:off x="809370" y="2539164"/>
            <a:ext cx="1020848" cy="26324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Ejemplo sistema 2x2  </a:t>
            </a:r>
            <a:endParaRPr lang="es-CO" sz="9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29" name="328 Conector recto de flecha"/>
          <p:cNvCxnSpPr>
            <a:stCxn id="326" idx="2"/>
            <a:endCxn id="328" idx="0"/>
          </p:cNvCxnSpPr>
          <p:nvPr/>
        </p:nvCxnSpPr>
        <p:spPr>
          <a:xfrm>
            <a:off x="1314465" y="2327759"/>
            <a:ext cx="5329" cy="211405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Rectángulo 33"/>
          <p:cNvSpPr/>
          <p:nvPr/>
        </p:nvSpPr>
        <p:spPr>
          <a:xfrm>
            <a:off x="538551" y="2976418"/>
            <a:ext cx="1563977" cy="76532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200" b="1" dirty="0">
              <a:solidFill>
                <a:srgbClr val="FF0000"/>
              </a:solidFill>
            </a:endParaRPr>
          </a:p>
        </p:txBody>
      </p:sp>
      <p:pic>
        <p:nvPicPr>
          <p:cNvPr id="3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154" y="3015794"/>
            <a:ext cx="1165430" cy="665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32" name="331 Conector recto de flecha"/>
          <p:cNvCxnSpPr>
            <a:stCxn id="328" idx="2"/>
            <a:endCxn id="330" idx="0"/>
          </p:cNvCxnSpPr>
          <p:nvPr/>
        </p:nvCxnSpPr>
        <p:spPr>
          <a:xfrm>
            <a:off x="1319794" y="2802407"/>
            <a:ext cx="746" cy="174011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Rectángulo 33"/>
          <p:cNvSpPr/>
          <p:nvPr/>
        </p:nvSpPr>
        <p:spPr>
          <a:xfrm>
            <a:off x="537904" y="4449832"/>
            <a:ext cx="1563977" cy="765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200" b="1" dirty="0">
              <a:solidFill>
                <a:srgbClr val="FF0000"/>
              </a:solidFill>
            </a:endParaRPr>
          </a:p>
        </p:txBody>
      </p:sp>
      <p:sp>
        <p:nvSpPr>
          <p:cNvPr id="363" name="Rectángulo 35"/>
          <p:cNvSpPr/>
          <p:nvPr/>
        </p:nvSpPr>
        <p:spPr>
          <a:xfrm>
            <a:off x="808978" y="3968904"/>
            <a:ext cx="1020848" cy="26324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Ejemplo sistema 3x2  </a:t>
            </a:r>
            <a:endParaRPr lang="es-CO" sz="9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1251" y="4499640"/>
            <a:ext cx="1068552" cy="689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69" name="368 Conector recto de flecha"/>
          <p:cNvCxnSpPr>
            <a:stCxn id="330" idx="2"/>
            <a:endCxn id="363" idx="0"/>
          </p:cNvCxnSpPr>
          <p:nvPr/>
        </p:nvCxnSpPr>
        <p:spPr>
          <a:xfrm flipH="1">
            <a:off x="1319402" y="3741745"/>
            <a:ext cx="1138" cy="227159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Rectángulo 35"/>
          <p:cNvSpPr/>
          <p:nvPr/>
        </p:nvSpPr>
        <p:spPr>
          <a:xfrm>
            <a:off x="4322119" y="1143772"/>
            <a:ext cx="1020848" cy="3266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 relaciona con   </a:t>
            </a:r>
            <a:endParaRPr lang="es-CO" sz="9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2" name="Rectángulo 33"/>
          <p:cNvSpPr/>
          <p:nvPr/>
        </p:nvSpPr>
        <p:spPr>
          <a:xfrm>
            <a:off x="3324903" y="1549147"/>
            <a:ext cx="1247436" cy="5552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Funciones  lineales y afines </a:t>
            </a:r>
            <a:r>
              <a:rPr lang="es-CO" sz="1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CO" sz="1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3" name="Rectángulo 35"/>
          <p:cNvSpPr/>
          <p:nvPr/>
        </p:nvSpPr>
        <p:spPr>
          <a:xfrm>
            <a:off x="2501227" y="2534812"/>
            <a:ext cx="1020848" cy="22244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Por que </a:t>
            </a:r>
            <a:endParaRPr lang="es-CO" sz="9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4" name="Rectángulo 33"/>
          <p:cNvSpPr/>
          <p:nvPr/>
        </p:nvSpPr>
        <p:spPr>
          <a:xfrm>
            <a:off x="2170106" y="2951668"/>
            <a:ext cx="1681654" cy="67795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Toda función lineal o afín determina como mínimo una ecuación lineal. </a:t>
            </a:r>
            <a:r>
              <a:rPr lang="es-CO" sz="105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</a:t>
            </a:r>
            <a:endParaRPr lang="es-CO" sz="105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76" name="375 Conector recto de flecha"/>
          <p:cNvCxnSpPr>
            <a:stCxn id="373" idx="2"/>
            <a:endCxn id="374" idx="0"/>
          </p:cNvCxnSpPr>
          <p:nvPr/>
        </p:nvCxnSpPr>
        <p:spPr>
          <a:xfrm flipH="1">
            <a:off x="3010933" y="2757259"/>
            <a:ext cx="718" cy="194409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Rectángulo 35"/>
          <p:cNvSpPr/>
          <p:nvPr/>
        </p:nvSpPr>
        <p:spPr>
          <a:xfrm>
            <a:off x="4383773" y="2291756"/>
            <a:ext cx="1020848" cy="4312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Que se expresan de la forma </a:t>
            </a:r>
            <a:endParaRPr lang="es-CO" sz="9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9" name="Rectángulo 33"/>
          <p:cNvSpPr/>
          <p:nvPr/>
        </p:nvSpPr>
        <p:spPr>
          <a:xfrm>
            <a:off x="4034090" y="2971798"/>
            <a:ext cx="1727904" cy="67795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05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Función lineal: </a:t>
            </a:r>
            <a:r>
              <a:rPr lang="es-CO" sz="105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f(x) = </a:t>
            </a:r>
            <a:r>
              <a:rPr lang="es-CO" sz="105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ax</a:t>
            </a:r>
            <a:endParaRPr lang="es-CO" sz="1050" i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CO" sz="105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Función </a:t>
            </a:r>
            <a:r>
              <a:rPr lang="es-CO" sz="105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afín: </a:t>
            </a:r>
            <a:r>
              <a:rPr lang="es-CO" sz="105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f(x) = </a:t>
            </a:r>
            <a:r>
              <a:rPr lang="es-CO" sz="105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ax</a:t>
            </a:r>
            <a:r>
              <a:rPr lang="es-CO" sz="105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+ b</a:t>
            </a:r>
            <a:endParaRPr lang="es-CO" sz="1050" i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80" name="379 Conector recto de flecha"/>
          <p:cNvCxnSpPr>
            <a:stCxn id="377" idx="2"/>
            <a:endCxn id="379" idx="0"/>
          </p:cNvCxnSpPr>
          <p:nvPr/>
        </p:nvCxnSpPr>
        <p:spPr>
          <a:xfrm>
            <a:off x="4894197" y="2723033"/>
            <a:ext cx="3845" cy="248765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Rectángulo 35"/>
          <p:cNvSpPr/>
          <p:nvPr/>
        </p:nvSpPr>
        <p:spPr>
          <a:xfrm>
            <a:off x="2374493" y="4792195"/>
            <a:ext cx="1282205" cy="34853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Que gráficamente  son    </a:t>
            </a:r>
            <a:endParaRPr lang="es-CO" sz="9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2" name="Rectángulo 33"/>
          <p:cNvSpPr/>
          <p:nvPr/>
        </p:nvSpPr>
        <p:spPr>
          <a:xfrm>
            <a:off x="2501145" y="5335819"/>
            <a:ext cx="1036602" cy="500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Todas las rectas en el plano cartesiano  </a:t>
            </a:r>
            <a:r>
              <a:rPr lang="es-CO" sz="9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CO" sz="9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83" name="382 Conector recto de flecha"/>
          <p:cNvCxnSpPr>
            <a:stCxn id="381" idx="2"/>
            <a:endCxn id="382" idx="0"/>
          </p:cNvCxnSpPr>
          <p:nvPr/>
        </p:nvCxnSpPr>
        <p:spPr>
          <a:xfrm>
            <a:off x="3015596" y="5140728"/>
            <a:ext cx="3850" cy="195091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Rectángulo 33"/>
          <p:cNvSpPr/>
          <p:nvPr/>
        </p:nvSpPr>
        <p:spPr>
          <a:xfrm>
            <a:off x="2583516" y="4151547"/>
            <a:ext cx="864158" cy="42654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es-CO" sz="9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= mx + b</a:t>
            </a:r>
            <a:r>
              <a:rPr lang="es-CO" sz="9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CO" sz="9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m, b</a:t>
            </a:r>
            <a:r>
              <a:rPr lang="es-CO" sz="900" i="1" dirty="0" smtClean="0">
                <a:solidFill>
                  <a:schemeClr val="tx1"/>
                </a:solidFill>
                <a:latin typeface="Arial" pitchFamily="34" charset="0"/>
                <a:ea typeface="Cambria Math"/>
                <a:cs typeface="Arial" pitchFamily="34" charset="0"/>
              </a:rPr>
              <a:t>∈ R</a:t>
            </a:r>
            <a:r>
              <a:rPr lang="es-CO" sz="9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CO" sz="900" b="1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5" name="Rectángulo 35"/>
          <p:cNvSpPr/>
          <p:nvPr/>
        </p:nvSpPr>
        <p:spPr>
          <a:xfrm>
            <a:off x="2561743" y="3778618"/>
            <a:ext cx="900879" cy="22359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 la forma    </a:t>
            </a:r>
            <a:endParaRPr lang="es-CO" sz="9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86" name="385 Conector recto de flecha"/>
          <p:cNvCxnSpPr>
            <a:stCxn id="374" idx="2"/>
            <a:endCxn id="385" idx="0"/>
          </p:cNvCxnSpPr>
          <p:nvPr/>
        </p:nvCxnSpPr>
        <p:spPr>
          <a:xfrm>
            <a:off x="3010933" y="3629621"/>
            <a:ext cx="1250" cy="14899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386 Conector recto de flecha"/>
          <p:cNvCxnSpPr>
            <a:stCxn id="384" idx="2"/>
            <a:endCxn id="381" idx="0"/>
          </p:cNvCxnSpPr>
          <p:nvPr/>
        </p:nvCxnSpPr>
        <p:spPr>
          <a:xfrm>
            <a:off x="3015595" y="4578090"/>
            <a:ext cx="1" cy="214105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Rectángulo 161"/>
          <p:cNvSpPr/>
          <p:nvPr/>
        </p:nvSpPr>
        <p:spPr>
          <a:xfrm>
            <a:off x="5333670" y="4536779"/>
            <a:ext cx="661203" cy="27662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Donde </a:t>
            </a:r>
            <a:r>
              <a:rPr lang="es-CO" sz="1100" dirty="0" smtClean="0">
                <a:solidFill>
                  <a:schemeClr val="tx1"/>
                </a:solidFill>
              </a:rPr>
              <a:t> </a:t>
            </a:r>
            <a:endParaRPr lang="es-CO" sz="1100" dirty="0">
              <a:solidFill>
                <a:schemeClr val="tx1"/>
              </a:solidFill>
            </a:endParaRPr>
          </a:p>
        </p:txBody>
      </p:sp>
      <p:cxnSp>
        <p:nvCxnSpPr>
          <p:cNvPr id="389" name="24 Conector angular"/>
          <p:cNvCxnSpPr>
            <a:stCxn id="384" idx="3"/>
            <a:endCxn id="388" idx="0"/>
          </p:cNvCxnSpPr>
          <p:nvPr/>
        </p:nvCxnSpPr>
        <p:spPr>
          <a:xfrm>
            <a:off x="3447674" y="4364819"/>
            <a:ext cx="2216598" cy="171960"/>
          </a:xfrm>
          <a:prstGeom prst="bentConnector2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Rectángulo 33"/>
          <p:cNvSpPr/>
          <p:nvPr/>
        </p:nvSpPr>
        <p:spPr>
          <a:xfrm>
            <a:off x="5150217" y="4977923"/>
            <a:ext cx="1029952" cy="5219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s-CO" sz="9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es la </a:t>
            </a:r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pendiente y </a:t>
            </a:r>
            <a:r>
              <a:rPr lang="es-CO" sz="9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el intercepto con el eje X </a:t>
            </a:r>
            <a:endParaRPr lang="es-CO" sz="9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91" name="390 Conector recto de flecha"/>
          <p:cNvCxnSpPr>
            <a:stCxn id="388" idx="2"/>
            <a:endCxn id="390" idx="0"/>
          </p:cNvCxnSpPr>
          <p:nvPr/>
        </p:nvCxnSpPr>
        <p:spPr>
          <a:xfrm>
            <a:off x="5664272" y="4813405"/>
            <a:ext cx="921" cy="164518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Rectángulo 161"/>
          <p:cNvSpPr/>
          <p:nvPr/>
        </p:nvSpPr>
        <p:spPr>
          <a:xfrm>
            <a:off x="3928033" y="5329178"/>
            <a:ext cx="880169" cy="51851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Donde dos rectas pueden ser </a:t>
            </a:r>
          </a:p>
        </p:txBody>
      </p:sp>
      <p:cxnSp>
        <p:nvCxnSpPr>
          <p:cNvPr id="393" name="392 Conector recto de flecha"/>
          <p:cNvCxnSpPr>
            <a:stCxn id="382" idx="3"/>
            <a:endCxn id="392" idx="1"/>
          </p:cNvCxnSpPr>
          <p:nvPr/>
        </p:nvCxnSpPr>
        <p:spPr>
          <a:xfrm>
            <a:off x="3537747" y="5585929"/>
            <a:ext cx="390286" cy="2508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Rectángulo 33"/>
          <p:cNvSpPr/>
          <p:nvPr/>
        </p:nvSpPr>
        <p:spPr>
          <a:xfrm>
            <a:off x="3765176" y="6007681"/>
            <a:ext cx="1204425" cy="6486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coincidentes, </a:t>
            </a:r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secantes,   </a:t>
            </a:r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perpendiculares o  </a:t>
            </a:r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paralelas </a:t>
            </a:r>
            <a:endParaRPr lang="es-CO" sz="9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95" name="394 Conector recto de flecha"/>
          <p:cNvCxnSpPr>
            <a:stCxn id="392" idx="2"/>
            <a:endCxn id="394" idx="0"/>
          </p:cNvCxnSpPr>
          <p:nvPr/>
        </p:nvCxnSpPr>
        <p:spPr>
          <a:xfrm flipH="1">
            <a:off x="4367389" y="5847695"/>
            <a:ext cx="729" cy="159986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Rectángulo 35"/>
          <p:cNvSpPr/>
          <p:nvPr/>
        </p:nvSpPr>
        <p:spPr>
          <a:xfrm>
            <a:off x="812462" y="5442117"/>
            <a:ext cx="1020848" cy="26324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 utilizan para </a:t>
            </a:r>
            <a:endParaRPr lang="es-CO" sz="9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7" name="Rectángulo 33"/>
          <p:cNvSpPr/>
          <p:nvPr/>
        </p:nvSpPr>
        <p:spPr>
          <a:xfrm>
            <a:off x="718253" y="5929971"/>
            <a:ext cx="1208157" cy="72369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chemeClr val="tx1"/>
                </a:solidFill>
              </a:rPr>
              <a:t>Resolver problemas  en diferentes ciencias </a:t>
            </a:r>
            <a:endParaRPr lang="es-CO" sz="1200" dirty="0">
              <a:solidFill>
                <a:srgbClr val="FF0000"/>
              </a:solidFill>
            </a:endParaRPr>
          </a:p>
        </p:txBody>
      </p:sp>
      <p:cxnSp>
        <p:nvCxnSpPr>
          <p:cNvPr id="398" name="397 Conector recto de flecha"/>
          <p:cNvCxnSpPr>
            <a:stCxn id="333" idx="2"/>
            <a:endCxn id="396" idx="0"/>
          </p:cNvCxnSpPr>
          <p:nvPr/>
        </p:nvCxnSpPr>
        <p:spPr>
          <a:xfrm>
            <a:off x="1319893" y="5215159"/>
            <a:ext cx="2993" cy="226958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398 Conector recto de flecha"/>
          <p:cNvCxnSpPr>
            <a:stCxn id="396" idx="2"/>
            <a:endCxn id="397" idx="0"/>
          </p:cNvCxnSpPr>
          <p:nvPr/>
        </p:nvCxnSpPr>
        <p:spPr>
          <a:xfrm flipH="1">
            <a:off x="1322332" y="5705360"/>
            <a:ext cx="554" cy="224611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248 Conector angular"/>
          <p:cNvCxnSpPr>
            <a:stCxn id="370" idx="1"/>
            <a:endCxn id="372" idx="0"/>
          </p:cNvCxnSpPr>
          <p:nvPr/>
        </p:nvCxnSpPr>
        <p:spPr>
          <a:xfrm rot="10800000" flipV="1">
            <a:off x="3948621" y="1307087"/>
            <a:ext cx="373498" cy="242059"/>
          </a:xfrm>
          <a:prstGeom prst="bentConnector2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Rectángulo 33"/>
          <p:cNvSpPr/>
          <p:nvPr/>
        </p:nvSpPr>
        <p:spPr>
          <a:xfrm>
            <a:off x="4960718" y="1544855"/>
            <a:ext cx="1269282" cy="5807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Sistemas de desigualdades lineales   </a:t>
            </a:r>
            <a:r>
              <a:rPr lang="es-CO" sz="1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CO" sz="1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02" name="254 Conector angular"/>
          <p:cNvCxnSpPr>
            <a:stCxn id="370" idx="3"/>
            <a:endCxn id="401" idx="0"/>
          </p:cNvCxnSpPr>
          <p:nvPr/>
        </p:nvCxnSpPr>
        <p:spPr>
          <a:xfrm>
            <a:off x="5342967" y="1307088"/>
            <a:ext cx="252392" cy="237767"/>
          </a:xfrm>
          <a:prstGeom prst="bentConnector2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402 Conector recto de flecha"/>
          <p:cNvCxnSpPr>
            <a:stCxn id="299" idx="2"/>
            <a:endCxn id="568" idx="0"/>
          </p:cNvCxnSpPr>
          <p:nvPr/>
        </p:nvCxnSpPr>
        <p:spPr>
          <a:xfrm flipH="1">
            <a:off x="8739447" y="5923370"/>
            <a:ext cx="3997" cy="270998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Rectángulo 161"/>
          <p:cNvSpPr/>
          <p:nvPr/>
        </p:nvSpPr>
        <p:spPr>
          <a:xfrm>
            <a:off x="6407418" y="5111910"/>
            <a:ext cx="624560" cy="5481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Puede pasar que tenga  </a:t>
            </a:r>
            <a:endParaRPr lang="es-CO" sz="9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06" name="405 Conector recto de flecha"/>
          <p:cNvCxnSpPr>
            <a:stCxn id="249" idx="2"/>
            <a:endCxn id="405" idx="0"/>
          </p:cNvCxnSpPr>
          <p:nvPr/>
        </p:nvCxnSpPr>
        <p:spPr>
          <a:xfrm>
            <a:off x="6717571" y="3782407"/>
            <a:ext cx="2127" cy="1329503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407 Conector recto de flecha"/>
          <p:cNvCxnSpPr>
            <a:stCxn id="405" idx="2"/>
            <a:endCxn id="566" idx="0"/>
          </p:cNvCxnSpPr>
          <p:nvPr/>
        </p:nvCxnSpPr>
        <p:spPr>
          <a:xfrm>
            <a:off x="6719698" y="5660052"/>
            <a:ext cx="4833" cy="380568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Rectángulo 161"/>
          <p:cNvSpPr/>
          <p:nvPr/>
        </p:nvSpPr>
        <p:spPr>
          <a:xfrm>
            <a:off x="9807655" y="5292534"/>
            <a:ext cx="931090" cy="2382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dirty="0" smtClean="0">
                <a:solidFill>
                  <a:schemeClr val="tx1"/>
                </a:solidFill>
              </a:rPr>
              <a:t>Puede pasar que tenga  </a:t>
            </a:r>
            <a:endParaRPr lang="es-CO" sz="1100" dirty="0">
              <a:solidFill>
                <a:schemeClr val="tx1"/>
              </a:solidFill>
            </a:endParaRPr>
          </a:p>
        </p:txBody>
      </p:sp>
      <p:cxnSp>
        <p:nvCxnSpPr>
          <p:cNvPr id="411" name="410 Conector recto de flecha"/>
          <p:cNvCxnSpPr>
            <a:stCxn id="410" idx="2"/>
            <a:endCxn id="570" idx="0"/>
          </p:cNvCxnSpPr>
          <p:nvPr/>
        </p:nvCxnSpPr>
        <p:spPr>
          <a:xfrm>
            <a:off x="10273200" y="5530765"/>
            <a:ext cx="11826" cy="299462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411 Conector recto de flecha"/>
          <p:cNvCxnSpPr>
            <a:stCxn id="317" idx="2"/>
            <a:endCxn id="410" idx="0"/>
          </p:cNvCxnSpPr>
          <p:nvPr/>
        </p:nvCxnSpPr>
        <p:spPr>
          <a:xfrm>
            <a:off x="10267756" y="5097982"/>
            <a:ext cx="5444" cy="194552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" name="Rectángulo 174"/>
          <p:cNvSpPr/>
          <p:nvPr/>
        </p:nvSpPr>
        <p:spPr>
          <a:xfrm>
            <a:off x="7091417" y="5329869"/>
            <a:ext cx="1243380" cy="5125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Una  solución.</a:t>
            </a:r>
          </a:p>
          <a:p>
            <a:pPr>
              <a:buFont typeface="Arial" pitchFamily="34" charset="0"/>
              <a:buChar char="•"/>
            </a:pPr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Ninguna  solución.</a:t>
            </a:r>
          </a:p>
          <a:p>
            <a:pPr>
              <a:buFont typeface="Arial" pitchFamily="34" charset="0"/>
              <a:buChar char="•"/>
            </a:pPr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Infinitas soluciones. </a:t>
            </a:r>
          </a:p>
        </p:txBody>
      </p:sp>
      <p:sp>
        <p:nvSpPr>
          <p:cNvPr id="414" name="Rectángulo 161"/>
          <p:cNvSpPr/>
          <p:nvPr/>
        </p:nvSpPr>
        <p:spPr>
          <a:xfrm>
            <a:off x="7241107" y="4898369"/>
            <a:ext cx="931090" cy="2382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Puede pasar que tenga  </a:t>
            </a:r>
            <a:endParaRPr lang="es-CO" sz="9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15" name="414 Conector recto de flecha"/>
          <p:cNvCxnSpPr>
            <a:stCxn id="414" idx="2"/>
            <a:endCxn id="413" idx="0"/>
          </p:cNvCxnSpPr>
          <p:nvPr/>
        </p:nvCxnSpPr>
        <p:spPr>
          <a:xfrm>
            <a:off x="7706652" y="5136600"/>
            <a:ext cx="6455" cy="193269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415 Conector recto de flecha"/>
          <p:cNvCxnSpPr>
            <a:stCxn id="302" idx="2"/>
            <a:endCxn id="414" idx="0"/>
          </p:cNvCxnSpPr>
          <p:nvPr/>
        </p:nvCxnSpPr>
        <p:spPr>
          <a:xfrm>
            <a:off x="7703948" y="4733869"/>
            <a:ext cx="2704" cy="16450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Rectángulo 161"/>
          <p:cNvSpPr/>
          <p:nvPr/>
        </p:nvSpPr>
        <p:spPr>
          <a:xfrm>
            <a:off x="11342211" y="4628932"/>
            <a:ext cx="931090" cy="2382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Puede pasar que tenga  </a:t>
            </a:r>
            <a:endParaRPr lang="es-CO" sz="9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19" name="418 Conector recto de flecha"/>
          <p:cNvCxnSpPr>
            <a:stCxn id="418" idx="2"/>
            <a:endCxn id="572" idx="0"/>
          </p:cNvCxnSpPr>
          <p:nvPr/>
        </p:nvCxnSpPr>
        <p:spPr>
          <a:xfrm>
            <a:off x="11807756" y="4867163"/>
            <a:ext cx="6665" cy="372345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419 Conector recto de flecha"/>
          <p:cNvCxnSpPr>
            <a:stCxn id="320" idx="2"/>
            <a:endCxn id="418" idx="0"/>
          </p:cNvCxnSpPr>
          <p:nvPr/>
        </p:nvCxnSpPr>
        <p:spPr>
          <a:xfrm>
            <a:off x="11803421" y="4064545"/>
            <a:ext cx="4335" cy="56438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423 Conector recto"/>
          <p:cNvCxnSpPr>
            <a:stCxn id="363" idx="2"/>
            <a:endCxn id="333" idx="0"/>
          </p:cNvCxnSpPr>
          <p:nvPr/>
        </p:nvCxnSpPr>
        <p:spPr>
          <a:xfrm>
            <a:off x="1319402" y="4232147"/>
            <a:ext cx="491" cy="2176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430 Conector angular"/>
          <p:cNvCxnSpPr>
            <a:stCxn id="239" idx="2"/>
            <a:endCxn id="370" idx="0"/>
          </p:cNvCxnSpPr>
          <p:nvPr/>
        </p:nvCxnSpPr>
        <p:spPr>
          <a:xfrm rot="5400000">
            <a:off x="5431925" y="217027"/>
            <a:ext cx="327363" cy="1526126"/>
          </a:xfrm>
          <a:prstGeom prst="bentConnector3">
            <a:avLst>
              <a:gd name="adj1" fmla="val 49999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443 Conector recto"/>
          <p:cNvCxnSpPr>
            <a:stCxn id="385" idx="2"/>
            <a:endCxn id="384" idx="0"/>
          </p:cNvCxnSpPr>
          <p:nvPr/>
        </p:nvCxnSpPr>
        <p:spPr>
          <a:xfrm>
            <a:off x="3012183" y="4002211"/>
            <a:ext cx="3412" cy="1493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448 Conector angular"/>
          <p:cNvCxnSpPr>
            <a:stCxn id="372" idx="3"/>
            <a:endCxn id="377" idx="0"/>
          </p:cNvCxnSpPr>
          <p:nvPr/>
        </p:nvCxnSpPr>
        <p:spPr>
          <a:xfrm>
            <a:off x="4572339" y="1826791"/>
            <a:ext cx="321858" cy="464965"/>
          </a:xfrm>
          <a:prstGeom prst="bentConnector2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453 Conector angular"/>
          <p:cNvCxnSpPr>
            <a:stCxn id="372" idx="1"/>
            <a:endCxn id="373" idx="0"/>
          </p:cNvCxnSpPr>
          <p:nvPr/>
        </p:nvCxnSpPr>
        <p:spPr>
          <a:xfrm rot="10800000" flipV="1">
            <a:off x="3011651" y="1826790"/>
            <a:ext cx="313252" cy="708021"/>
          </a:xfrm>
          <a:prstGeom prst="bentConnector2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461 Conector angular"/>
          <p:cNvCxnSpPr>
            <a:stCxn id="323" idx="2"/>
            <a:endCxn id="276" idx="0"/>
          </p:cNvCxnSpPr>
          <p:nvPr/>
        </p:nvCxnSpPr>
        <p:spPr>
          <a:xfrm rot="5400000">
            <a:off x="7935085" y="265223"/>
            <a:ext cx="413059" cy="283981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467 Conector angular"/>
          <p:cNvCxnSpPr>
            <a:stCxn id="323" idx="2"/>
            <a:endCxn id="277" idx="0"/>
          </p:cNvCxnSpPr>
          <p:nvPr/>
        </p:nvCxnSpPr>
        <p:spPr>
          <a:xfrm rot="5400000">
            <a:off x="8174531" y="1009903"/>
            <a:ext cx="918293" cy="1855687"/>
          </a:xfrm>
          <a:prstGeom prst="bentConnector3">
            <a:avLst>
              <a:gd name="adj1" fmla="val 2268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478 Conector angular"/>
          <p:cNvCxnSpPr>
            <a:stCxn id="323" idx="2"/>
            <a:endCxn id="279" idx="0"/>
          </p:cNvCxnSpPr>
          <p:nvPr/>
        </p:nvCxnSpPr>
        <p:spPr>
          <a:xfrm rot="5400000">
            <a:off x="8943654" y="1277146"/>
            <a:ext cx="416413" cy="81932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483 Conector angular"/>
          <p:cNvCxnSpPr>
            <a:stCxn id="323" idx="2"/>
            <a:endCxn id="294" idx="0"/>
          </p:cNvCxnSpPr>
          <p:nvPr/>
        </p:nvCxnSpPr>
        <p:spPr>
          <a:xfrm rot="16200000" flipH="1">
            <a:off x="9304663" y="1735456"/>
            <a:ext cx="1210812" cy="6970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489 Conector angular"/>
          <p:cNvCxnSpPr>
            <a:stCxn id="323" idx="2"/>
            <a:endCxn id="297" idx="0"/>
          </p:cNvCxnSpPr>
          <p:nvPr/>
        </p:nvCxnSpPr>
        <p:spPr>
          <a:xfrm rot="16200000" flipH="1">
            <a:off x="10465982" y="574137"/>
            <a:ext cx="419265" cy="222818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503 Conector recto"/>
          <p:cNvCxnSpPr>
            <a:stCxn id="277" idx="2"/>
            <a:endCxn id="301" idx="0"/>
          </p:cNvCxnSpPr>
          <p:nvPr/>
        </p:nvCxnSpPr>
        <p:spPr>
          <a:xfrm flipH="1">
            <a:off x="7703296" y="2864201"/>
            <a:ext cx="2537" cy="5571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507 Conector recto"/>
          <p:cNvCxnSpPr>
            <a:stCxn id="279" idx="2"/>
            <a:endCxn id="304" idx="0"/>
          </p:cNvCxnSpPr>
          <p:nvPr/>
        </p:nvCxnSpPr>
        <p:spPr>
          <a:xfrm>
            <a:off x="8742200" y="2321556"/>
            <a:ext cx="2124" cy="3714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510 Conector recto"/>
          <p:cNvCxnSpPr>
            <a:stCxn id="304" idx="2"/>
            <a:endCxn id="306" idx="0"/>
          </p:cNvCxnSpPr>
          <p:nvPr/>
        </p:nvCxnSpPr>
        <p:spPr>
          <a:xfrm flipH="1">
            <a:off x="8741817" y="3066551"/>
            <a:ext cx="2507" cy="2356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513 Conector recto"/>
          <p:cNvCxnSpPr>
            <a:stCxn id="294" idx="2"/>
            <a:endCxn id="315" idx="0"/>
          </p:cNvCxnSpPr>
          <p:nvPr/>
        </p:nvCxnSpPr>
        <p:spPr>
          <a:xfrm>
            <a:off x="10258619" y="3166782"/>
            <a:ext cx="4518" cy="2666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516 Conector recto"/>
          <p:cNvCxnSpPr>
            <a:stCxn id="315" idx="2"/>
            <a:endCxn id="317" idx="0"/>
          </p:cNvCxnSpPr>
          <p:nvPr/>
        </p:nvCxnSpPr>
        <p:spPr>
          <a:xfrm>
            <a:off x="10263137" y="3763106"/>
            <a:ext cx="4619" cy="3459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522 Conector recto"/>
          <p:cNvCxnSpPr>
            <a:stCxn id="306" idx="2"/>
            <a:endCxn id="299" idx="0"/>
          </p:cNvCxnSpPr>
          <p:nvPr/>
        </p:nvCxnSpPr>
        <p:spPr>
          <a:xfrm>
            <a:off x="8741817" y="3965039"/>
            <a:ext cx="1627" cy="13918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529 Conector recto"/>
          <p:cNvCxnSpPr>
            <a:stCxn id="301" idx="2"/>
            <a:endCxn id="302" idx="0"/>
          </p:cNvCxnSpPr>
          <p:nvPr/>
        </p:nvCxnSpPr>
        <p:spPr>
          <a:xfrm>
            <a:off x="7703296" y="3750954"/>
            <a:ext cx="652" cy="320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545 Conector recto"/>
          <p:cNvCxnSpPr>
            <a:stCxn id="297" idx="2"/>
            <a:endCxn id="318" idx="0"/>
          </p:cNvCxnSpPr>
          <p:nvPr/>
        </p:nvCxnSpPr>
        <p:spPr>
          <a:xfrm>
            <a:off x="11789709" y="2324408"/>
            <a:ext cx="5449" cy="2853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548 Conector recto"/>
          <p:cNvCxnSpPr>
            <a:stCxn id="318" idx="2"/>
            <a:endCxn id="320" idx="0"/>
          </p:cNvCxnSpPr>
          <p:nvPr/>
        </p:nvCxnSpPr>
        <p:spPr>
          <a:xfrm>
            <a:off x="11795158" y="2983339"/>
            <a:ext cx="8263" cy="2499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553 Conector recto"/>
          <p:cNvCxnSpPr>
            <a:stCxn id="276" idx="2"/>
            <a:endCxn id="298" idx="0"/>
          </p:cNvCxnSpPr>
          <p:nvPr/>
        </p:nvCxnSpPr>
        <p:spPr>
          <a:xfrm flipH="1">
            <a:off x="6717529" y="2318202"/>
            <a:ext cx="4178" cy="4147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556 Conector recto"/>
          <p:cNvCxnSpPr>
            <a:stCxn id="298" idx="2"/>
            <a:endCxn id="249" idx="0"/>
          </p:cNvCxnSpPr>
          <p:nvPr/>
        </p:nvCxnSpPr>
        <p:spPr>
          <a:xfrm>
            <a:off x="6717529" y="3009563"/>
            <a:ext cx="42" cy="2964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6" name="Rectángulo 174"/>
          <p:cNvSpPr/>
          <p:nvPr/>
        </p:nvSpPr>
        <p:spPr>
          <a:xfrm>
            <a:off x="6102841" y="6040620"/>
            <a:ext cx="1243380" cy="5125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Una  solución.</a:t>
            </a:r>
          </a:p>
          <a:p>
            <a:pPr>
              <a:buFont typeface="Arial" pitchFamily="34" charset="0"/>
              <a:buChar char="•"/>
            </a:pPr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Ninguna  solución.</a:t>
            </a:r>
          </a:p>
          <a:p>
            <a:pPr>
              <a:buFont typeface="Arial" pitchFamily="34" charset="0"/>
              <a:buChar char="•"/>
            </a:pPr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Infinitas soluciones. </a:t>
            </a:r>
          </a:p>
        </p:txBody>
      </p:sp>
      <p:sp>
        <p:nvSpPr>
          <p:cNvPr id="568" name="Rectángulo 174"/>
          <p:cNvSpPr/>
          <p:nvPr/>
        </p:nvSpPr>
        <p:spPr>
          <a:xfrm>
            <a:off x="8117757" y="6194368"/>
            <a:ext cx="1243380" cy="5125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Una  solución.</a:t>
            </a:r>
          </a:p>
          <a:p>
            <a:pPr>
              <a:buFont typeface="Arial" pitchFamily="34" charset="0"/>
              <a:buChar char="•"/>
            </a:pPr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Ninguna  solución.</a:t>
            </a:r>
          </a:p>
          <a:p>
            <a:pPr>
              <a:buFont typeface="Arial" pitchFamily="34" charset="0"/>
              <a:buChar char="•"/>
            </a:pPr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Infinitas soluciones. </a:t>
            </a:r>
          </a:p>
        </p:txBody>
      </p:sp>
      <p:sp>
        <p:nvSpPr>
          <p:cNvPr id="570" name="Rectángulo 174"/>
          <p:cNvSpPr/>
          <p:nvPr/>
        </p:nvSpPr>
        <p:spPr>
          <a:xfrm>
            <a:off x="9663336" y="5830227"/>
            <a:ext cx="1243380" cy="5125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Una  solución.</a:t>
            </a:r>
          </a:p>
          <a:p>
            <a:pPr>
              <a:buFont typeface="Arial" pitchFamily="34" charset="0"/>
              <a:buChar char="•"/>
            </a:pPr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Ninguna  solución.</a:t>
            </a:r>
          </a:p>
          <a:p>
            <a:pPr>
              <a:buFont typeface="Arial" pitchFamily="34" charset="0"/>
              <a:buChar char="•"/>
            </a:pPr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Infinitas soluciones. </a:t>
            </a:r>
          </a:p>
        </p:txBody>
      </p:sp>
      <p:sp>
        <p:nvSpPr>
          <p:cNvPr id="572" name="Rectángulo 174"/>
          <p:cNvSpPr/>
          <p:nvPr/>
        </p:nvSpPr>
        <p:spPr>
          <a:xfrm>
            <a:off x="11192731" y="5239508"/>
            <a:ext cx="1243380" cy="5125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Una  solución.</a:t>
            </a:r>
          </a:p>
          <a:p>
            <a:pPr>
              <a:buFont typeface="Arial" pitchFamily="34" charset="0"/>
              <a:buChar char="•"/>
            </a:pPr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Ninguna  solución.</a:t>
            </a:r>
          </a:p>
          <a:p>
            <a:pPr>
              <a:buFont typeface="Arial" pitchFamily="34" charset="0"/>
              <a:buChar char="•"/>
            </a:pPr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Infinitas soluciones. </a:t>
            </a:r>
          </a:p>
        </p:txBody>
      </p:sp>
    </p:spTree>
    <p:extLst>
      <p:ext uri="{BB962C8B-B14F-4D97-AF65-F5344CB8AC3E}">
        <p14:creationId xmlns:p14="http://schemas.microsoft.com/office/powerpoint/2010/main" xmlns="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1593</TotalTime>
  <Words>270</Words>
  <Application>Microsoft Office PowerPoint</Application>
  <PresentationFormat>Personalizado</PresentationFormat>
  <Paragraphs>66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saavedra</cp:lastModifiedBy>
  <cp:revision>45</cp:revision>
  <cp:lastPrinted>2015-06-25T22:36:16Z</cp:lastPrinted>
  <dcterms:created xsi:type="dcterms:W3CDTF">2015-05-14T14:12:36Z</dcterms:created>
  <dcterms:modified xsi:type="dcterms:W3CDTF">2015-10-20T06:19:56Z</dcterms:modified>
</cp:coreProperties>
</file>