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3681075" cy="9361488"/>
  <p:notesSz cx="6794500" cy="9918700"/>
  <p:defaultTextStyle>
    <a:defPPr>
      <a:defRPr lang="es-ES"/>
    </a:defPPr>
    <a:lvl1pPr marL="0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8411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6822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85233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13645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42056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70466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98878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27289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6013" autoAdjust="0"/>
    <p:restoredTop sz="99037" autoAdjust="0"/>
  </p:normalViewPr>
  <p:slideViewPr>
    <p:cSldViewPr snapToGrid="0">
      <p:cViewPr>
        <p:scale>
          <a:sx n="100" d="100"/>
          <a:sy n="100" d="100"/>
        </p:scale>
        <p:origin x="1146" y="2988"/>
      </p:cViewPr>
      <p:guideLst>
        <p:guide orient="horz" pos="2949"/>
        <p:guide pos="430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40577" y="8676733"/>
            <a:ext cx="3078241" cy="498413"/>
          </a:xfrm>
          <a:prstGeom prst="rect">
            <a:avLst/>
          </a:prstGeom>
        </p:spPr>
        <p:txBody>
          <a:bodyPr lIns="105683" tIns="52841" rIns="105683" bIns="52841"/>
          <a:lstStyle/>
          <a:p>
            <a:fld id="{5001C876-01F7-4317-94B9-1AE222133113}" type="datetimeFigureOut">
              <a:rPr lang="es-ES" smtClean="0"/>
              <a:pPr/>
              <a:t>23/10/2015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31862" y="8676733"/>
            <a:ext cx="4617362" cy="498413"/>
          </a:xfrm>
          <a:prstGeom prst="rect">
            <a:avLst/>
          </a:prstGeom>
        </p:spPr>
        <p:txBody>
          <a:bodyPr lIns="105683" tIns="52841" rIns="105683" bIns="52841"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662265" y="8676733"/>
            <a:ext cx="3078241" cy="498413"/>
          </a:xfrm>
          <a:prstGeom prst="rect">
            <a:avLst/>
          </a:prstGeom>
        </p:spPr>
        <p:txBody>
          <a:bodyPr lIns="105683" tIns="52841" rIns="105683" bIns="52841"/>
          <a:lstStyle/>
          <a:p>
            <a:fld id="{58140F73-F5A2-4B82-A2FA-BF1850CF130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399463" y="2362776"/>
            <a:ext cx="3642253" cy="322158"/>
          </a:xfrm>
          <a:prstGeom prst="rect">
            <a:avLst/>
          </a:prstGeom>
          <a:noFill/>
        </p:spPr>
        <p:txBody>
          <a:bodyPr wrap="none" lIns="105683" tIns="52841" rIns="105683" bIns="52841" rtlCol="0">
            <a:spAutoFit/>
          </a:bodyPr>
          <a:lstStyle/>
          <a:p>
            <a:pPr algn="ctr"/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2015.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297483" y="257337"/>
            <a:ext cx="248360" cy="27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1056822" rtl="0" eaLnBrk="1" latinLnBrk="0" hangingPunct="1">
        <a:lnSpc>
          <a:spcPct val="90000"/>
        </a:lnSpc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4205" indent="-264205" algn="l" defTabSz="1056822" rtl="0" eaLnBrk="1" latinLnBrk="0" hangingPunct="1">
        <a:lnSpc>
          <a:spcPct val="90000"/>
        </a:lnSpc>
        <a:spcBef>
          <a:spcPts val="1156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92617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21028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849439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377850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906261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434672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963083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491494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8411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6822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85233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13645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42056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70466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98878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27289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gif"/><Relationship Id="rId3" Type="http://schemas.openxmlformats.org/officeDocument/2006/relationships/image" Target="../media/image3.gif"/><Relationship Id="rId7" Type="http://schemas.openxmlformats.org/officeDocument/2006/relationships/image" Target="../media/image7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Relationship Id="rId9" Type="http://schemas.openxmlformats.org/officeDocument/2006/relationships/image" Target="../media/image9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Rectángulo 3"/>
          <p:cNvSpPr/>
          <p:nvPr/>
        </p:nvSpPr>
        <p:spPr>
          <a:xfrm>
            <a:off x="4716773" y="66679"/>
            <a:ext cx="4216725" cy="968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1900" b="1" dirty="0" smtClean="0">
                <a:solidFill>
                  <a:schemeClr val="tx1"/>
                </a:solidFill>
                <a:cs typeface="Arial" pitchFamily="34" charset="0"/>
              </a:rPr>
              <a:t>Función  y ecuación cuadrática  </a:t>
            </a:r>
            <a:endParaRPr lang="es-CO" sz="19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26" name="Rectángulo 33"/>
          <p:cNvSpPr/>
          <p:nvPr/>
        </p:nvSpPr>
        <p:spPr>
          <a:xfrm>
            <a:off x="1074255" y="1281967"/>
            <a:ext cx="1473211" cy="7796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1400" b="1" dirty="0" smtClean="0">
                <a:solidFill>
                  <a:schemeClr val="tx1"/>
                </a:solidFill>
                <a:cs typeface="Arial" pitchFamily="34" charset="0"/>
              </a:rPr>
              <a:t>Función cuadrática </a:t>
            </a:r>
            <a:endParaRPr lang="es-CO" sz="14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28" name="Rectángulo 35"/>
          <p:cNvSpPr/>
          <p:nvPr/>
        </p:nvSpPr>
        <p:spPr>
          <a:xfrm>
            <a:off x="1269658" y="2260898"/>
            <a:ext cx="1095738" cy="35933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se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define como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329" name="328 Conector recto de flecha"/>
          <p:cNvCxnSpPr>
            <a:stCxn id="326" idx="2"/>
            <a:endCxn id="328" idx="0"/>
          </p:cNvCxnSpPr>
          <p:nvPr/>
        </p:nvCxnSpPr>
        <p:spPr>
          <a:xfrm>
            <a:off x="1810861" y="2061638"/>
            <a:ext cx="6666" cy="19926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Rectángulo 33"/>
          <p:cNvSpPr/>
          <p:nvPr/>
        </p:nvSpPr>
        <p:spPr>
          <a:xfrm>
            <a:off x="978976" y="2778092"/>
            <a:ext cx="1678709" cy="104470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ES_tradnl" sz="1050" i="1" dirty="0" smtClean="0">
                <a:solidFill>
                  <a:schemeClr val="bg1"/>
                </a:solidFill>
              </a:rPr>
              <a:t>ƒ : ℝ → ℝ</a:t>
            </a:r>
          </a:p>
          <a:p>
            <a:pPr algn="ctr"/>
            <a:r>
              <a:rPr lang="es-CO" sz="1050" i="1" dirty="0" smtClean="0">
                <a:solidFill>
                  <a:schemeClr val="bg1"/>
                </a:solidFill>
                <a:cs typeface="Arial" pitchFamily="34" charset="0"/>
              </a:rPr>
              <a:t>f(x)=ax</a:t>
            </a:r>
            <a:r>
              <a:rPr lang="es-CO" sz="1050" i="1" baseline="30000" dirty="0" smtClean="0">
                <a:solidFill>
                  <a:schemeClr val="bg1"/>
                </a:solidFill>
                <a:cs typeface="Arial" pitchFamily="34" charset="0"/>
              </a:rPr>
              <a:t>2</a:t>
            </a:r>
            <a:r>
              <a:rPr lang="es-CO" sz="1050" i="1" dirty="0" smtClean="0">
                <a:solidFill>
                  <a:schemeClr val="bg1"/>
                </a:solidFill>
                <a:cs typeface="Arial" pitchFamily="34" charset="0"/>
              </a:rPr>
              <a:t>+bx+c,  </a:t>
            </a:r>
          </a:p>
          <a:p>
            <a:pPr algn="ctr"/>
            <a:r>
              <a:rPr lang="es-CO" sz="1050" i="1" dirty="0" smtClean="0">
                <a:solidFill>
                  <a:schemeClr val="bg1"/>
                </a:solidFill>
                <a:cs typeface="Arial" pitchFamily="34" charset="0"/>
              </a:rPr>
              <a:t>    </a:t>
            </a:r>
            <a:r>
              <a:rPr lang="es-CO" sz="1050" i="1" dirty="0" err="1" smtClean="0">
                <a:solidFill>
                  <a:schemeClr val="bg1"/>
                </a:solidFill>
                <a:cs typeface="Arial" pitchFamily="34" charset="0"/>
              </a:rPr>
              <a:t>a,b,c</a:t>
            </a:r>
            <a:r>
              <a:rPr lang="es-CO" sz="1050" i="1" dirty="0" smtClean="0">
                <a:solidFill>
                  <a:schemeClr val="bg1"/>
                </a:solidFill>
                <a:cs typeface="Arial" pitchFamily="34" charset="0"/>
              </a:rPr>
              <a:t> ∈ R y a ≠ 0</a:t>
            </a:r>
            <a:endParaRPr lang="es-CO" sz="1050" i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332" name="331 Conector recto de flecha"/>
          <p:cNvCxnSpPr>
            <a:stCxn id="328" idx="2"/>
            <a:endCxn id="330" idx="0"/>
          </p:cNvCxnSpPr>
          <p:nvPr/>
        </p:nvCxnSpPr>
        <p:spPr>
          <a:xfrm>
            <a:off x="1817527" y="2620237"/>
            <a:ext cx="804" cy="157855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Rectángulo 35"/>
          <p:cNvSpPr/>
          <p:nvPr/>
        </p:nvSpPr>
        <p:spPr>
          <a:xfrm>
            <a:off x="1223255" y="3982176"/>
            <a:ext cx="1191057" cy="40906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se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puede representar</a:t>
            </a:r>
            <a:r>
              <a:rPr lang="es-CO" sz="900" dirty="0" smtClean="0">
                <a:solidFill>
                  <a:srgbClr val="FF0000"/>
                </a:solidFill>
                <a:cs typeface="Arial" pitchFamily="34" charset="0"/>
              </a:rPr>
              <a:t>  </a:t>
            </a:r>
            <a:endParaRPr lang="es-CO" sz="900" dirty="0">
              <a:solidFill>
                <a:srgbClr val="FF0000"/>
              </a:solidFill>
              <a:cs typeface="Arial" pitchFamily="34" charset="0"/>
            </a:endParaRPr>
          </a:p>
        </p:txBody>
      </p:sp>
      <p:cxnSp>
        <p:nvCxnSpPr>
          <p:cNvPr id="369" name="368 Conector recto de flecha"/>
          <p:cNvCxnSpPr>
            <a:stCxn id="330" idx="2"/>
            <a:endCxn id="363" idx="0"/>
          </p:cNvCxnSpPr>
          <p:nvPr/>
        </p:nvCxnSpPr>
        <p:spPr>
          <a:xfrm>
            <a:off x="1818331" y="3822798"/>
            <a:ext cx="453" cy="159378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Rectángulo 33"/>
          <p:cNvSpPr/>
          <p:nvPr/>
        </p:nvSpPr>
        <p:spPr>
          <a:xfrm>
            <a:off x="6074724" y="1276891"/>
            <a:ext cx="1513100" cy="7579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1400" b="1" dirty="0" smtClean="0">
                <a:solidFill>
                  <a:schemeClr val="tx1"/>
                </a:solidFill>
                <a:cs typeface="Arial" pitchFamily="34" charset="0"/>
              </a:rPr>
              <a:t>Ecuación  cuadrática  </a:t>
            </a:r>
            <a:endParaRPr lang="es-CO" sz="14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96" name="Rectángulo 35"/>
          <p:cNvSpPr/>
          <p:nvPr/>
        </p:nvSpPr>
        <p:spPr>
          <a:xfrm>
            <a:off x="2083625" y="5673922"/>
            <a:ext cx="1095738" cy="27830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determina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una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566" name="Rectángulo 174"/>
          <p:cNvSpPr/>
          <p:nvPr/>
        </p:nvSpPr>
        <p:spPr>
          <a:xfrm>
            <a:off x="10560109" y="4541428"/>
            <a:ext cx="1334594" cy="69969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e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cuaciones</a:t>
            </a:r>
            <a:r>
              <a:rPr lang="es-CO" sz="900" dirty="0" smtClean="0">
                <a:solidFill>
                  <a:srgbClr val="FF0000"/>
                </a:solidFill>
                <a:cs typeface="Arial" pitchFamily="34" charset="0"/>
              </a:rPr>
              <a:t> 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completas</a:t>
            </a:r>
            <a:r>
              <a:rPr lang="es-CO" sz="900" dirty="0" smtClean="0">
                <a:solidFill>
                  <a:srgbClr val="FF0000"/>
                </a:solidFill>
                <a:cs typeface="Arial" pitchFamily="34" charset="0"/>
              </a:rPr>
              <a:t>  </a:t>
            </a:r>
            <a:endParaRPr lang="es-CO" sz="900" dirty="0" smtClean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568" name="Rectángulo 174"/>
          <p:cNvSpPr/>
          <p:nvPr/>
        </p:nvSpPr>
        <p:spPr>
          <a:xfrm>
            <a:off x="4660069" y="4542617"/>
            <a:ext cx="1334594" cy="69969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Ecuaciones  incompletas  </a:t>
            </a:r>
            <a:endParaRPr lang="es-CO" sz="900" dirty="0" smtClean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582" name="581 Conector angular"/>
          <p:cNvCxnSpPr>
            <a:stCxn id="239" idx="2"/>
            <a:endCxn id="326" idx="0"/>
          </p:cNvCxnSpPr>
          <p:nvPr/>
        </p:nvCxnSpPr>
        <p:spPr>
          <a:xfrm rot="5400000">
            <a:off x="4194819" y="-1348350"/>
            <a:ext cx="246360" cy="50142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591 Conector angular"/>
          <p:cNvCxnSpPr>
            <a:stCxn id="239" idx="2"/>
            <a:endCxn id="372" idx="0"/>
          </p:cNvCxnSpPr>
          <p:nvPr/>
        </p:nvCxnSpPr>
        <p:spPr>
          <a:xfrm rot="16200000" flipH="1">
            <a:off x="6707572" y="1153181"/>
            <a:ext cx="241279" cy="613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6" name="Rectángulo 33"/>
          <p:cNvSpPr/>
          <p:nvPr/>
        </p:nvSpPr>
        <p:spPr>
          <a:xfrm>
            <a:off x="319783" y="4924459"/>
            <a:ext cx="1197786" cy="60248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de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forma algebraica </a:t>
            </a:r>
            <a:endParaRPr lang="es-CO" sz="900" b="1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599" name="598 Conector angular"/>
          <p:cNvCxnSpPr>
            <a:stCxn id="363" idx="2"/>
            <a:endCxn id="596" idx="0"/>
          </p:cNvCxnSpPr>
          <p:nvPr/>
        </p:nvCxnSpPr>
        <p:spPr>
          <a:xfrm rot="5400000">
            <a:off x="1102120" y="4207794"/>
            <a:ext cx="533221" cy="90010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601 Conector angular"/>
          <p:cNvCxnSpPr>
            <a:stCxn id="363" idx="2"/>
            <a:endCxn id="72" idx="0"/>
          </p:cNvCxnSpPr>
          <p:nvPr/>
        </p:nvCxnSpPr>
        <p:spPr>
          <a:xfrm rot="16200000" flipH="1">
            <a:off x="1958534" y="4251487"/>
            <a:ext cx="531476" cy="8109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>
            <a:stCxn id="72" idx="2"/>
            <a:endCxn id="396" idx="0"/>
          </p:cNvCxnSpPr>
          <p:nvPr/>
        </p:nvCxnSpPr>
        <p:spPr>
          <a:xfrm>
            <a:off x="2629761" y="5525203"/>
            <a:ext cx="1733" cy="1487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>
            <a:stCxn id="396" idx="2"/>
            <a:endCxn id="87" idx="0"/>
          </p:cNvCxnSpPr>
          <p:nvPr/>
        </p:nvCxnSpPr>
        <p:spPr>
          <a:xfrm>
            <a:off x="2631494" y="5952227"/>
            <a:ext cx="2199" cy="1495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ángulo 35"/>
          <p:cNvSpPr/>
          <p:nvPr/>
        </p:nvSpPr>
        <p:spPr>
          <a:xfrm>
            <a:off x="370657" y="5701509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determina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una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7" name="16 Conector recto"/>
          <p:cNvCxnSpPr>
            <a:stCxn id="596" idx="2"/>
            <a:endCxn id="113" idx="0"/>
          </p:cNvCxnSpPr>
          <p:nvPr/>
        </p:nvCxnSpPr>
        <p:spPr>
          <a:xfrm flipH="1">
            <a:off x="918526" y="5526948"/>
            <a:ext cx="150" cy="1745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ángulo 33"/>
          <p:cNvSpPr/>
          <p:nvPr/>
        </p:nvSpPr>
        <p:spPr>
          <a:xfrm>
            <a:off x="149466" y="6093995"/>
            <a:ext cx="1535872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err="1" smtClean="0">
                <a:solidFill>
                  <a:schemeClr val="tx1"/>
                </a:solidFill>
                <a:cs typeface="Arial" pitchFamily="34" charset="0"/>
              </a:rPr>
              <a:t>dcuación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de segundo grado           y= ax</a:t>
            </a:r>
            <a:r>
              <a:rPr lang="es-CO" sz="900" baseline="30000" dirty="0" smtClean="0">
                <a:solidFill>
                  <a:schemeClr val="tx1"/>
                </a:solidFill>
                <a:cs typeface="Arial" pitchFamily="34" charset="0"/>
              </a:rPr>
              <a:t>2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+bx+c </a:t>
            </a:r>
            <a:r>
              <a:rPr lang="es-CO" sz="900" dirty="0" smtClean="0">
                <a:solidFill>
                  <a:srgbClr val="FF0000"/>
                </a:solidFill>
                <a:cs typeface="Arial" pitchFamily="34" charset="0"/>
              </a:rPr>
              <a:t> </a:t>
            </a:r>
            <a:endParaRPr lang="es-CO" sz="900" dirty="0">
              <a:solidFill>
                <a:srgbClr val="FF0000"/>
              </a:solidFill>
              <a:cs typeface="Arial" pitchFamily="34" charset="0"/>
            </a:endParaRPr>
          </a:p>
        </p:txBody>
      </p:sp>
      <p:cxnSp>
        <p:nvCxnSpPr>
          <p:cNvPr id="20" name="19 Conector recto"/>
          <p:cNvCxnSpPr>
            <a:stCxn id="113" idx="2"/>
            <a:endCxn id="117" idx="0"/>
          </p:cNvCxnSpPr>
          <p:nvPr/>
        </p:nvCxnSpPr>
        <p:spPr>
          <a:xfrm flipH="1">
            <a:off x="917402" y="5923472"/>
            <a:ext cx="1124" cy="1705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ángulo 35"/>
          <p:cNvSpPr/>
          <p:nvPr/>
        </p:nvSpPr>
        <p:spPr>
          <a:xfrm>
            <a:off x="6281361" y="2262434"/>
            <a:ext cx="1095738" cy="35933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se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define como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7" name="26 Conector recto"/>
          <p:cNvCxnSpPr>
            <a:stCxn id="372" idx="2"/>
            <a:endCxn id="122" idx="0"/>
          </p:cNvCxnSpPr>
          <p:nvPr/>
        </p:nvCxnSpPr>
        <p:spPr>
          <a:xfrm flipH="1">
            <a:off x="6829236" y="2034879"/>
            <a:ext cx="2044" cy="2275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ángulo 33"/>
          <p:cNvSpPr/>
          <p:nvPr/>
        </p:nvSpPr>
        <p:spPr>
          <a:xfrm>
            <a:off x="10549582" y="1282725"/>
            <a:ext cx="1544235" cy="9587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1400" b="1" dirty="0" smtClean="0">
                <a:solidFill>
                  <a:schemeClr val="tx1"/>
                </a:solidFill>
                <a:cs typeface="Arial" pitchFamily="34" charset="0"/>
              </a:rPr>
              <a:t>Ecuación  reducibles a ecuaciones cuadrática  </a:t>
            </a:r>
            <a:endParaRPr lang="es-CO" sz="1400" b="1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96" name="95 Conector angular"/>
          <p:cNvCxnSpPr>
            <a:stCxn id="239" idx="2"/>
            <a:endCxn id="132" idx="0"/>
          </p:cNvCxnSpPr>
          <p:nvPr/>
        </p:nvCxnSpPr>
        <p:spPr>
          <a:xfrm rot="16200000" flipH="1">
            <a:off x="8949859" y="-1089116"/>
            <a:ext cx="247118" cy="449656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98 Conector recto"/>
          <p:cNvCxnSpPr>
            <a:stCxn id="122" idx="2"/>
            <a:endCxn id="114" idx="0"/>
          </p:cNvCxnSpPr>
          <p:nvPr/>
        </p:nvCxnSpPr>
        <p:spPr>
          <a:xfrm flipH="1">
            <a:off x="6828968" y="2621774"/>
            <a:ext cx="267" cy="1163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ángulo 161"/>
          <p:cNvSpPr/>
          <p:nvPr/>
        </p:nvSpPr>
        <p:spPr>
          <a:xfrm>
            <a:off x="6093256" y="3930316"/>
            <a:ext cx="1460081" cy="35298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Se dividen en </a:t>
            </a:r>
          </a:p>
        </p:txBody>
      </p:sp>
      <p:cxnSp>
        <p:nvCxnSpPr>
          <p:cNvPr id="103" name="102 Conector recto"/>
          <p:cNvCxnSpPr>
            <a:stCxn id="114" idx="2"/>
            <a:endCxn id="140" idx="0"/>
          </p:cNvCxnSpPr>
          <p:nvPr/>
        </p:nvCxnSpPr>
        <p:spPr>
          <a:xfrm flipH="1">
            <a:off x="6823297" y="3782787"/>
            <a:ext cx="5669" cy="1475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115 Conector angular"/>
          <p:cNvCxnSpPr>
            <a:stCxn id="140" idx="2"/>
            <a:endCxn id="566" idx="0"/>
          </p:cNvCxnSpPr>
          <p:nvPr/>
        </p:nvCxnSpPr>
        <p:spPr>
          <a:xfrm rot="16200000" flipH="1">
            <a:off x="8896290" y="2210311"/>
            <a:ext cx="258123" cy="440410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123 Conector angular"/>
          <p:cNvCxnSpPr>
            <a:stCxn id="140" idx="2"/>
            <a:endCxn id="568" idx="0"/>
          </p:cNvCxnSpPr>
          <p:nvPr/>
        </p:nvCxnSpPr>
        <p:spPr>
          <a:xfrm rot="5400000">
            <a:off x="5945676" y="3664996"/>
            <a:ext cx="259312" cy="149593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ángulo 33"/>
          <p:cNvSpPr/>
          <p:nvPr/>
        </p:nvSpPr>
        <p:spPr>
          <a:xfrm>
            <a:off x="2030868" y="4922714"/>
            <a:ext cx="1197786" cy="60248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de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forma grafica  </a:t>
            </a:r>
            <a:endParaRPr lang="es-CO" sz="9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87" name="Rectángulo 33"/>
          <p:cNvSpPr/>
          <p:nvPr/>
        </p:nvSpPr>
        <p:spPr>
          <a:xfrm>
            <a:off x="1865757" y="6101731"/>
            <a:ext cx="1535872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parábola </a:t>
            </a:r>
            <a:endParaRPr lang="es-CO" sz="900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91" name="Rectángulo 35"/>
          <p:cNvSpPr/>
          <p:nvPr/>
        </p:nvSpPr>
        <p:spPr>
          <a:xfrm>
            <a:off x="464959" y="6976661"/>
            <a:ext cx="908365" cy="175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ejemplo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92" name="91 Conector recto"/>
          <p:cNvCxnSpPr>
            <a:stCxn id="117" idx="2"/>
            <a:endCxn id="91" idx="0"/>
          </p:cNvCxnSpPr>
          <p:nvPr/>
        </p:nvCxnSpPr>
        <p:spPr>
          <a:xfrm>
            <a:off x="917402" y="6809534"/>
            <a:ext cx="1740" cy="1671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94 Conector recto"/>
          <p:cNvCxnSpPr>
            <a:stCxn id="87" idx="2"/>
            <a:endCxn id="98" idx="0"/>
          </p:cNvCxnSpPr>
          <p:nvPr/>
        </p:nvCxnSpPr>
        <p:spPr>
          <a:xfrm>
            <a:off x="2633693" y="6817270"/>
            <a:ext cx="1216" cy="1690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ángulo 35"/>
          <p:cNvSpPr/>
          <p:nvPr/>
        </p:nvSpPr>
        <p:spPr>
          <a:xfrm>
            <a:off x="2180726" y="6986365"/>
            <a:ext cx="908365" cy="175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ejemplo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02" name="Rectángulo 33"/>
          <p:cNvSpPr/>
          <p:nvPr/>
        </p:nvSpPr>
        <p:spPr>
          <a:xfrm>
            <a:off x="153797" y="7398459"/>
            <a:ext cx="1535872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y = 2x</a:t>
            </a:r>
            <a:r>
              <a:rPr lang="es-CO" sz="900" baseline="30000" dirty="0" smtClean="0">
                <a:solidFill>
                  <a:schemeClr val="tx1"/>
                </a:solidFill>
                <a:cs typeface="Arial" pitchFamily="34" charset="0"/>
              </a:rPr>
              <a:t>2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+4x+3 </a:t>
            </a:r>
            <a:r>
              <a:rPr lang="es-CO" sz="900" dirty="0" smtClean="0">
                <a:solidFill>
                  <a:srgbClr val="FF0000"/>
                </a:solidFill>
                <a:cs typeface="Arial" pitchFamily="34" charset="0"/>
              </a:rPr>
              <a:t> </a:t>
            </a:r>
            <a:endParaRPr lang="es-CO" sz="900" dirty="0">
              <a:solidFill>
                <a:srgbClr val="FF0000"/>
              </a:solidFill>
              <a:cs typeface="Arial" pitchFamily="34" charset="0"/>
            </a:endParaRPr>
          </a:p>
        </p:txBody>
      </p:sp>
      <p:cxnSp>
        <p:nvCxnSpPr>
          <p:cNvPr id="104" name="103 Conector recto"/>
          <p:cNvCxnSpPr>
            <a:stCxn id="91" idx="2"/>
            <a:endCxn id="102" idx="0"/>
          </p:cNvCxnSpPr>
          <p:nvPr/>
        </p:nvCxnSpPr>
        <p:spPr>
          <a:xfrm>
            <a:off x="919142" y="7152461"/>
            <a:ext cx="2591" cy="245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ángulo 33"/>
          <p:cNvSpPr/>
          <p:nvPr/>
        </p:nvSpPr>
        <p:spPr>
          <a:xfrm>
            <a:off x="1875478" y="7413903"/>
            <a:ext cx="1535872" cy="13390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10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s-CO" sz="1000" dirty="0" smtClean="0">
                <a:solidFill>
                  <a:srgbClr val="FF0000"/>
                </a:solidFill>
                <a:cs typeface="Arial" pitchFamily="34" charset="0"/>
              </a:rPr>
              <a:t> </a:t>
            </a:r>
            <a:endParaRPr lang="es-CO" sz="1000" dirty="0">
              <a:solidFill>
                <a:srgbClr val="FF0000"/>
              </a:solidFill>
              <a:cs typeface="Arial" pitchFamily="34" charset="0"/>
            </a:endParaRPr>
          </a:p>
        </p:txBody>
      </p:sp>
      <p:cxnSp>
        <p:nvCxnSpPr>
          <p:cNvPr id="109" name="108 Conector recto"/>
          <p:cNvCxnSpPr>
            <a:stCxn id="98" idx="2"/>
            <a:endCxn id="108" idx="0"/>
          </p:cNvCxnSpPr>
          <p:nvPr/>
        </p:nvCxnSpPr>
        <p:spPr>
          <a:xfrm>
            <a:off x="2634909" y="7162165"/>
            <a:ext cx="8505" cy="2517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6286" y="7503794"/>
            <a:ext cx="1439517" cy="115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4" name="Rectángulo 33"/>
          <p:cNvSpPr/>
          <p:nvPr/>
        </p:nvSpPr>
        <p:spPr>
          <a:xfrm>
            <a:off x="5886156" y="2738081"/>
            <a:ext cx="1885619" cy="104470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ES_tradnl" sz="1050" dirty="0" smtClean="0">
                <a:solidFill>
                  <a:schemeClr val="bg1"/>
                </a:solidFill>
              </a:rPr>
              <a:t>toda </a:t>
            </a:r>
            <a:r>
              <a:rPr lang="es-ES_tradnl" sz="1050" dirty="0" smtClean="0">
                <a:solidFill>
                  <a:schemeClr val="bg1"/>
                </a:solidFill>
              </a:rPr>
              <a:t>expresión de la forma </a:t>
            </a:r>
            <a:r>
              <a:rPr lang="es-ES_tradnl" sz="1050" i="1" dirty="0" smtClean="0">
                <a:solidFill>
                  <a:schemeClr val="bg1"/>
                </a:solidFill>
              </a:rPr>
              <a:t>ax</a:t>
            </a:r>
            <a:r>
              <a:rPr lang="es-ES_tradnl" sz="1050" i="1" baseline="30000" dirty="0" smtClean="0">
                <a:solidFill>
                  <a:schemeClr val="bg1"/>
                </a:solidFill>
              </a:rPr>
              <a:t>2</a:t>
            </a:r>
            <a:r>
              <a:rPr lang="es-ES_tradnl" sz="1050" i="1" dirty="0" smtClean="0">
                <a:solidFill>
                  <a:schemeClr val="bg1"/>
                </a:solidFill>
              </a:rPr>
              <a:t>+bx+c=0, </a:t>
            </a:r>
            <a:r>
              <a:rPr lang="es-CO" sz="1050" i="1" dirty="0" err="1" smtClean="0">
                <a:solidFill>
                  <a:schemeClr val="bg1"/>
                </a:solidFill>
                <a:cs typeface="Arial" pitchFamily="34" charset="0"/>
              </a:rPr>
              <a:t>a,b,c</a:t>
            </a:r>
            <a:r>
              <a:rPr lang="es-CO" sz="1050" i="1" dirty="0" smtClean="0">
                <a:solidFill>
                  <a:schemeClr val="bg1"/>
                </a:solidFill>
                <a:cs typeface="Arial" pitchFamily="34" charset="0"/>
              </a:rPr>
              <a:t> ∈ R y a ≠ 0</a:t>
            </a:r>
            <a:endParaRPr lang="es-ES_tradnl" sz="1050" i="1" dirty="0" smtClean="0">
              <a:solidFill>
                <a:schemeClr val="bg1"/>
              </a:solidFill>
            </a:endParaRPr>
          </a:p>
        </p:txBody>
      </p:sp>
      <p:sp>
        <p:nvSpPr>
          <p:cNvPr id="146" name="Rectángulo 161"/>
          <p:cNvSpPr/>
          <p:nvPr/>
        </p:nvSpPr>
        <p:spPr>
          <a:xfrm>
            <a:off x="4757734" y="5280771"/>
            <a:ext cx="1149669" cy="32620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de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la forma </a:t>
            </a:r>
          </a:p>
        </p:txBody>
      </p:sp>
      <p:cxnSp>
        <p:nvCxnSpPr>
          <p:cNvPr id="148" name="147 Conector recto"/>
          <p:cNvCxnSpPr>
            <a:endCxn id="568" idx="2"/>
          </p:cNvCxnSpPr>
          <p:nvPr/>
        </p:nvCxnSpPr>
        <p:spPr>
          <a:xfrm flipH="1" flipV="1">
            <a:off x="5327366" y="5242311"/>
            <a:ext cx="5198" cy="1406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ángulo 161"/>
          <p:cNvSpPr/>
          <p:nvPr/>
        </p:nvSpPr>
        <p:spPr>
          <a:xfrm>
            <a:off x="10655044" y="5367737"/>
            <a:ext cx="1149669" cy="21067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de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la forma </a:t>
            </a:r>
          </a:p>
        </p:txBody>
      </p:sp>
      <p:sp>
        <p:nvSpPr>
          <p:cNvPr id="156" name="Rectángulo 33"/>
          <p:cNvSpPr/>
          <p:nvPr/>
        </p:nvSpPr>
        <p:spPr>
          <a:xfrm>
            <a:off x="10468610" y="5716958"/>
            <a:ext cx="1529634" cy="3708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ax</a:t>
            </a:r>
            <a:r>
              <a:rPr lang="es-CO" sz="900" baseline="30000" dirty="0" smtClean="0">
                <a:solidFill>
                  <a:schemeClr val="tx1"/>
                </a:solidFill>
                <a:cs typeface="Arial" pitchFamily="34" charset="0"/>
              </a:rPr>
              <a:t>2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+ bx + c = 0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endParaRPr lang="es-CO" sz="900" dirty="0">
              <a:solidFill>
                <a:srgbClr val="FF0000"/>
              </a:solidFill>
              <a:cs typeface="Arial" pitchFamily="34" charset="0"/>
            </a:endParaRPr>
          </a:p>
        </p:txBody>
      </p:sp>
      <p:cxnSp>
        <p:nvCxnSpPr>
          <p:cNvPr id="157" name="156 Conector recto"/>
          <p:cNvCxnSpPr>
            <a:stCxn id="155" idx="0"/>
            <a:endCxn id="566" idx="2"/>
          </p:cNvCxnSpPr>
          <p:nvPr/>
        </p:nvCxnSpPr>
        <p:spPr>
          <a:xfrm flipH="1" flipV="1">
            <a:off x="11227406" y="5241126"/>
            <a:ext cx="2473" cy="1266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157 Conector recto"/>
          <p:cNvCxnSpPr>
            <a:stCxn id="155" idx="2"/>
            <a:endCxn id="156" idx="0"/>
          </p:cNvCxnSpPr>
          <p:nvPr/>
        </p:nvCxnSpPr>
        <p:spPr>
          <a:xfrm>
            <a:off x="11229879" y="5578416"/>
            <a:ext cx="3548" cy="1385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ángulo 33"/>
          <p:cNvSpPr/>
          <p:nvPr/>
        </p:nvSpPr>
        <p:spPr>
          <a:xfrm>
            <a:off x="5056060" y="5761983"/>
            <a:ext cx="1347606" cy="3708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ax</a:t>
            </a:r>
            <a:r>
              <a:rPr lang="es-CO" sz="900" baseline="30000" dirty="0" smtClean="0">
                <a:solidFill>
                  <a:schemeClr val="tx1"/>
                </a:solidFill>
                <a:cs typeface="Arial" pitchFamily="34" charset="0"/>
              </a:rPr>
              <a:t>2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+ bx  = 0</a:t>
            </a:r>
          </a:p>
        </p:txBody>
      </p:sp>
      <p:sp>
        <p:nvSpPr>
          <p:cNvPr id="164" name="Rectángulo 33"/>
          <p:cNvSpPr/>
          <p:nvPr/>
        </p:nvSpPr>
        <p:spPr>
          <a:xfrm>
            <a:off x="3504010" y="5771377"/>
            <a:ext cx="1244135" cy="3708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ax</a:t>
            </a:r>
            <a:r>
              <a:rPr lang="es-CO" sz="900" baseline="30000" dirty="0" smtClean="0">
                <a:solidFill>
                  <a:schemeClr val="tx1"/>
                </a:solidFill>
                <a:cs typeface="Arial" pitchFamily="34" charset="0"/>
              </a:rPr>
              <a:t>2 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= 0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endParaRPr lang="es-CO" sz="900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165" name="Rectángulo 33"/>
          <p:cNvSpPr/>
          <p:nvPr/>
        </p:nvSpPr>
        <p:spPr>
          <a:xfrm>
            <a:off x="7136972" y="5759901"/>
            <a:ext cx="1232630" cy="3708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ax</a:t>
            </a:r>
            <a:r>
              <a:rPr lang="es-CO" sz="900" baseline="30000" dirty="0" smtClean="0">
                <a:solidFill>
                  <a:schemeClr val="tx1"/>
                </a:solidFill>
                <a:cs typeface="Arial" pitchFamily="34" charset="0"/>
              </a:rPr>
              <a:t>2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+  c = 0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endParaRPr lang="es-CO" sz="900" dirty="0">
              <a:solidFill>
                <a:srgbClr val="FF0000"/>
              </a:solidFill>
              <a:cs typeface="Arial" pitchFamily="34" charset="0"/>
            </a:endParaRPr>
          </a:p>
        </p:txBody>
      </p:sp>
      <p:cxnSp>
        <p:nvCxnSpPr>
          <p:cNvPr id="167" name="166 Conector angular"/>
          <p:cNvCxnSpPr>
            <a:stCxn id="146" idx="2"/>
            <a:endCxn id="165" idx="0"/>
          </p:cNvCxnSpPr>
          <p:nvPr/>
        </p:nvCxnSpPr>
        <p:spPr>
          <a:xfrm rot="16200000" flipH="1">
            <a:off x="6466467" y="4473080"/>
            <a:ext cx="152923" cy="242071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169 Conector angular"/>
          <p:cNvCxnSpPr>
            <a:stCxn id="146" idx="2"/>
            <a:endCxn id="163" idx="0"/>
          </p:cNvCxnSpPr>
          <p:nvPr/>
        </p:nvCxnSpPr>
        <p:spPr>
          <a:xfrm rot="16200000" flipH="1">
            <a:off x="5453714" y="5485833"/>
            <a:ext cx="155005" cy="39729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172 Conector angular"/>
          <p:cNvCxnSpPr>
            <a:endCxn id="164" idx="0"/>
          </p:cNvCxnSpPr>
          <p:nvPr/>
        </p:nvCxnSpPr>
        <p:spPr>
          <a:xfrm rot="5400000">
            <a:off x="4642052" y="5080864"/>
            <a:ext cx="174538" cy="120649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ángulo 161"/>
          <p:cNvSpPr/>
          <p:nvPr/>
        </p:nvSpPr>
        <p:spPr>
          <a:xfrm>
            <a:off x="3661718" y="6291395"/>
            <a:ext cx="925474" cy="20717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tiene    </a:t>
            </a:r>
            <a:endParaRPr lang="es-CO" sz="900" dirty="0" smtClean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81" name="180 Conector recto"/>
          <p:cNvCxnSpPr>
            <a:stCxn id="164" idx="2"/>
            <a:endCxn id="179" idx="0"/>
          </p:cNvCxnSpPr>
          <p:nvPr/>
        </p:nvCxnSpPr>
        <p:spPr>
          <a:xfrm flipH="1">
            <a:off x="4124455" y="6142273"/>
            <a:ext cx="1623" cy="1491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ángulo 33"/>
          <p:cNvSpPr/>
          <p:nvPr/>
        </p:nvSpPr>
        <p:spPr>
          <a:xfrm>
            <a:off x="3456106" y="6640087"/>
            <a:ext cx="1349517" cy="4627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una 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Solución 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endParaRPr lang="es-CO" sz="900" dirty="0">
              <a:solidFill>
                <a:srgbClr val="FF0000"/>
              </a:solidFill>
              <a:cs typeface="Arial" pitchFamily="34" charset="0"/>
            </a:endParaRPr>
          </a:p>
        </p:txBody>
      </p:sp>
      <p:cxnSp>
        <p:nvCxnSpPr>
          <p:cNvPr id="193" name="192 Conector recto"/>
          <p:cNvCxnSpPr>
            <a:stCxn id="179" idx="2"/>
            <a:endCxn id="183" idx="0"/>
          </p:cNvCxnSpPr>
          <p:nvPr/>
        </p:nvCxnSpPr>
        <p:spPr>
          <a:xfrm>
            <a:off x="4124455" y="6498566"/>
            <a:ext cx="6410" cy="1415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tángulo 161"/>
          <p:cNvSpPr/>
          <p:nvPr/>
        </p:nvSpPr>
        <p:spPr>
          <a:xfrm>
            <a:off x="5269333" y="6268514"/>
            <a:ext cx="925474" cy="20129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tiene    </a:t>
            </a:r>
            <a:endParaRPr lang="es-CO" sz="900" dirty="0" smtClean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04" name="203 Conector recto"/>
          <p:cNvCxnSpPr>
            <a:stCxn id="202" idx="2"/>
            <a:endCxn id="307" idx="0"/>
          </p:cNvCxnSpPr>
          <p:nvPr/>
        </p:nvCxnSpPr>
        <p:spPr>
          <a:xfrm>
            <a:off x="5732070" y="6469811"/>
            <a:ext cx="6417" cy="1493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211 Conector recto"/>
          <p:cNvCxnSpPr>
            <a:stCxn id="163" idx="2"/>
            <a:endCxn id="202" idx="0"/>
          </p:cNvCxnSpPr>
          <p:nvPr/>
        </p:nvCxnSpPr>
        <p:spPr>
          <a:xfrm>
            <a:off x="5729863" y="6132879"/>
            <a:ext cx="2207" cy="1356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ángulo 161"/>
          <p:cNvSpPr/>
          <p:nvPr/>
        </p:nvSpPr>
        <p:spPr>
          <a:xfrm>
            <a:off x="3671297" y="7242874"/>
            <a:ext cx="925474" cy="22760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que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es    </a:t>
            </a:r>
          </a:p>
        </p:txBody>
      </p:sp>
      <p:cxnSp>
        <p:nvCxnSpPr>
          <p:cNvPr id="219" name="218 Conector recto"/>
          <p:cNvCxnSpPr>
            <a:stCxn id="183" idx="2"/>
            <a:endCxn id="217" idx="0"/>
          </p:cNvCxnSpPr>
          <p:nvPr/>
        </p:nvCxnSpPr>
        <p:spPr>
          <a:xfrm>
            <a:off x="4130865" y="7102792"/>
            <a:ext cx="3169" cy="1400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Rectángulo 33"/>
          <p:cNvSpPr/>
          <p:nvPr/>
        </p:nvSpPr>
        <p:spPr>
          <a:xfrm>
            <a:off x="3741614" y="7633308"/>
            <a:ext cx="788093" cy="3971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x  = 0  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endParaRPr lang="es-CO" sz="900" dirty="0">
              <a:solidFill>
                <a:srgbClr val="FF0000"/>
              </a:solidFill>
              <a:cs typeface="Arial" pitchFamily="34" charset="0"/>
            </a:endParaRPr>
          </a:p>
        </p:txBody>
      </p:sp>
      <p:cxnSp>
        <p:nvCxnSpPr>
          <p:cNvPr id="223" name="222 Conector recto"/>
          <p:cNvCxnSpPr>
            <a:stCxn id="217" idx="2"/>
            <a:endCxn id="221" idx="0"/>
          </p:cNvCxnSpPr>
          <p:nvPr/>
        </p:nvCxnSpPr>
        <p:spPr>
          <a:xfrm>
            <a:off x="4134034" y="7470475"/>
            <a:ext cx="1627" cy="1628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Rectángulo 161"/>
          <p:cNvSpPr/>
          <p:nvPr/>
        </p:nvSpPr>
        <p:spPr>
          <a:xfrm>
            <a:off x="5278915" y="7236674"/>
            <a:ext cx="925474" cy="18204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que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son     </a:t>
            </a:r>
          </a:p>
        </p:txBody>
      </p:sp>
      <p:cxnSp>
        <p:nvCxnSpPr>
          <p:cNvPr id="228" name="227 Conector recto"/>
          <p:cNvCxnSpPr>
            <a:stCxn id="307" idx="2"/>
            <a:endCxn id="226" idx="0"/>
          </p:cNvCxnSpPr>
          <p:nvPr/>
        </p:nvCxnSpPr>
        <p:spPr>
          <a:xfrm>
            <a:off x="5738487" y="7081892"/>
            <a:ext cx="3165" cy="1547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tángulo 33"/>
          <p:cNvSpPr/>
          <p:nvPr/>
        </p:nvSpPr>
        <p:spPr>
          <a:xfrm>
            <a:off x="5947067" y="7633585"/>
            <a:ext cx="788093" cy="3971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x  = 0  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endParaRPr lang="es-CO" sz="900" dirty="0">
              <a:solidFill>
                <a:srgbClr val="FF0000"/>
              </a:solidFill>
              <a:cs typeface="Arial" pitchFamily="34" charset="0"/>
            </a:endParaRPr>
          </a:p>
        </p:txBody>
      </p:sp>
      <p:cxnSp>
        <p:nvCxnSpPr>
          <p:cNvPr id="233" name="232 Conector angular"/>
          <p:cNvCxnSpPr>
            <a:stCxn id="226" idx="2"/>
            <a:endCxn id="230" idx="0"/>
          </p:cNvCxnSpPr>
          <p:nvPr/>
        </p:nvCxnSpPr>
        <p:spPr>
          <a:xfrm rot="16200000" flipH="1">
            <a:off x="5933949" y="7226420"/>
            <a:ext cx="214868" cy="59946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235 Conector angular"/>
          <p:cNvCxnSpPr>
            <a:stCxn id="226" idx="2"/>
            <a:endCxn id="574" idx="0"/>
          </p:cNvCxnSpPr>
          <p:nvPr/>
        </p:nvCxnSpPr>
        <p:spPr>
          <a:xfrm rot="5400000">
            <a:off x="5305814" y="7200345"/>
            <a:ext cx="217466" cy="65421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Rectángulo 161"/>
          <p:cNvSpPr/>
          <p:nvPr/>
        </p:nvSpPr>
        <p:spPr>
          <a:xfrm>
            <a:off x="7495860" y="6261605"/>
            <a:ext cx="517350" cy="14494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si      </a:t>
            </a:r>
            <a:endParaRPr lang="es-CO" sz="900" dirty="0" smtClean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43" name="242 Conector recto"/>
          <p:cNvCxnSpPr>
            <a:stCxn id="165" idx="2"/>
            <a:endCxn id="241" idx="0"/>
          </p:cNvCxnSpPr>
          <p:nvPr/>
        </p:nvCxnSpPr>
        <p:spPr>
          <a:xfrm>
            <a:off x="7753287" y="6130797"/>
            <a:ext cx="1248" cy="1308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Rectángulo 33"/>
          <p:cNvSpPr/>
          <p:nvPr/>
        </p:nvSpPr>
        <p:spPr>
          <a:xfrm>
            <a:off x="6901272" y="6684508"/>
            <a:ext cx="1004617" cy="4869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CO" sz="10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</a:p>
          <a:p>
            <a:pPr algn="ctr"/>
            <a:r>
              <a:rPr lang="es-CO" sz="10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</a:p>
          <a:p>
            <a:pPr algn="ctr"/>
            <a:r>
              <a:rPr lang="es-CO" sz="10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endParaRPr lang="es-CO" sz="1000" dirty="0">
              <a:solidFill>
                <a:srgbClr val="FF0000"/>
              </a:solidFill>
              <a:cs typeface="Arial" pitchFamily="34" charset="0"/>
            </a:endParaRPr>
          </a:p>
        </p:txBody>
      </p:sp>
      <p:cxnSp>
        <p:nvCxnSpPr>
          <p:cNvPr id="250" name="249 Conector angular"/>
          <p:cNvCxnSpPr>
            <a:stCxn id="241" idx="2"/>
            <a:endCxn id="245" idx="0"/>
          </p:cNvCxnSpPr>
          <p:nvPr/>
        </p:nvCxnSpPr>
        <p:spPr>
          <a:xfrm rot="5400000">
            <a:off x="7440080" y="6370052"/>
            <a:ext cx="277957" cy="35095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Rectángulo 161"/>
          <p:cNvSpPr/>
          <p:nvPr/>
        </p:nvSpPr>
        <p:spPr>
          <a:xfrm>
            <a:off x="6940180" y="7316159"/>
            <a:ext cx="925474" cy="18882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tiene    </a:t>
            </a:r>
            <a:endParaRPr lang="es-CO" sz="900" dirty="0" smtClean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58" name="257 Conector recto"/>
          <p:cNvCxnSpPr>
            <a:stCxn id="257" idx="2"/>
            <a:endCxn id="259" idx="0"/>
          </p:cNvCxnSpPr>
          <p:nvPr/>
        </p:nvCxnSpPr>
        <p:spPr>
          <a:xfrm>
            <a:off x="7402917" y="7504981"/>
            <a:ext cx="658" cy="1462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Rectángulo 33"/>
          <p:cNvSpPr/>
          <p:nvPr/>
        </p:nvSpPr>
        <p:spPr>
          <a:xfrm>
            <a:off x="6901266" y="7651229"/>
            <a:ext cx="1004617" cy="6051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dos   solución </a:t>
            </a:r>
            <a:endParaRPr lang="es-CO" sz="900" dirty="0" smtClean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endParaRPr lang="es-CO" sz="900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260" name="Rectángulo 161"/>
          <p:cNvSpPr/>
          <p:nvPr/>
        </p:nvSpPr>
        <p:spPr>
          <a:xfrm>
            <a:off x="7026985" y="8390949"/>
            <a:ext cx="755865" cy="17795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que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son     </a:t>
            </a:r>
          </a:p>
        </p:txBody>
      </p:sp>
      <p:cxnSp>
        <p:nvCxnSpPr>
          <p:cNvPr id="261" name="260 Conector recto"/>
          <p:cNvCxnSpPr>
            <a:stCxn id="259" idx="2"/>
            <a:endCxn id="260" idx="0"/>
          </p:cNvCxnSpPr>
          <p:nvPr/>
        </p:nvCxnSpPr>
        <p:spPr>
          <a:xfrm>
            <a:off x="7403575" y="8256387"/>
            <a:ext cx="1343" cy="1345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266 Conector recto"/>
          <p:cNvCxnSpPr>
            <a:stCxn id="245" idx="2"/>
            <a:endCxn id="257" idx="0"/>
          </p:cNvCxnSpPr>
          <p:nvPr/>
        </p:nvCxnSpPr>
        <p:spPr>
          <a:xfrm flipH="1">
            <a:off x="7402917" y="7171426"/>
            <a:ext cx="664" cy="1447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281 Conector angular"/>
          <p:cNvCxnSpPr>
            <a:stCxn id="241" idx="2"/>
            <a:endCxn id="608" idx="0"/>
          </p:cNvCxnSpPr>
          <p:nvPr/>
        </p:nvCxnSpPr>
        <p:spPr>
          <a:xfrm rot="16200000" flipH="1">
            <a:off x="8043928" y="6117158"/>
            <a:ext cx="275082" cy="85386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51341" y="6786784"/>
            <a:ext cx="493926" cy="263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7" name="Rectángulo 33"/>
          <p:cNvSpPr/>
          <p:nvPr/>
        </p:nvSpPr>
        <p:spPr>
          <a:xfrm>
            <a:off x="5063728" y="6619187"/>
            <a:ext cx="1349517" cy="4627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una 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Solución 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endParaRPr lang="es-CO" sz="900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327" name="Rectángulo 33"/>
          <p:cNvSpPr/>
          <p:nvPr/>
        </p:nvSpPr>
        <p:spPr>
          <a:xfrm>
            <a:off x="8373374" y="8643990"/>
            <a:ext cx="851230" cy="4597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CO" sz="10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</a:p>
          <a:p>
            <a:pPr algn="ctr"/>
            <a:r>
              <a:rPr lang="es-CO" sz="1000" dirty="0" smtClean="0">
                <a:solidFill>
                  <a:schemeClr val="tx1"/>
                </a:solidFill>
                <a:cs typeface="Arial" pitchFamily="34" charset="0"/>
              </a:rPr>
              <a:t>  </a:t>
            </a:r>
          </a:p>
          <a:p>
            <a:pPr algn="ctr"/>
            <a:r>
              <a:rPr lang="es-CO" sz="10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endParaRPr lang="es-CO" sz="1000" dirty="0">
              <a:solidFill>
                <a:srgbClr val="FF0000"/>
              </a:solidFill>
              <a:cs typeface="Arial" pitchFamily="34" charset="0"/>
            </a:endParaRP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11396" y="8760174"/>
            <a:ext cx="483317" cy="274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7" name="Rectángulo 161"/>
          <p:cNvSpPr/>
          <p:nvPr/>
        </p:nvSpPr>
        <p:spPr>
          <a:xfrm>
            <a:off x="8348506" y="7319561"/>
            <a:ext cx="517350" cy="15666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no</a:t>
            </a:r>
            <a:endParaRPr lang="es-CO" sz="900" dirty="0" smtClean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38" name="Rectángulo 33"/>
          <p:cNvSpPr/>
          <p:nvPr/>
        </p:nvSpPr>
        <p:spPr>
          <a:xfrm>
            <a:off x="8106485" y="7628542"/>
            <a:ext cx="1004617" cy="6051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tiene ninguna  solución </a:t>
            </a:r>
            <a:endParaRPr lang="es-CO" sz="900" dirty="0" smtClean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endParaRPr lang="es-CO" sz="900" dirty="0">
              <a:solidFill>
                <a:srgbClr val="FF0000"/>
              </a:solidFill>
              <a:cs typeface="Arial" pitchFamily="34" charset="0"/>
            </a:endParaRPr>
          </a:p>
        </p:txBody>
      </p:sp>
      <p:cxnSp>
        <p:nvCxnSpPr>
          <p:cNvPr id="340" name="339 Conector recto"/>
          <p:cNvCxnSpPr>
            <a:stCxn id="608" idx="2"/>
            <a:endCxn id="337" idx="0"/>
          </p:cNvCxnSpPr>
          <p:nvPr/>
        </p:nvCxnSpPr>
        <p:spPr>
          <a:xfrm flipH="1">
            <a:off x="8607181" y="7168551"/>
            <a:ext cx="1222" cy="1510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342 Conector recto"/>
          <p:cNvCxnSpPr>
            <a:stCxn id="337" idx="2"/>
            <a:endCxn id="338" idx="0"/>
          </p:cNvCxnSpPr>
          <p:nvPr/>
        </p:nvCxnSpPr>
        <p:spPr>
          <a:xfrm>
            <a:off x="8607181" y="7476225"/>
            <a:ext cx="1613" cy="1523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ángulo 161"/>
          <p:cNvSpPr/>
          <p:nvPr/>
        </p:nvSpPr>
        <p:spPr>
          <a:xfrm>
            <a:off x="10657695" y="6215593"/>
            <a:ext cx="1156146" cy="21971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se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determina        </a:t>
            </a:r>
          </a:p>
        </p:txBody>
      </p:sp>
      <p:cxnSp>
        <p:nvCxnSpPr>
          <p:cNvPr id="354" name="353 Conector angular"/>
          <p:cNvCxnSpPr>
            <a:stCxn id="260" idx="3"/>
            <a:endCxn id="327" idx="0"/>
          </p:cNvCxnSpPr>
          <p:nvPr/>
        </p:nvCxnSpPr>
        <p:spPr>
          <a:xfrm>
            <a:off x="7782850" y="8479927"/>
            <a:ext cx="1016139" cy="164063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356 Conector angular"/>
          <p:cNvCxnSpPr>
            <a:stCxn id="260" idx="1"/>
            <a:endCxn id="603" idx="0"/>
          </p:cNvCxnSpPr>
          <p:nvPr/>
        </p:nvCxnSpPr>
        <p:spPr>
          <a:xfrm rot="10800000" flipV="1">
            <a:off x="6162183" y="8479927"/>
            <a:ext cx="864803" cy="155436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359 Conector recto"/>
          <p:cNvCxnSpPr>
            <a:stCxn id="346" idx="0"/>
            <a:endCxn id="156" idx="2"/>
          </p:cNvCxnSpPr>
          <p:nvPr/>
        </p:nvCxnSpPr>
        <p:spPr>
          <a:xfrm flipH="1" flipV="1">
            <a:off x="11233427" y="6087854"/>
            <a:ext cx="2341" cy="1277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Rectángulo 33"/>
          <p:cNvSpPr/>
          <p:nvPr/>
        </p:nvSpPr>
        <p:spPr>
          <a:xfrm>
            <a:off x="9328640" y="6700269"/>
            <a:ext cx="1349517" cy="4627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numero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de soluciones  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endParaRPr lang="es-CO" sz="900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380" name="Rectángulo 33"/>
          <p:cNvSpPr/>
          <p:nvPr/>
        </p:nvSpPr>
        <p:spPr>
          <a:xfrm>
            <a:off x="12197100" y="6697860"/>
            <a:ext cx="1349517" cy="4627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métodos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de solución   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endParaRPr lang="es-CO" sz="900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381" name="Rectángulo 161"/>
          <p:cNvSpPr/>
          <p:nvPr/>
        </p:nvSpPr>
        <p:spPr>
          <a:xfrm>
            <a:off x="9746997" y="7299309"/>
            <a:ext cx="517350" cy="16541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si      </a:t>
            </a:r>
            <a:endParaRPr lang="es-CO" sz="900" dirty="0" smtClean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83" name="Rectángulo 33"/>
          <p:cNvSpPr/>
          <p:nvPr/>
        </p:nvSpPr>
        <p:spPr>
          <a:xfrm>
            <a:off x="9242694" y="7661828"/>
            <a:ext cx="1002877" cy="3971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b</a:t>
            </a:r>
            <a:r>
              <a:rPr lang="es-CO" sz="900" baseline="30000" dirty="0" smtClean="0">
                <a:solidFill>
                  <a:schemeClr val="tx1"/>
                </a:solidFill>
                <a:cs typeface="Arial" pitchFamily="34" charset="0"/>
              </a:rPr>
              <a:t>2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- 4ac&gt; 0  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endParaRPr lang="es-CO" sz="900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384" name="Rectángulo 33"/>
          <p:cNvSpPr/>
          <p:nvPr/>
        </p:nvSpPr>
        <p:spPr>
          <a:xfrm>
            <a:off x="10221985" y="8152375"/>
            <a:ext cx="1002877" cy="3971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b</a:t>
            </a:r>
            <a:r>
              <a:rPr lang="es-CO" sz="900" baseline="30000" dirty="0" smtClean="0">
                <a:solidFill>
                  <a:schemeClr val="tx1"/>
                </a:solidFill>
                <a:cs typeface="Arial" pitchFamily="34" charset="0"/>
              </a:rPr>
              <a:t>2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- 4ac&lt; 0  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endParaRPr lang="es-CO" sz="900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385" name="Rectángulo 33"/>
          <p:cNvSpPr/>
          <p:nvPr/>
        </p:nvSpPr>
        <p:spPr>
          <a:xfrm>
            <a:off x="11203197" y="7657009"/>
            <a:ext cx="1002877" cy="3971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endParaRPr lang="es-CO" sz="900" dirty="0" smtClean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b</a:t>
            </a:r>
            <a:r>
              <a:rPr lang="es-CO" sz="900" baseline="30000" dirty="0" smtClean="0">
                <a:solidFill>
                  <a:schemeClr val="tx1"/>
                </a:solidFill>
                <a:cs typeface="Arial" pitchFamily="34" charset="0"/>
              </a:rPr>
              <a:t>2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-4ac&gt;=0  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endParaRPr lang="es-CO" sz="900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386" name="Rectángulo 161"/>
          <p:cNvSpPr/>
          <p:nvPr/>
        </p:nvSpPr>
        <p:spPr>
          <a:xfrm>
            <a:off x="9369215" y="8231753"/>
            <a:ext cx="745808" cy="15087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tiene    </a:t>
            </a:r>
            <a:endParaRPr lang="es-CO" sz="900" dirty="0" smtClean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87" name="Rectángulo 161"/>
          <p:cNvSpPr/>
          <p:nvPr/>
        </p:nvSpPr>
        <p:spPr>
          <a:xfrm>
            <a:off x="11336312" y="8283459"/>
            <a:ext cx="745808" cy="15087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tiene    </a:t>
            </a:r>
            <a:endParaRPr lang="es-CO" sz="900" dirty="0" smtClean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89" name="Rectángulo 161"/>
          <p:cNvSpPr/>
          <p:nvPr/>
        </p:nvSpPr>
        <p:spPr>
          <a:xfrm>
            <a:off x="10348875" y="8635270"/>
            <a:ext cx="745808" cy="15087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tiene    </a:t>
            </a:r>
            <a:endParaRPr lang="es-CO" sz="900" dirty="0" smtClean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392" name="391 Conector angular"/>
          <p:cNvCxnSpPr>
            <a:stCxn id="346" idx="2"/>
            <a:endCxn id="378" idx="0"/>
          </p:cNvCxnSpPr>
          <p:nvPr/>
        </p:nvCxnSpPr>
        <p:spPr>
          <a:xfrm rot="5400000">
            <a:off x="10487102" y="5951603"/>
            <a:ext cx="264964" cy="123236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394 Conector angular"/>
          <p:cNvCxnSpPr>
            <a:stCxn id="346" idx="2"/>
            <a:endCxn id="380" idx="0"/>
          </p:cNvCxnSpPr>
          <p:nvPr/>
        </p:nvCxnSpPr>
        <p:spPr>
          <a:xfrm rot="16200000" flipH="1">
            <a:off x="11922536" y="5748536"/>
            <a:ext cx="262555" cy="163609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398 Conector angular"/>
          <p:cNvCxnSpPr>
            <a:stCxn id="381" idx="2"/>
            <a:endCxn id="383" idx="0"/>
          </p:cNvCxnSpPr>
          <p:nvPr/>
        </p:nvCxnSpPr>
        <p:spPr>
          <a:xfrm rot="5400000">
            <a:off x="9776352" y="7432507"/>
            <a:ext cx="197103" cy="26153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401 Conector angular"/>
          <p:cNvCxnSpPr>
            <a:stCxn id="381" idx="2"/>
            <a:endCxn id="384" idx="0"/>
          </p:cNvCxnSpPr>
          <p:nvPr/>
        </p:nvCxnSpPr>
        <p:spPr>
          <a:xfrm rot="16200000" flipH="1">
            <a:off x="10020723" y="7449674"/>
            <a:ext cx="687650" cy="717752"/>
          </a:xfrm>
          <a:prstGeom prst="bentConnector3">
            <a:avLst>
              <a:gd name="adj1" fmla="val 1403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404 Conector angular"/>
          <p:cNvCxnSpPr>
            <a:stCxn id="381" idx="2"/>
            <a:endCxn id="385" idx="0"/>
          </p:cNvCxnSpPr>
          <p:nvPr/>
        </p:nvCxnSpPr>
        <p:spPr>
          <a:xfrm rot="16200000" flipH="1">
            <a:off x="10759012" y="6711385"/>
            <a:ext cx="192284" cy="169896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Rectángulo 161"/>
          <p:cNvSpPr/>
          <p:nvPr/>
        </p:nvSpPr>
        <p:spPr>
          <a:xfrm>
            <a:off x="12547197" y="7319848"/>
            <a:ext cx="661700" cy="1448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son       </a:t>
            </a:r>
            <a:endParaRPr lang="es-CO" sz="900" dirty="0" smtClean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409" name="Rectángulo 33"/>
          <p:cNvSpPr/>
          <p:nvPr/>
        </p:nvSpPr>
        <p:spPr>
          <a:xfrm>
            <a:off x="12269596" y="7624665"/>
            <a:ext cx="1223589" cy="3971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endParaRPr lang="es-CO" sz="900" dirty="0" smtClean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La Factorización  </a:t>
            </a:r>
            <a:endParaRPr lang="es-CO" sz="900" dirty="0" smtClean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endParaRPr lang="es-CO" sz="900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411" name="Rectángulo 33"/>
          <p:cNvSpPr/>
          <p:nvPr/>
        </p:nvSpPr>
        <p:spPr>
          <a:xfrm>
            <a:off x="12203151" y="8608982"/>
            <a:ext cx="1365658" cy="5522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l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a formula cuadrática:</a:t>
            </a:r>
          </a:p>
          <a:p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 </a:t>
            </a:r>
            <a:endParaRPr lang="es-CO" sz="900" dirty="0" smtClean="0">
              <a:solidFill>
                <a:schemeClr val="tx1"/>
              </a:solidFill>
              <a:cs typeface="Arial" pitchFamily="34" charset="0"/>
            </a:endParaRPr>
          </a:p>
          <a:p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endParaRPr lang="es-CO" sz="900" dirty="0">
              <a:solidFill>
                <a:srgbClr val="FF0000"/>
              </a:solidFill>
              <a:cs typeface="Arial" pitchFamily="34" charset="0"/>
            </a:endParaRPr>
          </a:p>
        </p:txBody>
      </p:sp>
      <p:cxnSp>
        <p:nvCxnSpPr>
          <p:cNvPr id="415" name="414 Conector recto"/>
          <p:cNvCxnSpPr>
            <a:stCxn id="378" idx="2"/>
            <a:endCxn id="381" idx="0"/>
          </p:cNvCxnSpPr>
          <p:nvPr/>
        </p:nvCxnSpPr>
        <p:spPr>
          <a:xfrm>
            <a:off x="10003399" y="7162974"/>
            <a:ext cx="2273" cy="1363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422 Conector recto"/>
          <p:cNvCxnSpPr>
            <a:stCxn id="383" idx="2"/>
            <a:endCxn id="386" idx="0"/>
          </p:cNvCxnSpPr>
          <p:nvPr/>
        </p:nvCxnSpPr>
        <p:spPr>
          <a:xfrm flipH="1">
            <a:off x="9742119" y="8058957"/>
            <a:ext cx="2014" cy="172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425 Conector recto"/>
          <p:cNvCxnSpPr>
            <a:stCxn id="386" idx="2"/>
            <a:endCxn id="477" idx="0"/>
          </p:cNvCxnSpPr>
          <p:nvPr/>
        </p:nvCxnSpPr>
        <p:spPr>
          <a:xfrm flipH="1">
            <a:off x="9737136" y="8382626"/>
            <a:ext cx="4983" cy="2565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428 Conector recto"/>
          <p:cNvCxnSpPr>
            <a:stCxn id="384" idx="2"/>
            <a:endCxn id="389" idx="0"/>
          </p:cNvCxnSpPr>
          <p:nvPr/>
        </p:nvCxnSpPr>
        <p:spPr>
          <a:xfrm flipH="1">
            <a:off x="10721779" y="8549504"/>
            <a:ext cx="1645" cy="857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441 Conector recto"/>
          <p:cNvCxnSpPr>
            <a:stCxn id="389" idx="2"/>
            <a:endCxn id="481" idx="0"/>
          </p:cNvCxnSpPr>
          <p:nvPr/>
        </p:nvCxnSpPr>
        <p:spPr>
          <a:xfrm>
            <a:off x="10721779" y="8786143"/>
            <a:ext cx="1112" cy="983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444 Conector recto"/>
          <p:cNvCxnSpPr>
            <a:stCxn id="385" idx="2"/>
            <a:endCxn id="387" idx="0"/>
          </p:cNvCxnSpPr>
          <p:nvPr/>
        </p:nvCxnSpPr>
        <p:spPr>
          <a:xfrm>
            <a:off x="11704636" y="8054138"/>
            <a:ext cx="4580" cy="2293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Rectángulo 33"/>
          <p:cNvSpPr/>
          <p:nvPr/>
        </p:nvSpPr>
        <p:spPr>
          <a:xfrm>
            <a:off x="11332393" y="8558143"/>
            <a:ext cx="751058" cy="3894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una  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solución  </a:t>
            </a:r>
            <a:endParaRPr lang="es-CO" sz="900" dirty="0" smtClean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endParaRPr lang="es-CO" sz="900" dirty="0">
              <a:solidFill>
                <a:srgbClr val="FF0000"/>
              </a:solidFill>
              <a:cs typeface="Arial" pitchFamily="34" charset="0"/>
            </a:endParaRPr>
          </a:p>
        </p:txBody>
      </p:sp>
      <p:cxnSp>
        <p:nvCxnSpPr>
          <p:cNvPr id="451" name="450 Conector recto"/>
          <p:cNvCxnSpPr>
            <a:stCxn id="387" idx="2"/>
            <a:endCxn id="448" idx="0"/>
          </p:cNvCxnSpPr>
          <p:nvPr/>
        </p:nvCxnSpPr>
        <p:spPr>
          <a:xfrm flipH="1">
            <a:off x="11707922" y="8434332"/>
            <a:ext cx="1294" cy="1238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312924" y="8898329"/>
            <a:ext cx="1134680" cy="211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56" name="455 Conector recto"/>
          <p:cNvCxnSpPr>
            <a:stCxn id="380" idx="2"/>
            <a:endCxn id="408" idx="0"/>
          </p:cNvCxnSpPr>
          <p:nvPr/>
        </p:nvCxnSpPr>
        <p:spPr>
          <a:xfrm>
            <a:off x="12871859" y="7160565"/>
            <a:ext cx="6188" cy="1592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460 Conector recto"/>
          <p:cNvCxnSpPr>
            <a:stCxn id="408" idx="2"/>
            <a:endCxn id="409" idx="0"/>
          </p:cNvCxnSpPr>
          <p:nvPr/>
        </p:nvCxnSpPr>
        <p:spPr>
          <a:xfrm>
            <a:off x="12878047" y="7464725"/>
            <a:ext cx="3344" cy="159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4" name="Rectángulo 161"/>
          <p:cNvSpPr/>
          <p:nvPr/>
        </p:nvSpPr>
        <p:spPr>
          <a:xfrm>
            <a:off x="12704316" y="8253785"/>
            <a:ext cx="358347" cy="19955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y      </a:t>
            </a:r>
            <a:endParaRPr lang="es-CO" sz="900" dirty="0" smtClean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466" name="465 Conector recto"/>
          <p:cNvCxnSpPr>
            <a:stCxn id="409" idx="2"/>
            <a:endCxn id="464" idx="0"/>
          </p:cNvCxnSpPr>
          <p:nvPr/>
        </p:nvCxnSpPr>
        <p:spPr>
          <a:xfrm>
            <a:off x="12881391" y="8021794"/>
            <a:ext cx="2099" cy="231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469 Conector recto"/>
          <p:cNvCxnSpPr>
            <a:stCxn id="464" idx="2"/>
            <a:endCxn id="411" idx="0"/>
          </p:cNvCxnSpPr>
          <p:nvPr/>
        </p:nvCxnSpPr>
        <p:spPr>
          <a:xfrm>
            <a:off x="12883490" y="8453340"/>
            <a:ext cx="2490" cy="155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Rectángulo 33"/>
          <p:cNvSpPr/>
          <p:nvPr/>
        </p:nvSpPr>
        <p:spPr>
          <a:xfrm>
            <a:off x="9361607" y="8639176"/>
            <a:ext cx="751058" cy="3894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d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os 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solución  </a:t>
            </a:r>
            <a:endParaRPr lang="es-CO" sz="900" dirty="0" smtClean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endParaRPr lang="es-CO" sz="900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481" name="Rectángulo 33"/>
          <p:cNvSpPr/>
          <p:nvPr/>
        </p:nvSpPr>
        <p:spPr>
          <a:xfrm>
            <a:off x="10347362" y="8884502"/>
            <a:ext cx="751058" cy="3894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n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inguna   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solución  </a:t>
            </a:r>
            <a:endParaRPr lang="es-CO" sz="900" dirty="0" smtClean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endParaRPr lang="es-CO" sz="900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483" name="Rectángulo 35"/>
          <p:cNvSpPr/>
          <p:nvPr/>
        </p:nvSpPr>
        <p:spPr>
          <a:xfrm>
            <a:off x="10774497" y="2404787"/>
            <a:ext cx="1095738" cy="26807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se dividen en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485" name="Rectángulo 33"/>
          <p:cNvSpPr/>
          <p:nvPr/>
        </p:nvSpPr>
        <p:spPr>
          <a:xfrm>
            <a:off x="9143487" y="2850286"/>
            <a:ext cx="1226402" cy="4857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ES_tradnl" sz="1050" dirty="0" smtClean="0">
                <a:solidFill>
                  <a:schemeClr val="bg1"/>
                </a:solidFill>
              </a:rPr>
              <a:t>ecuaciones con radicales </a:t>
            </a:r>
            <a:endParaRPr lang="es-ES_tradnl" sz="1050" i="1" dirty="0" smtClean="0">
              <a:solidFill>
                <a:schemeClr val="bg1"/>
              </a:solidFill>
            </a:endParaRPr>
          </a:p>
        </p:txBody>
      </p:sp>
      <p:sp>
        <p:nvSpPr>
          <p:cNvPr id="486" name="Rectángulo 33"/>
          <p:cNvSpPr/>
          <p:nvPr/>
        </p:nvSpPr>
        <p:spPr>
          <a:xfrm>
            <a:off x="10712717" y="2851959"/>
            <a:ext cx="1226402" cy="4857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ES_tradnl" sz="1050" dirty="0" smtClean="0">
                <a:solidFill>
                  <a:schemeClr val="bg1"/>
                </a:solidFill>
              </a:rPr>
              <a:t>e</a:t>
            </a:r>
            <a:r>
              <a:rPr lang="es-ES_tradnl" sz="1050" dirty="0" smtClean="0">
                <a:solidFill>
                  <a:schemeClr val="bg1"/>
                </a:solidFill>
              </a:rPr>
              <a:t>cuaciones  bicuadraticas </a:t>
            </a:r>
            <a:endParaRPr lang="es-ES_tradnl" sz="1050" i="1" dirty="0" smtClean="0">
              <a:solidFill>
                <a:schemeClr val="bg1"/>
              </a:solidFill>
            </a:endParaRPr>
          </a:p>
        </p:txBody>
      </p:sp>
      <p:sp>
        <p:nvSpPr>
          <p:cNvPr id="487" name="Rectángulo 33"/>
          <p:cNvSpPr/>
          <p:nvPr/>
        </p:nvSpPr>
        <p:spPr>
          <a:xfrm>
            <a:off x="12261839" y="2843584"/>
            <a:ext cx="1226402" cy="4857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ES_tradnl" sz="1050" dirty="0" smtClean="0">
                <a:solidFill>
                  <a:schemeClr val="bg1"/>
                </a:solidFill>
              </a:rPr>
              <a:t>  cuadráticas literales </a:t>
            </a:r>
            <a:endParaRPr lang="es-ES_tradnl" sz="1050" i="1" dirty="0" smtClean="0">
              <a:solidFill>
                <a:schemeClr val="bg1"/>
              </a:solidFill>
            </a:endParaRPr>
          </a:p>
        </p:txBody>
      </p:sp>
      <p:cxnSp>
        <p:nvCxnSpPr>
          <p:cNvPr id="489" name="488 Conector recto"/>
          <p:cNvCxnSpPr>
            <a:stCxn id="132" idx="2"/>
            <a:endCxn id="483" idx="0"/>
          </p:cNvCxnSpPr>
          <p:nvPr/>
        </p:nvCxnSpPr>
        <p:spPr>
          <a:xfrm>
            <a:off x="11321700" y="2241503"/>
            <a:ext cx="666" cy="1632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492 Conector recto"/>
          <p:cNvCxnSpPr>
            <a:stCxn id="483" idx="2"/>
            <a:endCxn id="486" idx="0"/>
          </p:cNvCxnSpPr>
          <p:nvPr/>
        </p:nvCxnSpPr>
        <p:spPr>
          <a:xfrm>
            <a:off x="11322366" y="2672863"/>
            <a:ext cx="3552" cy="1790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497 Conector angular"/>
          <p:cNvCxnSpPr>
            <a:stCxn id="483" idx="2"/>
            <a:endCxn id="487" idx="0"/>
          </p:cNvCxnSpPr>
          <p:nvPr/>
        </p:nvCxnSpPr>
        <p:spPr>
          <a:xfrm rot="16200000" flipH="1">
            <a:off x="12013343" y="1981886"/>
            <a:ext cx="170721" cy="155267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502 Conector angular"/>
          <p:cNvCxnSpPr>
            <a:stCxn id="483" idx="2"/>
            <a:endCxn id="485" idx="0"/>
          </p:cNvCxnSpPr>
          <p:nvPr/>
        </p:nvCxnSpPr>
        <p:spPr>
          <a:xfrm rot="5400000">
            <a:off x="10450816" y="1978735"/>
            <a:ext cx="177423" cy="15656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" name="Rectángulo 161"/>
          <p:cNvSpPr/>
          <p:nvPr/>
        </p:nvSpPr>
        <p:spPr>
          <a:xfrm>
            <a:off x="10826380" y="3469768"/>
            <a:ext cx="1003485" cy="167736"/>
          </a:xfrm>
          <a:prstGeom prst="rect">
            <a:avLst/>
          </a:prstGeom>
          <a:ln w="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ejemplo </a:t>
            </a:r>
            <a:endParaRPr lang="es-CO" sz="900" dirty="0" smtClean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519" name="518 Conector recto"/>
          <p:cNvCxnSpPr>
            <a:stCxn id="486" idx="2"/>
            <a:endCxn id="516" idx="0"/>
          </p:cNvCxnSpPr>
          <p:nvPr/>
        </p:nvCxnSpPr>
        <p:spPr>
          <a:xfrm>
            <a:off x="11325918" y="3337724"/>
            <a:ext cx="2205" cy="1320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3" name="Rectángulo 174"/>
          <p:cNvSpPr/>
          <p:nvPr/>
        </p:nvSpPr>
        <p:spPr>
          <a:xfrm>
            <a:off x="9094713" y="3799514"/>
            <a:ext cx="1334594" cy="47102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rgbClr val="FF0000"/>
                </a:solidFill>
                <a:cs typeface="Arial" pitchFamily="34" charset="0"/>
              </a:rPr>
              <a:t>  </a:t>
            </a:r>
            <a:endParaRPr lang="es-CO" sz="900" dirty="0" smtClean="0">
              <a:solidFill>
                <a:srgbClr val="FF0000"/>
              </a:solidFill>
              <a:cs typeface="Arial" pitchFamily="34" charset="0"/>
            </a:endParaRPr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328030" y="3952359"/>
            <a:ext cx="892112" cy="138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31" name="Rectángulo 174"/>
          <p:cNvSpPr/>
          <p:nvPr/>
        </p:nvSpPr>
        <p:spPr>
          <a:xfrm>
            <a:off x="10668178" y="3801193"/>
            <a:ext cx="1334594" cy="47102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 4x</a:t>
            </a:r>
            <a:r>
              <a:rPr lang="es-CO" sz="900" baseline="30000" dirty="0" smtClean="0">
                <a:solidFill>
                  <a:schemeClr val="tx1"/>
                </a:solidFill>
                <a:cs typeface="Arial" pitchFamily="34" charset="0"/>
              </a:rPr>
              <a:t>4</a:t>
            </a:r>
            <a:r>
              <a:rPr lang="es-CO" sz="900" baseline="300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- 3 7x</a:t>
            </a:r>
            <a:r>
              <a:rPr lang="es-CO" sz="900" baseline="30000" dirty="0" smtClean="0">
                <a:solidFill>
                  <a:schemeClr val="tx1"/>
                </a:solidFill>
                <a:cs typeface="Arial" pitchFamily="34" charset="0"/>
              </a:rPr>
              <a:t>2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+ 9 = 0  </a:t>
            </a:r>
            <a:endParaRPr lang="es-CO" sz="900" dirty="0" smtClean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532" name="Rectángulo 161"/>
          <p:cNvSpPr/>
          <p:nvPr/>
        </p:nvSpPr>
        <p:spPr>
          <a:xfrm>
            <a:off x="9256275" y="3471448"/>
            <a:ext cx="1003485" cy="16773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ejemplo </a:t>
            </a:r>
            <a:endParaRPr lang="es-CO" sz="900" dirty="0" smtClean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533" name="Rectángulo 161"/>
          <p:cNvSpPr/>
          <p:nvPr/>
        </p:nvSpPr>
        <p:spPr>
          <a:xfrm>
            <a:off x="12375452" y="3471447"/>
            <a:ext cx="1003485" cy="16773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ejemplo </a:t>
            </a:r>
            <a:endParaRPr lang="es-CO" sz="900" dirty="0" smtClean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534" name="Rectángulo 174"/>
          <p:cNvSpPr/>
          <p:nvPr/>
        </p:nvSpPr>
        <p:spPr>
          <a:xfrm>
            <a:off x="12211499" y="3792825"/>
            <a:ext cx="1334594" cy="47102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 x</a:t>
            </a:r>
            <a:r>
              <a:rPr lang="es-CO" sz="900" baseline="30000" dirty="0" smtClean="0">
                <a:solidFill>
                  <a:schemeClr val="tx1"/>
                </a:solidFill>
                <a:cs typeface="Arial" pitchFamily="34" charset="0"/>
              </a:rPr>
              <a:t>2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– 7ax+ 12a</a:t>
            </a:r>
            <a:r>
              <a:rPr lang="es-CO" sz="900" baseline="30000" dirty="0" smtClean="0">
                <a:solidFill>
                  <a:schemeClr val="tx1"/>
                </a:solidFill>
                <a:cs typeface="Arial" pitchFamily="34" charset="0"/>
              </a:rPr>
              <a:t>2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= 0  </a:t>
            </a:r>
            <a:endParaRPr lang="es-CO" sz="900" dirty="0" smtClean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536" name="535 Conector recto"/>
          <p:cNvCxnSpPr>
            <a:stCxn id="485" idx="2"/>
            <a:endCxn id="532" idx="0"/>
          </p:cNvCxnSpPr>
          <p:nvPr/>
        </p:nvCxnSpPr>
        <p:spPr>
          <a:xfrm>
            <a:off x="9756688" y="3336051"/>
            <a:ext cx="1330" cy="1353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538 Conector recto"/>
          <p:cNvCxnSpPr>
            <a:stCxn id="532" idx="2"/>
            <a:endCxn id="523" idx="0"/>
          </p:cNvCxnSpPr>
          <p:nvPr/>
        </p:nvCxnSpPr>
        <p:spPr>
          <a:xfrm>
            <a:off x="9758018" y="3639184"/>
            <a:ext cx="3992" cy="1603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541 Conector recto"/>
          <p:cNvCxnSpPr>
            <a:stCxn id="516" idx="2"/>
            <a:endCxn id="531" idx="0"/>
          </p:cNvCxnSpPr>
          <p:nvPr/>
        </p:nvCxnSpPr>
        <p:spPr>
          <a:xfrm>
            <a:off x="11328123" y="3637504"/>
            <a:ext cx="7352" cy="1636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544 Conector recto"/>
          <p:cNvCxnSpPr>
            <a:stCxn id="487" idx="2"/>
            <a:endCxn id="533" idx="0"/>
          </p:cNvCxnSpPr>
          <p:nvPr/>
        </p:nvCxnSpPr>
        <p:spPr>
          <a:xfrm>
            <a:off x="12875040" y="3329349"/>
            <a:ext cx="2155" cy="1420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549 Conector recto"/>
          <p:cNvCxnSpPr>
            <a:stCxn id="533" idx="2"/>
            <a:endCxn id="534" idx="0"/>
          </p:cNvCxnSpPr>
          <p:nvPr/>
        </p:nvCxnSpPr>
        <p:spPr>
          <a:xfrm>
            <a:off x="12877195" y="3639183"/>
            <a:ext cx="1601" cy="153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4" name="Rectángulo 33"/>
          <p:cNvSpPr/>
          <p:nvPr/>
        </p:nvSpPr>
        <p:spPr>
          <a:xfrm>
            <a:off x="4693395" y="7636183"/>
            <a:ext cx="788093" cy="3971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CO" sz="10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</a:p>
          <a:p>
            <a:pPr algn="ctr"/>
            <a:endParaRPr lang="es-CO" sz="1000" dirty="0" smtClean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r>
              <a:rPr lang="es-CO" sz="10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endParaRPr lang="es-CO" sz="1000" dirty="0">
              <a:solidFill>
                <a:srgbClr val="FF0000"/>
              </a:solidFill>
              <a:cs typeface="Arial" pitchFamily="34" charset="0"/>
            </a:endParaRPr>
          </a:p>
        </p:txBody>
      </p:sp>
      <p:pic>
        <p:nvPicPr>
          <p:cNvPr id="57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829967" y="7723178"/>
            <a:ext cx="428662" cy="236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03" name="Rectángulo 33"/>
          <p:cNvSpPr/>
          <p:nvPr/>
        </p:nvSpPr>
        <p:spPr>
          <a:xfrm>
            <a:off x="5736567" y="8635363"/>
            <a:ext cx="851230" cy="4597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CO" sz="10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</a:p>
          <a:p>
            <a:pPr algn="ctr"/>
            <a:r>
              <a:rPr lang="es-CO" sz="1000" dirty="0" smtClean="0">
                <a:solidFill>
                  <a:schemeClr val="tx1"/>
                </a:solidFill>
                <a:cs typeface="Arial" pitchFamily="34" charset="0"/>
              </a:rPr>
              <a:t>  </a:t>
            </a:r>
          </a:p>
          <a:p>
            <a:pPr algn="ctr"/>
            <a:r>
              <a:rPr lang="es-CO" sz="10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endParaRPr lang="es-CO" sz="1000" dirty="0">
              <a:solidFill>
                <a:srgbClr val="FF0000"/>
              </a:solidFill>
              <a:cs typeface="Arial" pitchFamily="34" charset="0"/>
            </a:endParaRPr>
          </a:p>
        </p:txBody>
      </p:sp>
      <p:pic>
        <p:nvPicPr>
          <p:cNvPr id="605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871168" y="8795699"/>
            <a:ext cx="524462" cy="296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08" name="Rectángulo 33"/>
          <p:cNvSpPr/>
          <p:nvPr/>
        </p:nvSpPr>
        <p:spPr>
          <a:xfrm>
            <a:off x="8106094" y="6681633"/>
            <a:ext cx="1004617" cy="4869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CO" sz="10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</a:p>
          <a:p>
            <a:pPr algn="ctr"/>
            <a:r>
              <a:rPr lang="es-CO" sz="10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</a:p>
          <a:p>
            <a:pPr algn="ctr"/>
            <a:r>
              <a:rPr lang="es-CO" sz="10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endParaRPr lang="es-CO" sz="1000" dirty="0">
              <a:solidFill>
                <a:srgbClr val="FF0000"/>
              </a:solidFill>
              <a:cs typeface="Arial" pitchFamily="34" charset="0"/>
            </a:endParaRPr>
          </a:p>
        </p:txBody>
      </p:sp>
      <p:pic>
        <p:nvPicPr>
          <p:cNvPr id="610" name="Picture 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338868" y="6778872"/>
            <a:ext cx="537148" cy="288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2092</TotalTime>
  <Words>259</Words>
  <Application>Microsoft Office PowerPoint</Application>
  <PresentationFormat>Personalizado</PresentationFormat>
  <Paragraphs>127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saavedra</cp:lastModifiedBy>
  <cp:revision>90</cp:revision>
  <cp:lastPrinted>2015-06-25T22:36:16Z</cp:lastPrinted>
  <dcterms:created xsi:type="dcterms:W3CDTF">2015-05-14T14:12:36Z</dcterms:created>
  <dcterms:modified xsi:type="dcterms:W3CDTF">2015-10-24T02:57:49Z</dcterms:modified>
</cp:coreProperties>
</file>