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40" d="100"/>
          <a:sy n="140" d="100"/>
        </p:scale>
        <p:origin x="-8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/>
          <p:cNvCxnSpPr/>
          <p:nvPr/>
        </p:nvCxnSpPr>
        <p:spPr>
          <a:xfrm flipV="1">
            <a:off x="2305317" y="585648"/>
            <a:ext cx="1" cy="14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914537" y="564942"/>
            <a:ext cx="1" cy="14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790454" y="-38637"/>
            <a:ext cx="8005967" cy="6040191"/>
            <a:chOff x="397311" y="-38637"/>
            <a:chExt cx="8806564" cy="6040191"/>
          </a:xfrm>
        </p:grpSpPr>
        <p:grpSp>
          <p:nvGrpSpPr>
            <p:cNvPr id="8" name="Grupo 7"/>
            <p:cNvGrpSpPr/>
            <p:nvPr/>
          </p:nvGrpSpPr>
          <p:grpSpPr>
            <a:xfrm>
              <a:off x="397311" y="-38637"/>
              <a:ext cx="8806564" cy="6040191"/>
              <a:chOff x="397311" y="-38637"/>
              <a:chExt cx="8806564" cy="6040191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397311" y="-38637"/>
                <a:ext cx="8806564" cy="6040191"/>
                <a:chOff x="397311" y="-38637"/>
                <a:chExt cx="8806564" cy="6040191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397311" y="-38637"/>
                  <a:ext cx="8649134" cy="5753722"/>
                  <a:chOff x="397311" y="-38637"/>
                  <a:chExt cx="8649134" cy="5753722"/>
                </a:xfrm>
              </p:grpSpPr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6071973" y="1208253"/>
                    <a:ext cx="12363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CO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Se define</a:t>
                    </a:r>
                    <a:endParaRPr lang="es-CO" sz="9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8" name="Grupo 57"/>
                  <p:cNvGrpSpPr/>
                  <p:nvPr/>
                </p:nvGrpSpPr>
                <p:grpSpPr>
                  <a:xfrm>
                    <a:off x="397311" y="-38637"/>
                    <a:ext cx="7205934" cy="5753722"/>
                    <a:chOff x="397311" y="-51515"/>
                    <a:chExt cx="7205934" cy="5753722"/>
                  </a:xfrm>
                </p:grpSpPr>
                <p:grpSp>
                  <p:nvGrpSpPr>
                    <p:cNvPr id="50" name="Grupo 49"/>
                    <p:cNvGrpSpPr/>
                    <p:nvPr/>
                  </p:nvGrpSpPr>
                  <p:grpSpPr>
                    <a:xfrm>
                      <a:off x="397311" y="-51515"/>
                      <a:ext cx="7205934" cy="4640388"/>
                      <a:chOff x="540076" y="78445"/>
                      <a:chExt cx="7205934" cy="4640388"/>
                    </a:xfrm>
                  </p:grpSpPr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>
                        <a:off x="540076" y="78445"/>
                        <a:ext cx="7205934" cy="4640388"/>
                        <a:chOff x="540076" y="78445"/>
                        <a:chExt cx="7205934" cy="4640388"/>
                      </a:xfrm>
                    </p:grpSpPr>
                    <p:cxnSp>
                      <p:nvCxnSpPr>
                        <p:cNvPr id="22" name="Conector recto 21"/>
                        <p:cNvCxnSpPr/>
                        <p:nvPr/>
                      </p:nvCxnSpPr>
                      <p:spPr>
                        <a:xfrm flipV="1">
                          <a:off x="2433872" y="1293518"/>
                          <a:ext cx="1" cy="14841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>
                          <a:off x="540076" y="78445"/>
                          <a:ext cx="7205934" cy="4640388"/>
                          <a:chOff x="540076" y="78445"/>
                          <a:chExt cx="7205934" cy="4640388"/>
                        </a:xfrm>
                      </p:grpSpPr>
                      <p:grpSp>
                        <p:nvGrpSpPr>
                          <p:cNvPr id="18" name="Grupo 17"/>
                          <p:cNvGrpSpPr/>
                          <p:nvPr/>
                        </p:nvGrpSpPr>
                        <p:grpSpPr>
                          <a:xfrm>
                            <a:off x="1680311" y="78445"/>
                            <a:ext cx="6065699" cy="1197550"/>
                            <a:chOff x="1680311" y="78445"/>
                            <a:chExt cx="6065699" cy="1197550"/>
                          </a:xfrm>
                        </p:grpSpPr>
                        <p:grpSp>
                          <p:nvGrpSpPr>
                            <p:cNvPr id="10" name="Grupo 9"/>
                            <p:cNvGrpSpPr/>
                            <p:nvPr/>
                          </p:nvGrpSpPr>
                          <p:grpSpPr>
                            <a:xfrm>
                              <a:off x="1911731" y="78445"/>
                              <a:ext cx="5679731" cy="730645"/>
                              <a:chOff x="1911731" y="78445"/>
                              <a:chExt cx="5679731" cy="730645"/>
                            </a:xfrm>
                          </p:grpSpPr>
                          <p:sp>
                            <p:nvSpPr>
                              <p:cNvPr id="2" name="Rectángulo 1" descr="Título del guion" title="Titulo"/>
                              <p:cNvSpPr/>
                              <p:nvPr/>
                            </p:nvSpPr>
                            <p:spPr>
                              <a:xfrm>
                                <a:off x="1911731" y="78445"/>
                                <a:ext cx="5679731" cy="35269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s-ES" sz="16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La Estadística y La Probabilidad</a:t>
                                </a:r>
                                <a:endParaRPr lang="es-ES" sz="16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" name="CuadroTexto 4"/>
                              <p:cNvSpPr txBox="1"/>
                              <p:nvPr/>
                            </p:nvSpPr>
                            <p:spPr>
                              <a:xfrm>
                                <a:off x="4133410" y="578258"/>
                                <a:ext cx="1236372" cy="2308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s-CO" sz="9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Se divide en</a:t>
                                </a:r>
                                <a:endParaRPr lang="es-CO" sz="9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7" name="Conector recto 6"/>
                              <p:cNvCxnSpPr/>
                              <p:nvPr/>
                            </p:nvCxnSpPr>
                            <p:spPr>
                              <a:xfrm flipV="1">
                                <a:off x="4751596" y="431136"/>
                                <a:ext cx="1" cy="148413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1" name="Rectángulo 10" descr="Nodo de primer nivel" title="Nodo01"/>
                            <p:cNvSpPr/>
                            <p:nvPr/>
                          </p:nvSpPr>
                          <p:spPr>
                            <a:xfrm>
                              <a:off x="1680311" y="857891"/>
                              <a:ext cx="1379137" cy="41810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Análisis estadístico</a:t>
                              </a:r>
                              <a:endParaRPr lang="es-ES" sz="12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ángulo 11" descr="Nodo de primer nivel" title="Nodo01"/>
                            <p:cNvSpPr/>
                            <p:nvPr/>
                          </p:nvSpPr>
                          <p:spPr>
                            <a:xfrm>
                              <a:off x="6366873" y="821006"/>
                              <a:ext cx="1379137" cy="41810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El cálculo de probabilidades</a:t>
                              </a:r>
                              <a:endParaRPr lang="es-ES" sz="12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4" name="Conector recto 13"/>
                            <p:cNvCxnSpPr/>
                            <p:nvPr/>
                          </p:nvCxnSpPr>
                          <p:spPr>
                            <a:xfrm flipH="1">
                              <a:off x="2446986" y="695459"/>
                              <a:ext cx="1841679" cy="1287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" name="Conector recto 14"/>
                            <p:cNvCxnSpPr/>
                            <p:nvPr/>
                          </p:nvCxnSpPr>
                          <p:spPr>
                            <a:xfrm flipH="1">
                              <a:off x="5214527" y="680795"/>
                              <a:ext cx="1841679" cy="1287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6" name="Grupo 35"/>
                          <p:cNvGrpSpPr/>
                          <p:nvPr/>
                        </p:nvGrpSpPr>
                        <p:grpSpPr>
                          <a:xfrm>
                            <a:off x="1161311" y="2839489"/>
                            <a:ext cx="3391907" cy="1879344"/>
                            <a:chOff x="193366" y="1428321"/>
                            <a:chExt cx="3391907" cy="1879344"/>
                          </a:xfrm>
                        </p:grpSpPr>
                        <p:sp>
                          <p:nvSpPr>
                            <p:cNvPr id="20" name="CuadroTexto 19"/>
                            <p:cNvSpPr txBox="1"/>
                            <p:nvPr/>
                          </p:nvSpPr>
                          <p:spPr>
                            <a:xfrm>
                              <a:off x="1185390" y="1428321"/>
                              <a:ext cx="1236372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s-CO" sz="90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Pueden ser</a:t>
                              </a:r>
                              <a:endParaRPr lang="es-CO" sz="9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" name="Rectángulo 22" descr="Nodo de segundo nivel" title="Nodo02"/>
                            <p:cNvSpPr/>
                            <p:nvPr/>
                          </p:nvSpPr>
                          <p:spPr>
                            <a:xfrm>
                              <a:off x="503647" y="1685642"/>
                              <a:ext cx="1124746" cy="357473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sz="105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Variables cualitativas</a:t>
                              </a:r>
                              <a:endParaRPr lang="es-ES" sz="1050" i="1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" name="Rectángulo 23" descr="Nodo de segundo nivel" title="Nodo02"/>
                            <p:cNvSpPr/>
                            <p:nvPr/>
                          </p:nvSpPr>
                          <p:spPr>
                            <a:xfrm>
                              <a:off x="2460527" y="1682583"/>
                              <a:ext cx="1124746" cy="357473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sz="105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Variables cuantitativas</a:t>
                              </a:r>
                              <a:endParaRPr lang="es-ES" sz="1050" i="1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6" name="Conector recto 25"/>
                            <p:cNvCxnSpPr/>
                            <p:nvPr/>
                          </p:nvCxnSpPr>
                          <p:spPr>
                            <a:xfrm flipH="1" flipV="1">
                              <a:off x="1057914" y="1552974"/>
                              <a:ext cx="342601" cy="723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" name="Conector recto 26"/>
                            <p:cNvCxnSpPr/>
                            <p:nvPr/>
                          </p:nvCxnSpPr>
                          <p:spPr>
                            <a:xfrm flipH="1">
                              <a:off x="2181254" y="1534601"/>
                              <a:ext cx="834198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" name="Conector recto 29"/>
                            <p:cNvCxnSpPr/>
                            <p:nvPr/>
                          </p:nvCxnSpPr>
                          <p:spPr>
                            <a:xfrm flipV="1">
                              <a:off x="1057914" y="1549377"/>
                              <a:ext cx="1" cy="14841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" name="Conector recto 30"/>
                            <p:cNvCxnSpPr/>
                            <p:nvPr/>
                          </p:nvCxnSpPr>
                          <p:spPr>
                            <a:xfrm flipV="1">
                              <a:off x="3011618" y="1533834"/>
                              <a:ext cx="1" cy="14841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4" name="CuadroTexto 33"/>
                            <p:cNvSpPr txBox="1"/>
                            <p:nvPr/>
                          </p:nvSpPr>
                          <p:spPr>
                            <a:xfrm>
                              <a:off x="1255634" y="2118783"/>
                              <a:ext cx="1236372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s-CO" sz="90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A través de </a:t>
                              </a:r>
                              <a:endParaRPr lang="es-CO" sz="9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" name="Rectángulo 34" descr="Nodo de tercer nivel" title="Nodo03"/>
                            <p:cNvSpPr/>
                            <p:nvPr/>
                          </p:nvSpPr>
                          <p:spPr>
                            <a:xfrm>
                              <a:off x="193366" y="2466998"/>
                              <a:ext cx="1088688" cy="8406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marL="171450" indent="-171450">
                                <a:buFont typeface="Arial" panose="020B0604020202020204" pitchFamily="34" charset="0"/>
                                <a:buChar char="•"/>
                              </a:pPr>
                              <a:endParaRPr lang="es-ES" sz="9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  <a:p>
                              <a:pPr marL="171450" indent="-171450">
                                <a:buFont typeface="Arial" panose="020B0604020202020204" pitchFamily="34" charset="0"/>
                                <a:buChar char="•"/>
                              </a:pPr>
                              <a:r>
                                <a:rPr lang="es-ES" sz="9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Tablas de frecuencias</a:t>
                              </a:r>
                            </a:p>
                            <a:p>
                              <a:pPr marL="171450" indent="-171450">
                                <a:buFont typeface="Arial" panose="020B0604020202020204" pitchFamily="34" charset="0"/>
                                <a:buChar char="•"/>
                              </a:pPr>
                              <a:r>
                                <a:rPr lang="es-ES" sz="9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Análisis de gráficas</a:t>
                              </a:r>
                            </a:p>
                            <a:p>
                              <a:pPr marL="171450" indent="-171450">
                                <a:buFont typeface="Arial" panose="020B0604020202020204" pitchFamily="34" charset="0"/>
                                <a:buChar char="•"/>
                              </a:pPr>
                              <a:r>
                                <a:rPr lang="es-ES" sz="9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La moda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CuadroTexto 36"/>
                          <p:cNvSpPr txBox="1"/>
                          <p:nvPr/>
                        </p:nvSpPr>
                        <p:spPr>
                          <a:xfrm>
                            <a:off x="1803706" y="1454810"/>
                            <a:ext cx="1236372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s-CO" sz="9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Requiere de</a:t>
                            </a:r>
                            <a:endParaRPr lang="es-CO" sz="9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8" name="Rectángulo 37" descr="Nodo de segundo nivel" title="Nodo02"/>
                          <p:cNvSpPr/>
                          <p:nvPr/>
                        </p:nvSpPr>
                        <p:spPr>
                          <a:xfrm>
                            <a:off x="2949336" y="1709944"/>
                            <a:ext cx="1124746" cy="357473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1050" dirty="0" smtClean="0">
                                <a:solidFill>
                                  <a:schemeClr val="bg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Variables estadísticas</a:t>
                            </a:r>
                            <a:endParaRPr lang="es-ES" sz="1050" i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9" name="Rectángulo 38" descr="Nodo de segundo nivel" title="Nodo02"/>
                          <p:cNvSpPr/>
                          <p:nvPr/>
                        </p:nvSpPr>
                        <p:spPr>
                          <a:xfrm>
                            <a:off x="1744706" y="1722100"/>
                            <a:ext cx="1124746" cy="357473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1050" dirty="0" smtClean="0">
                                <a:solidFill>
                                  <a:schemeClr val="bg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Muestra</a:t>
                            </a:r>
                            <a:endParaRPr lang="es-ES" sz="1050" i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0" name="Rectángulo 39" descr="Nodo de segundo nivel" title="Nodo02"/>
                          <p:cNvSpPr/>
                          <p:nvPr/>
                        </p:nvSpPr>
                        <p:spPr>
                          <a:xfrm>
                            <a:off x="540076" y="1721983"/>
                            <a:ext cx="1124746" cy="357473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1050" dirty="0" smtClean="0">
                                <a:solidFill>
                                  <a:schemeClr val="bg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Población</a:t>
                            </a:r>
                            <a:endParaRPr lang="es-ES" sz="1050" i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" name="Rectángulo 40" descr="Nodo de tercer nivel" title="Nodo03"/>
                          <p:cNvSpPr/>
                          <p:nvPr/>
                        </p:nvSpPr>
                        <p:spPr>
                          <a:xfrm>
                            <a:off x="1082281" y="2370386"/>
                            <a:ext cx="1200398" cy="25995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9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Representativa</a:t>
                            </a:r>
                            <a:endParaRPr lang="es-ES" sz="9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Rectángulo 41" descr="Nodo de tercer nivel" title="Nodo03"/>
                          <p:cNvSpPr/>
                          <p:nvPr/>
                        </p:nvSpPr>
                        <p:spPr>
                          <a:xfrm>
                            <a:off x="2341245" y="2370385"/>
                            <a:ext cx="888006" cy="28669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9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Aleatoria</a:t>
                            </a:r>
                            <a:endParaRPr lang="es-ES" sz="9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44" name="Conector recto 43"/>
                          <p:cNvCxnSpPr/>
                          <p:nvPr/>
                        </p:nvCxnSpPr>
                        <p:spPr>
                          <a:xfrm>
                            <a:off x="3331404" y="2101827"/>
                            <a:ext cx="0" cy="77207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49" name="CuadroTexto 48"/>
                      <p:cNvSpPr txBox="1"/>
                      <p:nvPr/>
                    </p:nvSpPr>
                    <p:spPr>
                      <a:xfrm>
                        <a:off x="1624498" y="2101827"/>
                        <a:ext cx="1236372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CO" sz="9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Debe ser</a:t>
                        </a:r>
                        <a:endParaRPr lang="es-CO" sz="9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4" name="Rectángulo 53" descr="Nodo de cuarto nivel&#10;" title="Nodo04"/>
                    <p:cNvSpPr/>
                    <p:nvPr/>
                  </p:nvSpPr>
                  <p:spPr>
                    <a:xfrm>
                      <a:off x="2583721" y="3706491"/>
                      <a:ext cx="1099638" cy="31789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 agrupados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5" name="Rectángulo 54" descr="Nodo de cuarto nivel&#10;" title="Nodo04"/>
                    <p:cNvSpPr/>
                    <p:nvPr/>
                  </p:nvSpPr>
                  <p:spPr>
                    <a:xfrm>
                      <a:off x="3759524" y="3694161"/>
                      <a:ext cx="1312237" cy="263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 No agrupados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6" name="Rectángulo 55" descr="Nodo de tercer nivel" title="Nodo03"/>
                    <p:cNvSpPr/>
                    <p:nvPr/>
                  </p:nvSpPr>
                  <p:spPr>
                    <a:xfrm>
                      <a:off x="2613451" y="4160602"/>
                      <a:ext cx="1088688" cy="12407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9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Tablas de frecuencias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Histogramas de frecuencias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Polígonos de frecuencias</a:t>
                      </a:r>
                    </a:p>
                  </p:txBody>
                </p:sp>
                <p:sp>
                  <p:nvSpPr>
                    <p:cNvPr id="57" name="Rectángulo 56" descr="Nodo de tercer nivel" title="Nodo03"/>
                    <p:cNvSpPr/>
                    <p:nvPr/>
                  </p:nvSpPr>
                  <p:spPr>
                    <a:xfrm>
                      <a:off x="3866109" y="4070487"/>
                      <a:ext cx="1088688" cy="16317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9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Medidas de tendencia central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Medidas de dispersión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Coeficiente de variación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de cajas y bigotes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moda</a:t>
                      </a:r>
                    </a:p>
                  </p:txBody>
                </p:sp>
              </p:grpSp>
              <p:sp>
                <p:nvSpPr>
                  <p:cNvPr id="43" name="Rectángulo 42" descr="Nodo de segundo nivel" title="Nodo02"/>
                  <p:cNvSpPr/>
                  <p:nvPr/>
                </p:nvSpPr>
                <p:spPr>
                  <a:xfrm>
                    <a:off x="7297662" y="1592862"/>
                    <a:ext cx="1124746" cy="357473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Experimento aleatorio</a:t>
                    </a:r>
                    <a:endParaRPr lang="es-ES" sz="1050" i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ángulo 44" descr="Nodo de segundo nivel" title="Nodo02"/>
                      <p:cNvSpPr/>
                      <p:nvPr/>
                    </p:nvSpPr>
                    <p:spPr>
                      <a:xfrm>
                        <a:off x="5071760" y="1604901"/>
                        <a:ext cx="1839714" cy="35747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CO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s-CO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#</m:t>
                                  </m:r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#</m:t>
                                  </m:r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s-ES" sz="105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5" name="Rectángulo 44" descr="Nodo de segundo nivel" title="Nodo0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71760" y="1604901"/>
                        <a:ext cx="1839714" cy="357473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" name="Grupo 2"/>
                  <p:cNvGrpSpPr/>
                  <p:nvPr/>
                </p:nvGrpSpPr>
                <p:grpSpPr>
                  <a:xfrm>
                    <a:off x="5406939" y="2344531"/>
                    <a:ext cx="3639506" cy="331362"/>
                    <a:chOff x="5406939" y="2383168"/>
                    <a:chExt cx="3639506" cy="331362"/>
                  </a:xfrm>
                </p:grpSpPr>
                <p:sp>
                  <p:nvSpPr>
                    <p:cNvPr id="46" name="Rectángulo 45" descr="Nodo de tercer nivel" title="Nodo03"/>
                    <p:cNvSpPr/>
                    <p:nvPr/>
                  </p:nvSpPr>
                  <p:spPr>
                    <a:xfrm>
                      <a:off x="5406939" y="2398883"/>
                      <a:ext cx="1330068" cy="315647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" name="Rectángulo 50" descr="Nodo de tercer nivel" title="Nodo03"/>
                    <p:cNvSpPr/>
                    <p:nvPr/>
                  </p:nvSpPr>
                  <p:spPr>
                    <a:xfrm>
                      <a:off x="6789490" y="2383168"/>
                      <a:ext cx="740927" cy="315647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Muestra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" name="Rectángulo 51" descr="Nodo de tercer nivel" title="Nodo03"/>
                    <p:cNvSpPr/>
                    <p:nvPr/>
                  </p:nvSpPr>
                  <p:spPr>
                    <a:xfrm>
                      <a:off x="7568505" y="2385034"/>
                      <a:ext cx="630962" cy="315647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 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" name="Rectángulo 52" descr="Nodo de tercer nivel" title="Nodo03"/>
                    <p:cNvSpPr/>
                    <p:nvPr/>
                  </p:nvSpPr>
                  <p:spPr>
                    <a:xfrm>
                      <a:off x="8237555" y="2384534"/>
                      <a:ext cx="808890" cy="315647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Repetición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60" name="Rectángulo 59" descr="Nodo de tercer nivel" title="Nodo03"/>
                <p:cNvSpPr/>
                <p:nvPr/>
              </p:nvSpPr>
              <p:spPr>
                <a:xfrm>
                  <a:off x="7703123" y="2937213"/>
                  <a:ext cx="1330068" cy="315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Técnicas de conteo</a:t>
                  </a:r>
                  <a:endPara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ángulo 60" descr="Nodo de tercer nivel" title="Nodo03"/>
                <p:cNvSpPr/>
                <p:nvPr/>
              </p:nvSpPr>
              <p:spPr>
                <a:xfrm>
                  <a:off x="7843234" y="3477159"/>
                  <a:ext cx="1360641" cy="11215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Principio de multiplicación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Permutaciones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Combinatorias</a:t>
                  </a:r>
                </a:p>
              </p:txBody>
            </p:sp>
            <p:sp>
              <p:nvSpPr>
                <p:cNvPr id="63" name="Rectángulo 62" descr="Nodo de tercer nivel" title="Nodo03"/>
                <p:cNvSpPr/>
                <p:nvPr/>
              </p:nvSpPr>
              <p:spPr>
                <a:xfrm>
                  <a:off x="5699122" y="2921841"/>
                  <a:ext cx="1330068" cy="315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Probabilidad condicional</a:t>
                  </a:r>
                  <a:endPara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tángulo 63" descr="Nodo de tercer nivel" title="Nodo03"/>
                <p:cNvSpPr/>
                <p:nvPr/>
              </p:nvSpPr>
              <p:spPr>
                <a:xfrm>
                  <a:off x="5733982" y="3425715"/>
                  <a:ext cx="1330068" cy="315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Independencia</a:t>
                  </a:r>
                  <a:endPara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Rectángulo 64" descr="Nodo de tercer nivel" title="Nodo03"/>
                <p:cNvSpPr/>
                <p:nvPr/>
              </p:nvSpPr>
              <p:spPr>
                <a:xfrm>
                  <a:off x="6261484" y="3907058"/>
                  <a:ext cx="1330068" cy="315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Variables aleatorias</a:t>
                  </a:r>
                  <a:endPara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Rectángulo 66" descr="Nodo de tercer nivel" title="Nodo03"/>
                <p:cNvSpPr/>
                <p:nvPr/>
              </p:nvSpPr>
              <p:spPr>
                <a:xfrm>
                  <a:off x="5448257" y="4758433"/>
                  <a:ext cx="1088688" cy="12431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Función de distribución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Función de distribución acumulada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Valor esperado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Varianza</a:t>
                  </a:r>
                </a:p>
              </p:txBody>
            </p:sp>
            <p:sp>
              <p:nvSpPr>
                <p:cNvPr id="68" name="Rectángulo 67" descr="Nodo de tercer nivel" title="Nodo03"/>
                <p:cNvSpPr/>
                <p:nvPr/>
              </p:nvSpPr>
              <p:spPr>
                <a:xfrm>
                  <a:off x="7148867" y="4951431"/>
                  <a:ext cx="1088688" cy="10443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Distribución binomial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Distribución uniforme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Distribución normal</a:t>
                  </a:r>
                </a:p>
              </p:txBody>
            </p:sp>
          </p:grpSp>
          <p:sp>
            <p:nvSpPr>
              <p:cNvPr id="70" name="CuadroTexto 69"/>
              <p:cNvSpPr txBox="1"/>
              <p:nvPr/>
            </p:nvSpPr>
            <p:spPr>
              <a:xfrm>
                <a:off x="6354479" y="1992165"/>
                <a:ext cx="123637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Debe considerarse</a:t>
                </a:r>
                <a:endParaRPr lang="es-CO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CuadroTexto 70"/>
            <p:cNvSpPr txBox="1"/>
            <p:nvPr/>
          </p:nvSpPr>
          <p:spPr>
            <a:xfrm>
              <a:off x="7448697" y="2688428"/>
              <a:ext cx="12363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 calcula</a:t>
              </a:r>
              <a:endParaRPr lang="es-CO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CuadroTexto 71"/>
          <p:cNvSpPr txBox="1"/>
          <p:nvPr/>
        </p:nvSpPr>
        <p:spPr>
          <a:xfrm>
            <a:off x="5803022" y="4333482"/>
            <a:ext cx="123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62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</TotalTime>
  <Words>127</Words>
  <Application>Microsoft Macintosh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MacBookPro</cp:lastModifiedBy>
  <cp:revision>69</cp:revision>
  <cp:lastPrinted>2015-06-25T22:36:16Z</cp:lastPrinted>
  <dcterms:created xsi:type="dcterms:W3CDTF">2015-05-14T14:12:36Z</dcterms:created>
  <dcterms:modified xsi:type="dcterms:W3CDTF">2016-08-23T01:22:38Z</dcterms:modified>
</cp:coreProperties>
</file>