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080625" cy="7920038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14" y="67"/>
      </p:cViewPr>
      <p:guideLst>
        <p:guide orient="horz" pos="2495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296173"/>
            <a:ext cx="8568531" cy="275734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4159854"/>
            <a:ext cx="7560469" cy="1912175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1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1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21669"/>
            <a:ext cx="2173635" cy="671186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21669"/>
            <a:ext cx="6394896" cy="6711866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974512"/>
            <a:ext cx="8694539" cy="3294515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300194"/>
            <a:ext cx="8694539" cy="173250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5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108344"/>
            <a:ext cx="4284266" cy="502519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108344"/>
            <a:ext cx="4284266" cy="502519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21671"/>
            <a:ext cx="8694539" cy="153084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941510"/>
            <a:ext cx="4264576" cy="95150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893014"/>
            <a:ext cx="4264576" cy="42551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941510"/>
            <a:ext cx="4285579" cy="95150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893014"/>
            <a:ext cx="4285579" cy="42551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1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3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pPr/>
              <a:t>15/04/2016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55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28002"/>
            <a:ext cx="3251264" cy="1848009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140341"/>
            <a:ext cx="5103316" cy="5628360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376011"/>
            <a:ext cx="3251264" cy="4401855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7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28002"/>
            <a:ext cx="3251264" cy="1848009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140341"/>
            <a:ext cx="5103316" cy="5628360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376011"/>
            <a:ext cx="3251264" cy="4401855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21671"/>
            <a:ext cx="8694539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108344"/>
            <a:ext cx="8694539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340703"/>
            <a:ext cx="226814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340703"/>
            <a:ext cx="340221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340703"/>
            <a:ext cx="226814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249994" y="1996729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5631" y="232566"/>
            <a:ext cx="210118" cy="2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2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/>
          <p:cNvSpPr/>
          <p:nvPr/>
        </p:nvSpPr>
        <p:spPr>
          <a:xfrm>
            <a:off x="2380045" y="215564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Probabilidad  </a:t>
            </a: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4230800" y="-243926"/>
            <a:ext cx="176930" cy="18012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/>
          <p:cNvSpPr txBox="1"/>
          <p:nvPr/>
        </p:nvSpPr>
        <p:spPr>
          <a:xfrm>
            <a:off x="2864620" y="163609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encarga de </a:t>
            </a:r>
          </a:p>
        </p:txBody>
      </p:sp>
      <p:cxnSp>
        <p:nvCxnSpPr>
          <p:cNvPr id="31" name="Conector angular 30"/>
          <p:cNvCxnSpPr>
            <a:stCxn id="315" idx="2"/>
            <a:endCxn id="19" idx="0"/>
          </p:cNvCxnSpPr>
          <p:nvPr/>
        </p:nvCxnSpPr>
        <p:spPr>
          <a:xfrm rot="16200000" flipH="1">
            <a:off x="3365589" y="1575848"/>
            <a:ext cx="117174" cy="33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/>
          <p:cNvSpPr/>
          <p:nvPr/>
        </p:nvSpPr>
        <p:spPr>
          <a:xfrm>
            <a:off x="2734101" y="1952696"/>
            <a:ext cx="1383471" cy="5234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medir cuantitativamente que un echo ocurra  </a:t>
            </a: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16200000" flipH="1">
            <a:off x="3382952" y="1909810"/>
            <a:ext cx="8576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/>
          <p:cNvSpPr txBox="1"/>
          <p:nvPr/>
        </p:nvSpPr>
        <p:spPr>
          <a:xfrm>
            <a:off x="2872259" y="256644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 en  </a:t>
            </a:r>
          </a:p>
        </p:txBody>
      </p:sp>
      <p:sp>
        <p:nvSpPr>
          <p:cNvPr id="72" name="Rectángulo 71" descr="Nodo de tercer nivel"/>
          <p:cNvSpPr/>
          <p:nvPr/>
        </p:nvSpPr>
        <p:spPr>
          <a:xfrm>
            <a:off x="2879246" y="2897209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experimentos aleatorios    </a:t>
            </a:r>
          </a:p>
        </p:txBody>
      </p:sp>
      <p:sp>
        <p:nvSpPr>
          <p:cNvPr id="74" name="Rectángulo 73" descr="Nodo de quinto nivel"/>
          <p:cNvSpPr/>
          <p:nvPr/>
        </p:nvSpPr>
        <p:spPr>
          <a:xfrm>
            <a:off x="180140" y="490225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precio del dólar  </a:t>
            </a:r>
          </a:p>
        </p:txBody>
      </p:sp>
      <p:sp>
        <p:nvSpPr>
          <p:cNvPr id="211" name="Rectángulo 210" descr="Nodo de sexto nivel"/>
          <p:cNvSpPr/>
          <p:nvPr/>
        </p:nvSpPr>
        <p:spPr>
          <a:xfrm>
            <a:off x="1484402" y="4902599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sacar una carta </a:t>
            </a:r>
          </a:p>
        </p:txBody>
      </p:sp>
      <p:cxnSp>
        <p:nvCxnSpPr>
          <p:cNvPr id="245" name="Conector angular 244"/>
          <p:cNvCxnSpPr>
            <a:stCxn id="200" idx="0"/>
            <a:endCxn id="127" idx="2"/>
          </p:cNvCxnSpPr>
          <p:nvPr/>
        </p:nvCxnSpPr>
        <p:spPr>
          <a:xfrm rot="16200000" flipV="1">
            <a:off x="3962515" y="3186147"/>
            <a:ext cx="142930" cy="11860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/>
          <p:cNvSpPr txBox="1"/>
          <p:nvPr/>
        </p:nvSpPr>
        <p:spPr>
          <a:xfrm>
            <a:off x="2857403" y="74518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es una  </a:t>
            </a:r>
          </a:p>
        </p:txBody>
      </p:sp>
      <p:cxnSp>
        <p:nvCxnSpPr>
          <p:cNvPr id="132" name="Conector angular 131"/>
          <p:cNvCxnSpPr>
            <a:stCxn id="130" idx="2"/>
            <a:endCxn id="315" idx="0"/>
          </p:cNvCxnSpPr>
          <p:nvPr/>
        </p:nvCxnSpPr>
        <p:spPr>
          <a:xfrm rot="16200000" flipH="1">
            <a:off x="3369006" y="1025629"/>
            <a:ext cx="103122" cy="38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117"/>
          <p:cNvCxnSpPr>
            <a:stCxn id="44" idx="2"/>
            <a:endCxn id="67" idx="0"/>
          </p:cNvCxnSpPr>
          <p:nvPr/>
        </p:nvCxnSpPr>
        <p:spPr>
          <a:xfrm rot="16200000" flipH="1">
            <a:off x="3383190" y="2518789"/>
            <a:ext cx="90303" cy="50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>
            <a:stCxn id="67" idx="2"/>
            <a:endCxn id="72" idx="0"/>
          </p:cNvCxnSpPr>
          <p:nvPr/>
        </p:nvCxnSpPr>
        <p:spPr>
          <a:xfrm rot="16200000" flipH="1">
            <a:off x="3385689" y="2842435"/>
            <a:ext cx="99931" cy="96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 descr="Conector entre nodos"/>
          <p:cNvSpPr txBox="1"/>
          <p:nvPr/>
        </p:nvSpPr>
        <p:spPr>
          <a:xfrm>
            <a:off x="2882370" y="3338373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   se caracteriza por </a:t>
            </a:r>
          </a:p>
        </p:txBody>
      </p:sp>
      <p:cxnSp>
        <p:nvCxnSpPr>
          <p:cNvPr id="138" name="Conector angular 137"/>
          <p:cNvCxnSpPr>
            <a:stCxn id="72" idx="2"/>
            <a:endCxn id="127" idx="0"/>
          </p:cNvCxnSpPr>
          <p:nvPr/>
        </p:nvCxnSpPr>
        <p:spPr>
          <a:xfrm rot="16200000" flipH="1">
            <a:off x="3391848" y="3289263"/>
            <a:ext cx="97723" cy="4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141"/>
          <p:cNvCxnSpPr>
            <a:stCxn id="157" idx="0"/>
            <a:endCxn id="127" idx="2"/>
          </p:cNvCxnSpPr>
          <p:nvPr/>
        </p:nvCxnSpPr>
        <p:spPr>
          <a:xfrm rot="5400000" flipH="1" flipV="1">
            <a:off x="2673433" y="3086680"/>
            <a:ext cx="146498" cy="13885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155"/>
          <p:cNvCxnSpPr>
            <a:stCxn id="176" idx="0"/>
            <a:endCxn id="213" idx="2"/>
          </p:cNvCxnSpPr>
          <p:nvPr/>
        </p:nvCxnSpPr>
        <p:spPr>
          <a:xfrm rot="5400000" flipH="1" flipV="1">
            <a:off x="4559969" y="5302121"/>
            <a:ext cx="146651" cy="27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uadroTexto 175" descr="Conector entre nodos"/>
          <p:cNvSpPr txBox="1"/>
          <p:nvPr/>
        </p:nvSpPr>
        <p:spPr>
          <a:xfrm>
            <a:off x="4071881" y="5376817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donde   </a:t>
            </a:r>
          </a:p>
        </p:txBody>
      </p:sp>
      <p:cxnSp>
        <p:nvCxnSpPr>
          <p:cNvPr id="183" name="Conector angular 182"/>
          <p:cNvCxnSpPr>
            <a:stCxn id="185" idx="0"/>
            <a:endCxn id="176" idx="2"/>
          </p:cNvCxnSpPr>
          <p:nvPr/>
        </p:nvCxnSpPr>
        <p:spPr>
          <a:xfrm rot="5400000" flipH="1" flipV="1">
            <a:off x="3483752" y="4615776"/>
            <a:ext cx="156298" cy="21400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ángulo 184" descr="Nodo de séptimo nivel"/>
          <p:cNvSpPr/>
          <p:nvPr/>
        </p:nvSpPr>
        <p:spPr>
          <a:xfrm>
            <a:off x="1932415" y="5763947"/>
            <a:ext cx="1118927" cy="529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ejemplo es lanzar un dado </a:t>
            </a:r>
            <a:r>
              <a:rPr lang="es-E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900" dirty="0"/>
              <a:t>{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1,2,3,4,5,6</a:t>
            </a:r>
            <a:r>
              <a:rPr lang="en-US" sz="900" dirty="0"/>
              <a:t>}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15" name="Rectángulo 314" descr="Nodo de primer nivel"/>
          <p:cNvSpPr/>
          <p:nvPr/>
        </p:nvSpPr>
        <p:spPr>
          <a:xfrm>
            <a:off x="2666433" y="1079139"/>
            <a:ext cx="151216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rama de las matemáticas </a:t>
            </a:r>
          </a:p>
        </p:txBody>
      </p:sp>
      <p:sp>
        <p:nvSpPr>
          <p:cNvPr id="157" name="Rectángulo 156" descr="Nodo de cuarto nivel&#10;"/>
          <p:cNvSpPr/>
          <p:nvPr/>
        </p:nvSpPr>
        <p:spPr>
          <a:xfrm>
            <a:off x="1468862" y="3854203"/>
            <a:ext cx="1167091" cy="49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puede predecir  su resultado  </a:t>
            </a:r>
          </a:p>
        </p:txBody>
      </p:sp>
      <p:sp>
        <p:nvSpPr>
          <p:cNvPr id="158" name="CuadroTexto 157" descr="Conector entre nodos"/>
          <p:cNvSpPr txBox="1"/>
          <p:nvPr/>
        </p:nvSpPr>
        <p:spPr>
          <a:xfrm>
            <a:off x="6974178" y="76203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 es utiliza para   </a:t>
            </a:r>
          </a:p>
        </p:txBody>
      </p:sp>
      <p:cxnSp>
        <p:nvCxnSpPr>
          <p:cNvPr id="160" name="Conector angular 159"/>
          <p:cNvCxnSpPr>
            <a:stCxn id="4" idx="2"/>
            <a:endCxn id="158" idx="0"/>
          </p:cNvCxnSpPr>
          <p:nvPr/>
        </p:nvCxnSpPr>
        <p:spPr>
          <a:xfrm rot="16200000" flipH="1">
            <a:off x="6280761" y="-492596"/>
            <a:ext cx="193782" cy="23154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 168" descr="Nodo de primer nivel"/>
          <p:cNvSpPr/>
          <p:nvPr/>
        </p:nvSpPr>
        <p:spPr>
          <a:xfrm>
            <a:off x="6734044" y="1086788"/>
            <a:ext cx="1608541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resolver problemas probabilísticos  </a:t>
            </a:r>
          </a:p>
        </p:txBody>
      </p:sp>
      <p:cxnSp>
        <p:nvCxnSpPr>
          <p:cNvPr id="173" name="Conector angular 172"/>
          <p:cNvCxnSpPr>
            <a:stCxn id="158" idx="2"/>
            <a:endCxn id="169" idx="0"/>
          </p:cNvCxnSpPr>
          <p:nvPr/>
        </p:nvCxnSpPr>
        <p:spPr>
          <a:xfrm rot="16200000" flipH="1">
            <a:off x="7489895" y="1038367"/>
            <a:ext cx="93919" cy="29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uadroTexto 173" descr="Conector entre nodos"/>
          <p:cNvSpPr txBox="1"/>
          <p:nvPr/>
        </p:nvSpPr>
        <p:spPr>
          <a:xfrm>
            <a:off x="6969707" y="165601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 de     </a:t>
            </a:r>
          </a:p>
        </p:txBody>
      </p:sp>
      <p:cxnSp>
        <p:nvCxnSpPr>
          <p:cNvPr id="178" name="Conector angular 177"/>
          <p:cNvCxnSpPr>
            <a:stCxn id="169" idx="2"/>
            <a:endCxn id="174" idx="0"/>
          </p:cNvCxnSpPr>
          <p:nvPr/>
        </p:nvCxnSpPr>
        <p:spPr>
          <a:xfrm rot="5400000">
            <a:off x="7468581" y="1586284"/>
            <a:ext cx="129448" cy="100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178" descr="Nodo de segundo nivel"/>
          <p:cNvSpPr/>
          <p:nvPr/>
        </p:nvSpPr>
        <p:spPr>
          <a:xfrm>
            <a:off x="6840822" y="2002217"/>
            <a:ext cx="1383471" cy="6362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matemáticas, economía, ciencias, otros campos  y  la vida cotidiana      </a:t>
            </a:r>
          </a:p>
        </p:txBody>
      </p:sp>
      <p:cxnSp>
        <p:nvCxnSpPr>
          <p:cNvPr id="181" name="Conector angular 180"/>
          <p:cNvCxnSpPr>
            <a:stCxn id="179" idx="0"/>
            <a:endCxn id="174" idx="2"/>
          </p:cNvCxnSpPr>
          <p:nvPr/>
        </p:nvCxnSpPr>
        <p:spPr>
          <a:xfrm rot="16200000" flipV="1">
            <a:off x="7472743" y="1942402"/>
            <a:ext cx="115367" cy="42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CuadroTexto 183" descr="Conector entre nodos"/>
          <p:cNvSpPr txBox="1"/>
          <p:nvPr/>
        </p:nvSpPr>
        <p:spPr>
          <a:xfrm>
            <a:off x="1490783" y="452037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ejemplos </a:t>
            </a:r>
          </a:p>
        </p:txBody>
      </p:sp>
      <p:cxnSp>
        <p:nvCxnSpPr>
          <p:cNvPr id="186" name="Conector angular 185"/>
          <p:cNvCxnSpPr>
            <a:stCxn id="184" idx="0"/>
            <a:endCxn id="157" idx="2"/>
          </p:cNvCxnSpPr>
          <p:nvPr/>
        </p:nvCxnSpPr>
        <p:spPr>
          <a:xfrm rot="5400000" flipH="1" flipV="1">
            <a:off x="1964961" y="4432926"/>
            <a:ext cx="171856" cy="30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187"/>
          <p:cNvCxnSpPr>
            <a:stCxn id="74" idx="0"/>
            <a:endCxn id="184" idx="2"/>
          </p:cNvCxnSpPr>
          <p:nvPr/>
        </p:nvCxnSpPr>
        <p:spPr>
          <a:xfrm rot="5400000" flipH="1" flipV="1">
            <a:off x="1318963" y="4171846"/>
            <a:ext cx="151048" cy="13097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angular 191"/>
          <p:cNvCxnSpPr>
            <a:stCxn id="211" idx="0"/>
            <a:endCxn id="184" idx="2"/>
          </p:cNvCxnSpPr>
          <p:nvPr/>
        </p:nvCxnSpPr>
        <p:spPr>
          <a:xfrm rot="5400000" flipH="1" flipV="1">
            <a:off x="1970921" y="4824150"/>
            <a:ext cx="151394" cy="55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ángulo 195" descr="Nodo de sexto nivel"/>
          <p:cNvSpPr/>
          <p:nvPr/>
        </p:nvSpPr>
        <p:spPr>
          <a:xfrm>
            <a:off x="2765215" y="488962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jugar la lotería  </a:t>
            </a:r>
          </a:p>
        </p:txBody>
      </p:sp>
      <p:cxnSp>
        <p:nvCxnSpPr>
          <p:cNvPr id="197" name="Conector angular 196"/>
          <p:cNvCxnSpPr>
            <a:stCxn id="184" idx="2"/>
            <a:endCxn id="196" idx="0"/>
          </p:cNvCxnSpPr>
          <p:nvPr/>
        </p:nvCxnSpPr>
        <p:spPr>
          <a:xfrm rot="16200000" flipH="1">
            <a:off x="2617815" y="4182759"/>
            <a:ext cx="138418" cy="12753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ángulo 199" descr="Nodo de cuarto nivel&#10;"/>
          <p:cNvSpPr/>
          <p:nvPr/>
        </p:nvSpPr>
        <p:spPr>
          <a:xfrm>
            <a:off x="4043457" y="3850635"/>
            <a:ext cx="1167091" cy="49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espacio </a:t>
            </a: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muestral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204" name="CuadroTexto 203" descr="Conector entre nodos"/>
          <p:cNvSpPr txBox="1"/>
          <p:nvPr/>
        </p:nvSpPr>
        <p:spPr>
          <a:xfrm>
            <a:off x="4072641" y="453764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 todos  los  </a:t>
            </a:r>
          </a:p>
        </p:txBody>
      </p:sp>
      <p:cxnSp>
        <p:nvCxnSpPr>
          <p:cNvPr id="205" name="Conector angular 204"/>
          <p:cNvCxnSpPr>
            <a:stCxn id="204" idx="0"/>
            <a:endCxn id="200" idx="2"/>
          </p:cNvCxnSpPr>
          <p:nvPr/>
        </p:nvCxnSpPr>
        <p:spPr>
          <a:xfrm rot="16200000" flipV="1">
            <a:off x="4532769" y="4439184"/>
            <a:ext cx="192695" cy="42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ángulo 212" descr="Nodo de sexto nivel"/>
          <p:cNvSpPr/>
          <p:nvPr/>
        </p:nvSpPr>
        <p:spPr>
          <a:xfrm>
            <a:off x="4075202" y="4876647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posibles resultados </a:t>
            </a:r>
            <a:r>
              <a:rPr lang="es-E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15" name="Conector angular 214"/>
          <p:cNvCxnSpPr>
            <a:stCxn id="213" idx="0"/>
            <a:endCxn id="204" idx="2"/>
          </p:cNvCxnSpPr>
          <p:nvPr/>
        </p:nvCxnSpPr>
        <p:spPr>
          <a:xfrm rot="16200000" flipV="1">
            <a:off x="4578862" y="4820843"/>
            <a:ext cx="108171" cy="34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angular 224"/>
          <p:cNvCxnSpPr>
            <a:stCxn id="176" idx="2"/>
            <a:endCxn id="240" idx="0"/>
          </p:cNvCxnSpPr>
          <p:nvPr/>
        </p:nvCxnSpPr>
        <p:spPr>
          <a:xfrm rot="5400000">
            <a:off x="4138142" y="5273398"/>
            <a:ext cx="159530" cy="8280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ángulo 239" descr="Nodo de séptimo nivel"/>
          <p:cNvSpPr/>
          <p:nvPr/>
        </p:nvSpPr>
        <p:spPr>
          <a:xfrm>
            <a:off x="3244427" y="5767179"/>
            <a:ext cx="1118927" cy="53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suceso </a:t>
            </a:r>
          </a:p>
        </p:txBody>
      </p:sp>
      <p:sp>
        <p:nvSpPr>
          <p:cNvPr id="246" name="CuadroTexto 245" descr="Conector entre nodos"/>
          <p:cNvSpPr txBox="1"/>
          <p:nvPr/>
        </p:nvSpPr>
        <p:spPr>
          <a:xfrm>
            <a:off x="3242487" y="6411668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caracteriza por     </a:t>
            </a:r>
          </a:p>
        </p:txBody>
      </p:sp>
      <p:cxnSp>
        <p:nvCxnSpPr>
          <p:cNvPr id="247" name="Conector angular 246"/>
          <p:cNvCxnSpPr>
            <a:stCxn id="246" idx="0"/>
            <a:endCxn id="240" idx="2"/>
          </p:cNvCxnSpPr>
          <p:nvPr/>
        </p:nvCxnSpPr>
        <p:spPr>
          <a:xfrm rot="5400000" flipH="1" flipV="1">
            <a:off x="3747822" y="6355599"/>
            <a:ext cx="110777" cy="13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ángulo 248" descr="Nodo de séptimo nivel"/>
          <p:cNvSpPr/>
          <p:nvPr/>
        </p:nvSpPr>
        <p:spPr>
          <a:xfrm>
            <a:off x="213287" y="6828746"/>
            <a:ext cx="1118927" cy="932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subconjunto espacio </a:t>
            </a: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muestral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cxnSp>
        <p:nvCxnSpPr>
          <p:cNvPr id="250" name="Conector angular 249"/>
          <p:cNvCxnSpPr>
            <a:stCxn id="249" idx="0"/>
          </p:cNvCxnSpPr>
          <p:nvPr/>
        </p:nvCxnSpPr>
        <p:spPr>
          <a:xfrm rot="5400000" flipH="1" flipV="1">
            <a:off x="2212447" y="5238664"/>
            <a:ext cx="150386" cy="3029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ángulo 251" descr="Nodo de séptimo nivel"/>
          <p:cNvSpPr/>
          <p:nvPr/>
        </p:nvSpPr>
        <p:spPr>
          <a:xfrm>
            <a:off x="1601101" y="6835226"/>
            <a:ext cx="1118927" cy="932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simples, compuestos, seguros, imposibles  compatibles , incompatible   </a:t>
            </a:r>
          </a:p>
        </p:txBody>
      </p:sp>
      <p:cxnSp>
        <p:nvCxnSpPr>
          <p:cNvPr id="253" name="Conector angular 252"/>
          <p:cNvCxnSpPr>
            <a:stCxn id="252" idx="0"/>
          </p:cNvCxnSpPr>
          <p:nvPr/>
        </p:nvCxnSpPr>
        <p:spPr>
          <a:xfrm rot="5400000" flipH="1" flipV="1">
            <a:off x="2903114" y="5935811"/>
            <a:ext cx="156866" cy="16419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ángulo 258" descr="Nodo de séptimo nivel"/>
          <p:cNvSpPr/>
          <p:nvPr/>
        </p:nvSpPr>
        <p:spPr>
          <a:xfrm>
            <a:off x="2881922" y="6831978"/>
            <a:ext cx="1118927" cy="932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  operaciones como: unión, intersección, diferencia, contrario  </a:t>
            </a:r>
          </a:p>
        </p:txBody>
      </p:sp>
      <p:cxnSp>
        <p:nvCxnSpPr>
          <p:cNvPr id="260" name="Conector angular 259"/>
          <p:cNvCxnSpPr>
            <a:stCxn id="259" idx="0"/>
          </p:cNvCxnSpPr>
          <p:nvPr/>
        </p:nvCxnSpPr>
        <p:spPr>
          <a:xfrm rot="5400000" flipH="1" flipV="1">
            <a:off x="3545148" y="6574598"/>
            <a:ext cx="153618" cy="361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ángulo 261" descr="Nodo de séptimo nivel"/>
          <p:cNvSpPr/>
          <p:nvPr/>
        </p:nvSpPr>
        <p:spPr>
          <a:xfrm>
            <a:off x="4153003" y="6828734"/>
            <a:ext cx="1118927" cy="932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tener frecuencia absoluta y relativa  </a:t>
            </a:r>
          </a:p>
        </p:txBody>
      </p:sp>
      <p:cxnSp>
        <p:nvCxnSpPr>
          <p:cNvPr id="263" name="Conector angular 262"/>
          <p:cNvCxnSpPr>
            <a:stCxn id="262" idx="0"/>
          </p:cNvCxnSpPr>
          <p:nvPr/>
        </p:nvCxnSpPr>
        <p:spPr>
          <a:xfrm rot="16200000" flipV="1">
            <a:off x="4182311" y="6298578"/>
            <a:ext cx="150374" cy="9099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ángulo 275" descr="Nodo de séptimo nivel"/>
          <p:cNvSpPr/>
          <p:nvPr/>
        </p:nvSpPr>
        <p:spPr>
          <a:xfrm>
            <a:off x="5385178" y="6835214"/>
            <a:ext cx="1118927" cy="932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 encontrar la probabilidad   </a:t>
            </a:r>
          </a:p>
        </p:txBody>
      </p:sp>
      <p:cxnSp>
        <p:nvCxnSpPr>
          <p:cNvPr id="277" name="Conector angular 276"/>
          <p:cNvCxnSpPr>
            <a:stCxn id="276" idx="0"/>
          </p:cNvCxnSpPr>
          <p:nvPr/>
        </p:nvCxnSpPr>
        <p:spPr>
          <a:xfrm rot="16200000" flipV="1">
            <a:off x="4795159" y="5685730"/>
            <a:ext cx="156854" cy="21421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ángulo 277" descr="Nodo de séptimo nivel"/>
          <p:cNvSpPr/>
          <p:nvPr/>
        </p:nvSpPr>
        <p:spPr>
          <a:xfrm>
            <a:off x="4531053" y="5764246"/>
            <a:ext cx="1118927" cy="531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definen  propiedades de la probabilidad   </a:t>
            </a:r>
          </a:p>
        </p:txBody>
      </p:sp>
      <p:cxnSp>
        <p:nvCxnSpPr>
          <p:cNvPr id="279" name="Conector angular 278"/>
          <p:cNvCxnSpPr>
            <a:stCxn id="176" idx="2"/>
            <a:endCxn id="278" idx="0"/>
          </p:cNvCxnSpPr>
          <p:nvPr/>
        </p:nvCxnSpPr>
        <p:spPr>
          <a:xfrm rot="16200000" flipH="1">
            <a:off x="4782922" y="5456650"/>
            <a:ext cx="156597" cy="4585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cuarto nivel&#10;"/>
          <p:cNvSpPr/>
          <p:nvPr/>
        </p:nvSpPr>
        <p:spPr>
          <a:xfrm>
            <a:off x="5729020" y="3847391"/>
            <a:ext cx="1167091" cy="49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simple   </a:t>
            </a:r>
          </a:p>
        </p:txBody>
      </p:sp>
      <p:sp>
        <p:nvSpPr>
          <p:cNvPr id="282" name="Rectángulo 281" descr="Nodo de cuarto nivel&#10;"/>
          <p:cNvSpPr/>
          <p:nvPr/>
        </p:nvSpPr>
        <p:spPr>
          <a:xfrm>
            <a:off x="7693345" y="3844470"/>
            <a:ext cx="1167091" cy="49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compuesto    </a:t>
            </a:r>
          </a:p>
        </p:txBody>
      </p:sp>
      <p:cxnSp>
        <p:nvCxnSpPr>
          <p:cNvPr id="283" name="Conector angular 282"/>
          <p:cNvCxnSpPr>
            <a:stCxn id="127" idx="2"/>
            <a:endCxn id="280" idx="0"/>
          </p:cNvCxnSpPr>
          <p:nvPr/>
        </p:nvCxnSpPr>
        <p:spPr>
          <a:xfrm rot="16200000" flipH="1">
            <a:off x="4806918" y="2341743"/>
            <a:ext cx="139686" cy="28716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angular 285"/>
          <p:cNvCxnSpPr>
            <a:stCxn id="127" idx="2"/>
            <a:endCxn id="282" idx="0"/>
          </p:cNvCxnSpPr>
          <p:nvPr/>
        </p:nvCxnSpPr>
        <p:spPr>
          <a:xfrm rot="16200000" flipH="1">
            <a:off x="5790542" y="1358120"/>
            <a:ext cx="136765" cy="48359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CuadroTexto 286" descr="Conector entre nodos"/>
          <p:cNvSpPr txBox="1"/>
          <p:nvPr/>
        </p:nvSpPr>
        <p:spPr>
          <a:xfrm>
            <a:off x="7725779" y="4456578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cuando se forma por   </a:t>
            </a:r>
          </a:p>
        </p:txBody>
      </p:sp>
      <p:sp>
        <p:nvSpPr>
          <p:cNvPr id="288" name="Rectángulo 287" descr="Nodo de sexto nivel"/>
          <p:cNvSpPr/>
          <p:nvPr/>
        </p:nvSpPr>
        <p:spPr>
          <a:xfrm>
            <a:off x="7728332" y="490527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 o mas simples  </a:t>
            </a:r>
          </a:p>
        </p:txBody>
      </p:sp>
      <p:cxnSp>
        <p:nvCxnSpPr>
          <p:cNvPr id="289" name="Conector angular 288"/>
          <p:cNvCxnSpPr>
            <a:stCxn id="282" idx="2"/>
            <a:endCxn id="287" idx="0"/>
          </p:cNvCxnSpPr>
          <p:nvPr/>
        </p:nvCxnSpPr>
        <p:spPr>
          <a:xfrm rot="16200000" flipH="1">
            <a:off x="8221731" y="4393943"/>
            <a:ext cx="117794" cy="74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angular 294"/>
          <p:cNvCxnSpPr>
            <a:stCxn id="287" idx="2"/>
            <a:endCxn id="288" idx="0"/>
          </p:cNvCxnSpPr>
          <p:nvPr/>
        </p:nvCxnSpPr>
        <p:spPr>
          <a:xfrm rot="16200000" flipH="1">
            <a:off x="8246400" y="4863876"/>
            <a:ext cx="79363" cy="34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CuadroTexto 295" descr="Conector entre nodos"/>
          <p:cNvSpPr txBox="1"/>
          <p:nvPr/>
        </p:nvSpPr>
        <p:spPr>
          <a:xfrm>
            <a:off x="5757426" y="450600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cuando se  </a:t>
            </a:r>
          </a:p>
        </p:txBody>
      </p:sp>
      <p:sp>
        <p:nvSpPr>
          <p:cNvPr id="301" name="Rectángulo 300" descr="Nodo de sexto nivel"/>
          <p:cNvSpPr/>
          <p:nvPr/>
        </p:nvSpPr>
        <p:spPr>
          <a:xfrm>
            <a:off x="5757426" y="4905657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ejecuta solo uno  </a:t>
            </a:r>
          </a:p>
        </p:txBody>
      </p:sp>
      <p:cxnSp>
        <p:nvCxnSpPr>
          <p:cNvPr id="302" name="Conector angular 301"/>
          <p:cNvCxnSpPr>
            <a:stCxn id="296" idx="2"/>
            <a:endCxn id="301" idx="0"/>
          </p:cNvCxnSpPr>
          <p:nvPr/>
        </p:nvCxnSpPr>
        <p:spPr>
          <a:xfrm rot="16200000" flipH="1">
            <a:off x="6232039" y="4820805"/>
            <a:ext cx="168825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angular 302"/>
          <p:cNvCxnSpPr>
            <a:stCxn id="280" idx="2"/>
            <a:endCxn id="296" idx="0"/>
          </p:cNvCxnSpPr>
          <p:nvPr/>
        </p:nvCxnSpPr>
        <p:spPr>
          <a:xfrm rot="16200000" flipH="1">
            <a:off x="6232142" y="4422128"/>
            <a:ext cx="164295" cy="34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CuadroTexto 303" descr="Conector entre nodos"/>
          <p:cNvSpPr txBox="1"/>
          <p:nvPr/>
        </p:nvSpPr>
        <p:spPr>
          <a:xfrm>
            <a:off x="5758789" y="5392585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ejemplo   </a:t>
            </a:r>
          </a:p>
        </p:txBody>
      </p:sp>
      <p:sp>
        <p:nvSpPr>
          <p:cNvPr id="305" name="Rectángulo 304" descr="Nodo de séptimo nivel"/>
          <p:cNvSpPr/>
          <p:nvPr/>
        </p:nvSpPr>
        <p:spPr>
          <a:xfrm>
            <a:off x="5755509" y="5760888"/>
            <a:ext cx="1118927" cy="540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lanzar una moneda   </a:t>
            </a:r>
          </a:p>
        </p:txBody>
      </p:sp>
      <p:cxnSp>
        <p:nvCxnSpPr>
          <p:cNvPr id="306" name="Conector angular 305"/>
          <p:cNvCxnSpPr>
            <a:stCxn id="301" idx="2"/>
            <a:endCxn id="304" idx="0"/>
          </p:cNvCxnSpPr>
          <p:nvPr/>
        </p:nvCxnSpPr>
        <p:spPr>
          <a:xfrm rot="16200000" flipH="1">
            <a:off x="6251156" y="5324909"/>
            <a:ext cx="133409" cy="19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angular 306"/>
          <p:cNvCxnSpPr>
            <a:stCxn id="304" idx="2"/>
            <a:endCxn id="305" idx="0"/>
          </p:cNvCxnSpPr>
          <p:nvPr/>
        </p:nvCxnSpPr>
        <p:spPr>
          <a:xfrm rot="5400000">
            <a:off x="6248167" y="5690223"/>
            <a:ext cx="137471" cy="38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CuadroTexto 313" descr="Conector entre nodos"/>
          <p:cNvSpPr txBox="1"/>
          <p:nvPr/>
        </p:nvSpPr>
        <p:spPr>
          <a:xfrm>
            <a:off x="7724995" y="5374040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donde    </a:t>
            </a:r>
          </a:p>
        </p:txBody>
      </p:sp>
      <p:sp>
        <p:nvSpPr>
          <p:cNvPr id="316" name="Rectángulo 315" descr="Nodo de séptimo nivel"/>
          <p:cNvSpPr/>
          <p:nvPr/>
        </p:nvSpPr>
        <p:spPr>
          <a:xfrm>
            <a:off x="7121490" y="5788413"/>
            <a:ext cx="1118927" cy="531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lanzar una moneda y posteriormente  lanzar un dado    </a:t>
            </a:r>
          </a:p>
        </p:txBody>
      </p:sp>
      <p:cxnSp>
        <p:nvCxnSpPr>
          <p:cNvPr id="317" name="Conector angular 316"/>
          <p:cNvCxnSpPr>
            <a:stCxn id="314" idx="2"/>
            <a:endCxn id="316" idx="0"/>
          </p:cNvCxnSpPr>
          <p:nvPr/>
        </p:nvCxnSpPr>
        <p:spPr>
          <a:xfrm rot="5400000">
            <a:off x="7891226" y="5394601"/>
            <a:ext cx="183541" cy="6040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angular 318"/>
          <p:cNvCxnSpPr>
            <a:stCxn id="288" idx="2"/>
            <a:endCxn id="314" idx="0"/>
          </p:cNvCxnSpPr>
          <p:nvPr/>
        </p:nvCxnSpPr>
        <p:spPr>
          <a:xfrm rot="5400000">
            <a:off x="8228793" y="5315037"/>
            <a:ext cx="115248" cy="27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r 276"/>
          <p:cNvCxnSpPr>
            <a:stCxn id="85" idx="0"/>
          </p:cNvCxnSpPr>
          <p:nvPr/>
        </p:nvCxnSpPr>
        <p:spPr>
          <a:xfrm rot="16200000" flipV="1">
            <a:off x="5468097" y="5012792"/>
            <a:ext cx="152070" cy="34832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248" descr="Nodo de séptimo nivel"/>
          <p:cNvSpPr/>
          <p:nvPr/>
        </p:nvSpPr>
        <p:spPr>
          <a:xfrm>
            <a:off x="6726271" y="6830430"/>
            <a:ext cx="1118927" cy="930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 ser dependientes  o independientes  </a:t>
            </a:r>
          </a:p>
        </p:txBody>
      </p:sp>
      <p:cxnSp>
        <p:nvCxnSpPr>
          <p:cNvPr id="92" name="Conector angular 316"/>
          <p:cNvCxnSpPr>
            <a:stCxn id="314" idx="2"/>
            <a:endCxn id="96" idx="0"/>
          </p:cNvCxnSpPr>
          <p:nvPr/>
        </p:nvCxnSpPr>
        <p:spPr>
          <a:xfrm rot="16200000" flipH="1">
            <a:off x="8505587" y="5384321"/>
            <a:ext cx="174016" cy="6151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315" descr="Nodo de séptimo nivel"/>
          <p:cNvSpPr/>
          <p:nvPr/>
        </p:nvSpPr>
        <p:spPr>
          <a:xfrm>
            <a:off x="8340690" y="5778888"/>
            <a:ext cx="1118927" cy="531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diagrama de árbol     </a:t>
            </a:r>
          </a:p>
        </p:txBody>
      </p:sp>
      <p:sp>
        <p:nvSpPr>
          <p:cNvPr id="100" name="CuadroTexto 313" descr="Conector entre nodos"/>
          <p:cNvSpPr txBox="1"/>
          <p:nvPr/>
        </p:nvSpPr>
        <p:spPr>
          <a:xfrm>
            <a:off x="8344116" y="6447565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es una     </a:t>
            </a:r>
          </a:p>
        </p:txBody>
      </p:sp>
      <p:sp>
        <p:nvSpPr>
          <p:cNvPr id="101" name="Rectángulo 248" descr="Nodo de séptimo nivel"/>
          <p:cNvSpPr/>
          <p:nvPr/>
        </p:nvSpPr>
        <p:spPr>
          <a:xfrm>
            <a:off x="8345521" y="6822021"/>
            <a:ext cx="1118927" cy="445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  para encontrar posibles resultados   </a:t>
            </a:r>
          </a:p>
        </p:txBody>
      </p:sp>
      <p:cxnSp>
        <p:nvCxnSpPr>
          <p:cNvPr id="102" name="Conector angular 316"/>
          <p:cNvCxnSpPr>
            <a:stCxn id="96" idx="2"/>
            <a:endCxn id="100" idx="0"/>
          </p:cNvCxnSpPr>
          <p:nvPr/>
        </p:nvCxnSpPr>
        <p:spPr>
          <a:xfrm rot="16200000" flipH="1">
            <a:off x="8833749" y="6377155"/>
            <a:ext cx="136815" cy="40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316"/>
          <p:cNvCxnSpPr>
            <a:stCxn id="100" idx="2"/>
            <a:endCxn id="101" idx="0"/>
          </p:cNvCxnSpPr>
          <p:nvPr/>
        </p:nvCxnSpPr>
        <p:spPr>
          <a:xfrm rot="16200000" flipH="1">
            <a:off x="8832759" y="6749795"/>
            <a:ext cx="143624" cy="8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1998</TotalTime>
  <Words>179</Words>
  <Application>Microsoft Office PowerPoint</Application>
  <PresentationFormat>Personalizado</PresentationFormat>
  <Paragraphs>44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92</cp:revision>
  <cp:lastPrinted>2015-06-25T22:36:16Z</cp:lastPrinted>
  <dcterms:created xsi:type="dcterms:W3CDTF">2015-05-14T14:12:36Z</dcterms:created>
  <dcterms:modified xsi:type="dcterms:W3CDTF">2016-04-15T23:35:46Z</dcterms:modified>
</cp:coreProperties>
</file>