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 varScale="1">
        <p:scale>
          <a:sx n="55" d="100"/>
          <a:sy n="55" d="100"/>
        </p:scale>
        <p:origin x="852" y="4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29/02/2016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Los métodos de razonamiento y la semejanza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Métodos de demostración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creación  de argumentos para asegurar que una proposición es verdadera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925594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Semejanza de triángulos 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92732" y="-431989"/>
            <a:ext cx="252170" cy="3187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4452952" y="4534128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el contra ejemplo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16200000" flipH="1">
            <a:off x="4098573" y="3580856"/>
            <a:ext cx="308942" cy="1597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4520177" y="65513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medio de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7" name="Rectángulo 33"/>
          <p:cNvSpPr/>
          <p:nvPr/>
        </p:nvSpPr>
        <p:spPr>
          <a:xfrm>
            <a:off x="4441764" y="694705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 ejemplo  que no cumpla lo que dice la proposición </a:t>
            </a: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5068046" y="6773352"/>
            <a:ext cx="3718" cy="17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6496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10012498" y="2045770"/>
            <a:ext cx="33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1001283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>
            <a:off x="10012778" y="5471429"/>
            <a:ext cx="4257" cy="204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7046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  <a:cs typeface="Arial" pitchFamily="34" charset="0"/>
              </a:rPr>
              <a:t>Ángulos </a:t>
            </a:r>
            <a:r>
              <a:rPr lang="es-CO" sz="1050" smtClean="0">
                <a:solidFill>
                  <a:schemeClr val="bg1"/>
                </a:solidFill>
                <a:cs typeface="Arial" pitchFamily="34" charset="0"/>
              </a:rPr>
              <a:t>correspondientes congruentes y </a:t>
            </a:r>
            <a:r>
              <a:rPr lang="es-CO" sz="1050" dirty="0" smtClean="0">
                <a:solidFill>
                  <a:schemeClr val="bg1"/>
                </a:solidFill>
                <a:cs typeface="Arial" pitchFamily="34" charset="0"/>
              </a:rPr>
              <a:t>lados correspondientes proporcionales </a:t>
            </a:r>
            <a:endParaRPr lang="es-CO" sz="105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1762663" y="5104888"/>
            <a:ext cx="2715" cy="239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>
            <a:stCxn id="146" idx="2"/>
            <a:endCxn id="147" idx="0"/>
          </p:cNvCxnSpPr>
          <p:nvPr/>
        </p:nvCxnSpPr>
        <p:spPr>
          <a:xfrm rot="5400000">
            <a:off x="2513139" y="3591332"/>
            <a:ext cx="307251" cy="1574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219" idx="2"/>
            <a:endCxn id="256" idx="0"/>
          </p:cNvCxnSpPr>
          <p:nvPr/>
        </p:nvCxnSpPr>
        <p:spPr>
          <a:xfrm rot="16200000" flipH="1">
            <a:off x="9819879" y="4311226"/>
            <a:ext cx="390170" cy="1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35"/>
          <p:cNvSpPr/>
          <p:nvPr/>
        </p:nvSpPr>
        <p:spPr>
          <a:xfrm>
            <a:off x="2858714" y="3840922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algunos método son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1280391" y="453243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directo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9" name="Rectángulo 35"/>
          <p:cNvSpPr/>
          <p:nvPr/>
        </p:nvSpPr>
        <p:spPr>
          <a:xfrm>
            <a:off x="4510645" y="526757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en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0" name="149 Conector recto"/>
          <p:cNvCxnSpPr>
            <a:stCxn id="596" idx="2"/>
            <a:endCxn id="149" idx="0"/>
          </p:cNvCxnSpPr>
          <p:nvPr/>
        </p:nvCxnSpPr>
        <p:spPr>
          <a:xfrm>
            <a:off x="5051845" y="5136617"/>
            <a:ext cx="6669" cy="130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33"/>
          <p:cNvSpPr/>
          <p:nvPr/>
        </p:nvSpPr>
        <p:spPr>
          <a:xfrm>
            <a:off x="4432223" y="561560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contradecir  la proposición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recto"/>
          <p:cNvCxnSpPr>
            <a:stCxn id="149" idx="2"/>
            <a:endCxn id="152" idx="0"/>
          </p:cNvCxnSpPr>
          <p:nvPr/>
        </p:nvCxnSpPr>
        <p:spPr>
          <a:xfrm>
            <a:off x="5058514" y="5489536"/>
            <a:ext cx="3709" cy="126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>
            <a:stCxn id="152" idx="2"/>
            <a:endCxn id="113" idx="0"/>
          </p:cNvCxnSpPr>
          <p:nvPr/>
        </p:nvCxnSpPr>
        <p:spPr>
          <a:xfrm>
            <a:off x="5062223" y="6331145"/>
            <a:ext cx="5823" cy="22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3453941" y="3670398"/>
            <a:ext cx="302" cy="17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48171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334052" y="524639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 en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>
            <a:off x="1879284" y="5134926"/>
            <a:ext cx="2637" cy="111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251722" y="558067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Plantear un preposición </a:t>
            </a:r>
            <a:r>
              <a:rPr lang="es-ES_tradnl" sz="900" i="1" dirty="0" smtClean="0"/>
              <a:t>p → q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1881722" y="5468361"/>
            <a:ext cx="199" cy="112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1337967" y="646777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>
            <a:off x="1881722" y="6296213"/>
            <a:ext cx="4114" cy="17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259667" y="682534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p: hipótesis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q: tesis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>
            <a:off x="1885836" y="6689734"/>
            <a:ext cx="3831" cy="135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252" idx="2"/>
            <a:endCxn id="157" idx="0"/>
          </p:cNvCxnSpPr>
          <p:nvPr/>
        </p:nvCxnSpPr>
        <p:spPr>
          <a:xfrm>
            <a:off x="1892946" y="8048625"/>
            <a:ext cx="1004" cy="194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452267" y="7754758"/>
            <a:ext cx="881358" cy="2938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>
            <a:off x="1889667" y="7540881"/>
            <a:ext cx="3279" cy="213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2857313" y="455042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indirecto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angular"/>
          <p:cNvCxnSpPr>
            <a:stCxn id="146" idx="2"/>
            <a:endCxn id="135" idx="0"/>
          </p:cNvCxnSpPr>
          <p:nvPr/>
        </p:nvCxnSpPr>
        <p:spPr>
          <a:xfrm rot="16200000" flipH="1">
            <a:off x="3292604" y="4386824"/>
            <a:ext cx="325241" cy="1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5"/>
          <p:cNvSpPr/>
          <p:nvPr/>
        </p:nvSpPr>
        <p:spPr>
          <a:xfrm>
            <a:off x="2908257" y="526967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en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2825927" y="559866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Plantear una preposición </a:t>
            </a:r>
            <a:r>
              <a:rPr lang="es-ES_tradnl" sz="900" i="1" dirty="0" smtClean="0"/>
              <a:t>¬p→ ¬q</a:t>
            </a:r>
            <a:r>
              <a:rPr lang="es-ES_tradnl" sz="900" dirty="0" smtClean="0"/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 flipH="1">
            <a:off x="3456126" y="5152916"/>
            <a:ext cx="80" cy="116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 flipH="1">
            <a:off x="3455927" y="5491640"/>
            <a:ext cx="199" cy="107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2908264" y="648046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2826056" y="684332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¬p: negación hipótesis </a:t>
            </a:r>
          </a:p>
          <a:p>
            <a:pPr algn="ctr"/>
            <a:r>
              <a:rPr lang="es-ES_tradnl" sz="900" i="1" dirty="0" smtClean="0"/>
              <a:t> ¬q</a:t>
            </a:r>
            <a:r>
              <a:rPr lang="es-ES_tradnl" sz="900" dirty="0" smtClean="0"/>
              <a:t>  negación tesis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3455927" y="6314199"/>
            <a:ext cx="206" cy="166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 flipH="1">
            <a:off x="3456056" y="6702430"/>
            <a:ext cx="77" cy="140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35"/>
          <p:cNvSpPr/>
          <p:nvPr/>
        </p:nvSpPr>
        <p:spPr>
          <a:xfrm>
            <a:off x="2908264" y="780937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7" name="Rectángulo 33"/>
          <p:cNvSpPr/>
          <p:nvPr/>
        </p:nvSpPr>
        <p:spPr>
          <a:xfrm>
            <a:off x="1263950" y="824354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supone que p es verdad y se llegar a la verdad de q 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8" name="157 Conector recto"/>
          <p:cNvCxnSpPr>
            <a:stCxn id="151" idx="2"/>
            <a:endCxn id="156" idx="0"/>
          </p:cNvCxnSpPr>
          <p:nvPr/>
        </p:nvCxnSpPr>
        <p:spPr>
          <a:xfrm>
            <a:off x="3456056" y="7558867"/>
            <a:ext cx="77" cy="250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>
            <a:stCxn id="156" idx="2"/>
            <a:endCxn id="304" idx="0"/>
          </p:cNvCxnSpPr>
          <p:nvPr/>
        </p:nvCxnSpPr>
        <p:spPr>
          <a:xfrm flipH="1">
            <a:off x="3456050" y="8031339"/>
            <a:ext cx="83" cy="221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"/>
          <p:cNvCxnSpPr>
            <a:stCxn id="145" idx="2"/>
            <a:endCxn id="139" idx="0"/>
          </p:cNvCxnSpPr>
          <p:nvPr/>
        </p:nvCxnSpPr>
        <p:spPr>
          <a:xfrm flipH="1">
            <a:off x="10022100" y="6757304"/>
            <a:ext cx="203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9466146" y="38951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114" idx="2"/>
            <a:endCxn id="219" idx="0"/>
          </p:cNvCxnSpPr>
          <p:nvPr/>
        </p:nvCxnSpPr>
        <p:spPr>
          <a:xfrm>
            <a:off x="10013272" y="3649433"/>
            <a:ext cx="743" cy="2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9417021" y="450726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i="1" dirty="0" smtClean="0"/>
              <a:t>∆</a:t>
            </a:r>
            <a:r>
              <a:rPr lang="es-ES_tradnl" sz="900" dirty="0" smtClean="0"/>
              <a:t>ABC≈ </a:t>
            </a:r>
            <a:r>
              <a:rPr lang="es-ES_tradnl" sz="900" i="1" dirty="0" smtClean="0"/>
              <a:t>∆</a:t>
            </a:r>
            <a:r>
              <a:rPr lang="es-ES_tradnl" sz="900" dirty="0" smtClean="0"/>
              <a:t>DEF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163770" y="450239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los criterios de semejanza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160 Conector angular"/>
          <p:cNvCxnSpPr>
            <a:stCxn id="219" idx="2"/>
            <a:endCxn id="257" idx="0"/>
          </p:cNvCxnSpPr>
          <p:nvPr/>
        </p:nvCxnSpPr>
        <p:spPr>
          <a:xfrm rot="16200000" flipH="1">
            <a:off x="10695685" y="3435421"/>
            <a:ext cx="385308" cy="17486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9464909" y="524946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0" name="Rectángulo 33"/>
          <p:cNvSpPr/>
          <p:nvPr/>
        </p:nvSpPr>
        <p:spPr>
          <a:xfrm>
            <a:off x="9387035" y="56758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144153" y="575513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AA: ángulo ángulo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 flipH="1">
            <a:off x="10012778" y="5109750"/>
            <a:ext cx="3136" cy="139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217509" y="534453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4" name="263 Conector recto"/>
          <p:cNvCxnSpPr>
            <a:stCxn id="263" idx="2"/>
            <a:endCxn id="261" idx="0"/>
          </p:cNvCxnSpPr>
          <p:nvPr/>
        </p:nvCxnSpPr>
        <p:spPr>
          <a:xfrm>
            <a:off x="11765378" y="5566496"/>
            <a:ext cx="8775" cy="18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recto"/>
          <p:cNvCxnSpPr>
            <a:stCxn id="300" idx="0"/>
            <a:endCxn id="261" idx="2"/>
          </p:cNvCxnSpPr>
          <p:nvPr/>
        </p:nvCxnSpPr>
        <p:spPr>
          <a:xfrm flipH="1" flipV="1">
            <a:off x="11774153" y="6470674"/>
            <a:ext cx="9525" cy="446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>
            <a:stCxn id="260" idx="2"/>
            <a:endCxn id="145" idx="0"/>
          </p:cNvCxnSpPr>
          <p:nvPr/>
        </p:nvCxnSpPr>
        <p:spPr>
          <a:xfrm>
            <a:off x="10017035" y="6391419"/>
            <a:ext cx="5268" cy="143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3"/>
          <p:cNvSpPr/>
          <p:nvPr/>
        </p:nvSpPr>
        <p:spPr>
          <a:xfrm>
            <a:off x="2826050" y="825307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de muestra que </a:t>
            </a:r>
            <a:r>
              <a:rPr lang="es-ES_tradnl" sz="900" dirty="0" smtClean="0"/>
              <a:t>¬p→ ¬q es verdad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estoces  q es verdad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7" name="Rectángulo 35"/>
          <p:cNvSpPr/>
          <p:nvPr/>
        </p:nvSpPr>
        <p:spPr>
          <a:xfrm>
            <a:off x="4527511" y="78362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8" name="307 Conector recto"/>
          <p:cNvCxnSpPr>
            <a:stCxn id="117" idx="2"/>
            <a:endCxn id="307" idx="0"/>
          </p:cNvCxnSpPr>
          <p:nvPr/>
        </p:nvCxnSpPr>
        <p:spPr>
          <a:xfrm>
            <a:off x="5071764" y="7662589"/>
            <a:ext cx="3616" cy="173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ángulo 33"/>
          <p:cNvSpPr/>
          <p:nvPr/>
        </p:nvSpPr>
        <p:spPr>
          <a:xfrm>
            <a:off x="4449205" y="826259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de muestra  la falsedad de la proposición 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13" name="312 Conector recto"/>
          <p:cNvCxnSpPr>
            <a:stCxn id="307" idx="2"/>
            <a:endCxn id="312" idx="0"/>
          </p:cNvCxnSpPr>
          <p:nvPr/>
        </p:nvCxnSpPr>
        <p:spPr>
          <a:xfrm>
            <a:off x="5075380" y="8058205"/>
            <a:ext cx="3825" cy="204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s://latex.codecogs.com/gif.latex?%5Cdpi%7B300%7D%20%5Cfn_jvn%20%5Clarge%20%5Cfrac%7BAB%7D%7BDE%7D%3D%5Cfrac%7BBC%7D%7BEF%7D%3D%5Cfrac%7BCA%7D%7BF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2476" y="5961343"/>
            <a:ext cx="835024" cy="241019"/>
          </a:xfrm>
          <a:prstGeom prst="rect">
            <a:avLst/>
          </a:prstGeom>
          <a:noFill/>
        </p:spPr>
      </p:pic>
      <p:sp>
        <p:nvSpPr>
          <p:cNvPr id="139" name="Rectángulo 33"/>
          <p:cNvSpPr/>
          <p:nvPr/>
        </p:nvSpPr>
        <p:spPr>
          <a:xfrm>
            <a:off x="9392100" y="691413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ABC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DEF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BCA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EFD</a:t>
            </a:r>
            <a:endParaRPr lang="es-ES_tradnl" sz="1100" dirty="0" smtClean="0">
              <a:solidFill>
                <a:schemeClr val="tx1"/>
              </a:solidFill>
              <a:latin typeface="Calibri cuerpo"/>
            </a:endParaRPr>
          </a:p>
        </p:txBody>
      </p:sp>
      <p:sp>
        <p:nvSpPr>
          <p:cNvPr id="145" name="Rectángulo 35"/>
          <p:cNvSpPr/>
          <p:nvPr/>
        </p:nvSpPr>
        <p:spPr>
          <a:xfrm>
            <a:off x="9474434" y="65353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y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0" name="Rectángulo 33"/>
          <p:cNvSpPr/>
          <p:nvPr/>
        </p:nvSpPr>
        <p:spPr>
          <a:xfrm>
            <a:off x="619817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dos  ángulo  son congruentes 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72" name="160 Conector angular"/>
          <p:cNvCxnSpPr>
            <a:stCxn id="219" idx="2"/>
            <a:endCxn id="170" idx="0"/>
          </p:cNvCxnSpPr>
          <p:nvPr/>
        </p:nvCxnSpPr>
        <p:spPr>
          <a:xfrm rot="5400000">
            <a:off x="8212687" y="2701473"/>
            <a:ext cx="385710" cy="3216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5"/>
          <p:cNvSpPr/>
          <p:nvPr/>
        </p:nvSpPr>
        <p:spPr>
          <a:xfrm>
            <a:off x="6250524" y="529709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0" name="179 Conector recto"/>
          <p:cNvCxnSpPr>
            <a:stCxn id="170" idx="2"/>
            <a:endCxn id="179" idx="0"/>
          </p:cNvCxnSpPr>
          <p:nvPr/>
        </p:nvCxnSpPr>
        <p:spPr>
          <a:xfrm>
            <a:off x="6797069" y="5105290"/>
            <a:ext cx="1324" cy="191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33"/>
          <p:cNvSpPr/>
          <p:nvPr/>
        </p:nvSpPr>
        <p:spPr>
          <a:xfrm>
            <a:off x="6172045" y="56758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miden lo mismo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0" name="189 Conector recto"/>
          <p:cNvCxnSpPr>
            <a:stCxn id="179" idx="2"/>
            <a:endCxn id="189" idx="0"/>
          </p:cNvCxnSpPr>
          <p:nvPr/>
        </p:nvCxnSpPr>
        <p:spPr>
          <a:xfrm>
            <a:off x="6798393" y="5519054"/>
            <a:ext cx="3652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5"/>
          <p:cNvSpPr/>
          <p:nvPr/>
        </p:nvSpPr>
        <p:spPr>
          <a:xfrm>
            <a:off x="6259347" y="66275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6" name="195 Conector recto"/>
          <p:cNvCxnSpPr>
            <a:stCxn id="189" idx="2"/>
            <a:endCxn id="195" idx="0"/>
          </p:cNvCxnSpPr>
          <p:nvPr/>
        </p:nvCxnSpPr>
        <p:spPr>
          <a:xfrm>
            <a:off x="6802045" y="6391419"/>
            <a:ext cx="5171" cy="236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33"/>
          <p:cNvSpPr/>
          <p:nvPr/>
        </p:nvSpPr>
        <p:spPr>
          <a:xfrm>
            <a:off x="6181570" y="70570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   </a:t>
            </a:r>
          </a:p>
        </p:txBody>
      </p:sp>
      <p:cxnSp>
        <p:nvCxnSpPr>
          <p:cNvPr id="200" name="199 Conector recto"/>
          <p:cNvCxnSpPr>
            <a:stCxn id="195" idx="2"/>
            <a:endCxn id="199" idx="0"/>
          </p:cNvCxnSpPr>
          <p:nvPr/>
        </p:nvCxnSpPr>
        <p:spPr>
          <a:xfrm>
            <a:off x="6807216" y="6849552"/>
            <a:ext cx="4354" cy="207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33"/>
          <p:cNvSpPr/>
          <p:nvPr/>
        </p:nvSpPr>
        <p:spPr>
          <a:xfrm>
            <a:off x="776027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 lados  correspondientes son proporcionales 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12" name="160 Conector angular"/>
          <p:cNvCxnSpPr>
            <a:stCxn id="219" idx="2"/>
            <a:endCxn id="210" idx="0"/>
          </p:cNvCxnSpPr>
          <p:nvPr/>
        </p:nvCxnSpPr>
        <p:spPr>
          <a:xfrm rot="5400000">
            <a:off x="8993737" y="3482523"/>
            <a:ext cx="385710" cy="1654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35"/>
          <p:cNvSpPr/>
          <p:nvPr/>
        </p:nvSpPr>
        <p:spPr>
          <a:xfrm>
            <a:off x="7817084" y="528756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7" name="216 Conector recto"/>
          <p:cNvCxnSpPr>
            <a:stCxn id="210" idx="2"/>
            <a:endCxn id="216" idx="0"/>
          </p:cNvCxnSpPr>
          <p:nvPr/>
        </p:nvCxnSpPr>
        <p:spPr>
          <a:xfrm>
            <a:off x="8359169" y="5105290"/>
            <a:ext cx="5784" cy="182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 33"/>
          <p:cNvSpPr/>
          <p:nvPr/>
        </p:nvSpPr>
        <p:spPr>
          <a:xfrm>
            <a:off x="7739210" y="566635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medidas de los lados correspondientes tiene la misma razón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9" name="228 Conector recto"/>
          <p:cNvCxnSpPr>
            <a:stCxn id="216" idx="2"/>
            <a:endCxn id="227" idx="0"/>
          </p:cNvCxnSpPr>
          <p:nvPr/>
        </p:nvCxnSpPr>
        <p:spPr>
          <a:xfrm>
            <a:off x="8364953" y="5509529"/>
            <a:ext cx="4257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35"/>
          <p:cNvSpPr/>
          <p:nvPr/>
        </p:nvSpPr>
        <p:spPr>
          <a:xfrm>
            <a:off x="7822052" y="660853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6" name="235 Conector recto"/>
          <p:cNvCxnSpPr>
            <a:stCxn id="227" idx="2"/>
            <a:endCxn id="235" idx="0"/>
          </p:cNvCxnSpPr>
          <p:nvPr/>
        </p:nvCxnSpPr>
        <p:spPr>
          <a:xfrm>
            <a:off x="8369210" y="6381894"/>
            <a:ext cx="711" cy="226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ángulo 33"/>
          <p:cNvSpPr/>
          <p:nvPr/>
        </p:nvSpPr>
        <p:spPr>
          <a:xfrm>
            <a:off x="7746090" y="83809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endParaRPr lang="es-ES_tradnl" sz="900" i="1" dirty="0" smtClean="0">
              <a:solidFill>
                <a:schemeClr val="tx1"/>
              </a:solidFill>
              <a:latin typeface="Calibri cuerpo"/>
              <a:ea typeface="Cambria" pitchFamily="18" charset="0"/>
              <a:cs typeface="Cambria Math" pitchFamily="18" charset="0"/>
            </a:endParaRPr>
          </a:p>
        </p:txBody>
      </p:sp>
      <p:sp>
        <p:nvSpPr>
          <p:cNvPr id="245" name="Rectángulo 33"/>
          <p:cNvSpPr/>
          <p:nvPr/>
        </p:nvSpPr>
        <p:spPr>
          <a:xfrm>
            <a:off x="7740420" y="706653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46" name="Picture 2" descr="https://latex.codecogs.com/gif.latex?%5Cdpi%7B300%7D%20%5Cfn_jvn%20%5Clarge%20%5Cfrac%7BAB%7D%7BDE%7D%3D%5Cfrac%7BBC%7D%7BEF%7D%3D%5Cfrac%7BCA%7D%7BF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26" y="7247218"/>
            <a:ext cx="835024" cy="241019"/>
          </a:xfrm>
          <a:prstGeom prst="rect">
            <a:avLst/>
          </a:prstGeom>
          <a:noFill/>
        </p:spPr>
      </p:pic>
      <p:sp>
        <p:nvSpPr>
          <p:cNvPr id="247" name="Rectángulo 35"/>
          <p:cNvSpPr/>
          <p:nvPr/>
        </p:nvSpPr>
        <p:spPr>
          <a:xfrm>
            <a:off x="6268872" y="79991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que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0" name="Rectángulo 33"/>
          <p:cNvSpPr/>
          <p:nvPr/>
        </p:nvSpPr>
        <p:spPr>
          <a:xfrm>
            <a:off x="6186635" y="83905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m∡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 = </a:t>
            </a:r>
            <a:r>
              <a:rPr lang="es-ES_tradnl" sz="900" i="1" dirty="0" err="1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m</a:t>
            </a:r>
            <a:r>
              <a:rPr lang="es-ES_tradnl" sz="900" i="1" dirty="0" err="1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 </a:t>
            </a:r>
          </a:p>
        </p:txBody>
      </p:sp>
      <p:cxnSp>
        <p:nvCxnSpPr>
          <p:cNvPr id="251" name="250 Conector recto"/>
          <p:cNvCxnSpPr>
            <a:stCxn id="199" idx="2"/>
            <a:endCxn id="247" idx="0"/>
          </p:cNvCxnSpPr>
          <p:nvPr/>
        </p:nvCxnSpPr>
        <p:spPr>
          <a:xfrm>
            <a:off x="6811570" y="7772544"/>
            <a:ext cx="5171" cy="226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282 Conector recto"/>
          <p:cNvCxnSpPr>
            <a:stCxn id="247" idx="2"/>
            <a:endCxn id="250" idx="0"/>
          </p:cNvCxnSpPr>
          <p:nvPr/>
        </p:nvCxnSpPr>
        <p:spPr>
          <a:xfrm flipH="1">
            <a:off x="6816635" y="8221152"/>
            <a:ext cx="106" cy="16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https://latex.codecogs.com/gif.latex?%5Cdpi%7B300%7D%20%5Cfn_jvn%20%5Clarge%20%5Cfrac%7B4%7D%7B2%7D%3D%5Cfrac%7B8%7D%7B4%7D%3D%5Cfrac%7B6%7D%7B3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1326" y="8586693"/>
            <a:ext cx="749299" cy="320770"/>
          </a:xfrm>
          <a:prstGeom prst="rect">
            <a:avLst/>
          </a:prstGeom>
          <a:noFill/>
        </p:spPr>
      </p:pic>
      <p:sp>
        <p:nvSpPr>
          <p:cNvPr id="287" name="Rectángulo 35"/>
          <p:cNvSpPr/>
          <p:nvPr/>
        </p:nvSpPr>
        <p:spPr>
          <a:xfrm>
            <a:off x="7823262" y="79610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que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9" name="288 Conector recto"/>
          <p:cNvCxnSpPr>
            <a:stCxn id="245" idx="2"/>
            <a:endCxn id="287" idx="0"/>
          </p:cNvCxnSpPr>
          <p:nvPr/>
        </p:nvCxnSpPr>
        <p:spPr>
          <a:xfrm>
            <a:off x="8370420" y="7782069"/>
            <a:ext cx="711" cy="17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291 Conector recto"/>
          <p:cNvCxnSpPr>
            <a:stCxn id="235" idx="2"/>
            <a:endCxn id="245" idx="0"/>
          </p:cNvCxnSpPr>
          <p:nvPr/>
        </p:nvCxnSpPr>
        <p:spPr>
          <a:xfrm>
            <a:off x="8369921" y="6830502"/>
            <a:ext cx="499" cy="236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96 Conector recto"/>
          <p:cNvCxnSpPr>
            <a:stCxn id="287" idx="2"/>
            <a:endCxn id="242" idx="0"/>
          </p:cNvCxnSpPr>
          <p:nvPr/>
        </p:nvCxnSpPr>
        <p:spPr>
          <a:xfrm>
            <a:off x="8371131" y="8183052"/>
            <a:ext cx="4959" cy="197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ángulo 33"/>
          <p:cNvSpPr/>
          <p:nvPr/>
        </p:nvSpPr>
        <p:spPr>
          <a:xfrm>
            <a:off x="11153678" y="691718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LLL : lado lado lado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302" name="Rectángulo 33"/>
          <p:cNvSpPr/>
          <p:nvPr/>
        </p:nvSpPr>
        <p:spPr>
          <a:xfrm>
            <a:off x="11163203" y="813638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LAL . Lado ángulo lado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305" name="304 Conector recto"/>
          <p:cNvCxnSpPr>
            <a:stCxn id="302" idx="0"/>
            <a:endCxn id="300" idx="2"/>
          </p:cNvCxnSpPr>
          <p:nvPr/>
        </p:nvCxnSpPr>
        <p:spPr>
          <a:xfrm flipH="1" flipV="1">
            <a:off x="11783678" y="7632724"/>
            <a:ext cx="9525" cy="503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3174</TotalTime>
  <Words>238</Words>
  <Application>Microsoft Office PowerPoint</Application>
  <PresentationFormat>Personalizado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cuerpo</vt:lpstr>
      <vt:lpstr>Cambria</vt:lpstr>
      <vt:lpstr>Cambria Math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Cristhian Andres Bello Rivera</cp:lastModifiedBy>
  <cp:revision>195</cp:revision>
  <cp:lastPrinted>2015-06-25T22:36:16Z</cp:lastPrinted>
  <dcterms:created xsi:type="dcterms:W3CDTF">2015-05-14T14:12:36Z</dcterms:created>
  <dcterms:modified xsi:type="dcterms:W3CDTF">2016-02-29T15:23:31Z</dcterms:modified>
</cp:coreProperties>
</file>