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1008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15/03/16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13708" y="203781"/>
            <a:ext cx="5679731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Sistemas y unidades de medida</a:t>
            </a:r>
            <a:endParaRPr lang="es-ES" sz="2000" dirty="0"/>
          </a:p>
        </p:txBody>
      </p:sp>
      <p:sp>
        <p:nvSpPr>
          <p:cNvPr id="7" name="Rectángulo 6"/>
          <p:cNvSpPr/>
          <p:nvPr/>
        </p:nvSpPr>
        <p:spPr>
          <a:xfrm>
            <a:off x="4056453" y="1248810"/>
            <a:ext cx="1394243" cy="716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Sistema Internacional de Unidades</a:t>
            </a:r>
            <a:endParaRPr lang="es-ES" sz="16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060056" y="207791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s</a:t>
            </a:r>
            <a:r>
              <a:rPr lang="es-ES" sz="1200" dirty="0" smtClean="0"/>
              <a:t>e aplica en</a:t>
            </a:r>
            <a:endParaRPr lang="es-ES" sz="1200" dirty="0"/>
          </a:p>
        </p:txBody>
      </p:sp>
      <p:sp>
        <p:nvSpPr>
          <p:cNvPr id="44" name="Rectángulo 43"/>
          <p:cNvSpPr/>
          <p:nvPr/>
        </p:nvSpPr>
        <p:spPr>
          <a:xfrm>
            <a:off x="383640" y="2466523"/>
            <a:ext cx="121005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Longitud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1890284" y="2466523"/>
            <a:ext cx="1045339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Superficie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792829" y="2466609"/>
            <a:ext cx="1069287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Volumen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6579467" y="2466523"/>
            <a:ext cx="1051136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Masa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7733155" y="2467234"/>
            <a:ext cx="1105774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Tiempo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78652" y="3196685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cxnSp>
        <p:nvCxnSpPr>
          <p:cNvPr id="68" name="Conector angular 67"/>
          <p:cNvCxnSpPr/>
          <p:nvPr/>
        </p:nvCxnSpPr>
        <p:spPr>
          <a:xfrm rot="5400000">
            <a:off x="899044" y="3171470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370741" y="3601521"/>
            <a:ext cx="121005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</a:t>
            </a:r>
            <a:r>
              <a:rPr lang="es-ES" sz="1400" dirty="0" smtClean="0">
                <a:solidFill>
                  <a:schemeClr val="tx1"/>
                </a:solidFill>
              </a:rPr>
              <a:t>etro (m)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52946" y="4816314"/>
            <a:ext cx="1641844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kilómetro (km)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hectómetro (hm)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decámetro </a:t>
            </a:r>
            <a:r>
              <a:rPr lang="es-ES" sz="1400" dirty="0">
                <a:solidFill>
                  <a:schemeClr val="tx1"/>
                </a:solidFill>
              </a:rPr>
              <a:t>(</a:t>
            </a:r>
            <a:r>
              <a:rPr lang="es-ES" sz="1400" dirty="0" err="1">
                <a:solidFill>
                  <a:schemeClr val="tx1"/>
                </a:solidFill>
              </a:rPr>
              <a:t>dam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78347" y="6005480"/>
            <a:ext cx="1641844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decímetro (dm)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centímetro (cm)</a:t>
            </a: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milímetro (mm)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78652" y="438585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</a:t>
            </a:r>
            <a:endParaRPr lang="es-ES" sz="1200" dirty="0"/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911854" y="3537600"/>
            <a:ext cx="12783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886229" y="4296307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278650" y="5575021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submúltiplos</a:t>
            </a:r>
            <a:endParaRPr lang="es-ES" sz="1200" dirty="0"/>
          </a:p>
        </p:txBody>
      </p:sp>
      <p:cxnSp>
        <p:nvCxnSpPr>
          <p:cNvPr id="63" name="Conector angular 62"/>
          <p:cNvCxnSpPr/>
          <p:nvPr/>
        </p:nvCxnSpPr>
        <p:spPr>
          <a:xfrm rot="16200000" flipH="1">
            <a:off x="4714022" y="877899"/>
            <a:ext cx="72000" cy="1"/>
          </a:xfrm>
          <a:prstGeom prst="bentConnector3">
            <a:avLst>
              <a:gd name="adj1" fmla="val -215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/>
          <p:nvPr/>
        </p:nvCxnSpPr>
        <p:spPr>
          <a:xfrm rot="16200000" flipH="1">
            <a:off x="4721179" y="1196976"/>
            <a:ext cx="7200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endCxn id="60" idx="0"/>
          </p:cNvCxnSpPr>
          <p:nvPr/>
        </p:nvCxnSpPr>
        <p:spPr>
          <a:xfrm>
            <a:off x="4765157" y="2375072"/>
            <a:ext cx="3520885" cy="9216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r 79"/>
          <p:cNvCxnSpPr/>
          <p:nvPr/>
        </p:nvCxnSpPr>
        <p:spPr>
          <a:xfrm rot="10800000">
            <a:off x="4765494" y="2369208"/>
            <a:ext cx="1254306" cy="56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/>
          <p:nvPr/>
        </p:nvCxnSpPr>
        <p:spPr>
          <a:xfrm rot="5400000">
            <a:off x="2863568" y="550065"/>
            <a:ext cx="72000" cy="37080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/>
          <p:nvPr/>
        </p:nvCxnSpPr>
        <p:spPr>
          <a:xfrm rot="5400000">
            <a:off x="3563150" y="1251620"/>
            <a:ext cx="72000" cy="23040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4042921" y="86865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se rigen por</a:t>
            </a:r>
            <a:endParaRPr lang="es-ES" sz="1200" dirty="0"/>
          </a:p>
        </p:txBody>
      </p:sp>
      <p:cxnSp>
        <p:nvCxnSpPr>
          <p:cNvPr id="93" name="Conector angular 92"/>
          <p:cNvCxnSpPr/>
          <p:nvPr/>
        </p:nvCxnSpPr>
        <p:spPr>
          <a:xfrm rot="5400000">
            <a:off x="2339504" y="3156443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93"/>
          <p:cNvCxnSpPr/>
          <p:nvPr/>
        </p:nvCxnSpPr>
        <p:spPr>
          <a:xfrm rot="5400000">
            <a:off x="4296834" y="3166150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/>
          <p:nvPr/>
        </p:nvCxnSpPr>
        <p:spPr>
          <a:xfrm rot="5400000">
            <a:off x="7091489" y="3128206"/>
            <a:ext cx="153462" cy="1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/>
          <p:nvPr/>
        </p:nvCxnSpPr>
        <p:spPr>
          <a:xfrm rot="5400000">
            <a:off x="8272810" y="3162887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692501" y="3213880"/>
            <a:ext cx="1381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sp>
        <p:nvSpPr>
          <p:cNvPr id="98" name="CuadroTexto 97"/>
          <p:cNvSpPr txBox="1"/>
          <p:nvPr/>
        </p:nvSpPr>
        <p:spPr>
          <a:xfrm>
            <a:off x="3677840" y="320734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440543" y="3188299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7617476" y="321388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cxnSp>
        <p:nvCxnSpPr>
          <p:cNvPr id="101" name="Conector angular 100"/>
          <p:cNvCxnSpPr/>
          <p:nvPr/>
        </p:nvCxnSpPr>
        <p:spPr>
          <a:xfrm rot="16200000" flipH="1">
            <a:off x="8286501" y="3524790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101"/>
          <p:cNvCxnSpPr/>
          <p:nvPr/>
        </p:nvCxnSpPr>
        <p:spPr>
          <a:xfrm rot="16200000" flipH="1">
            <a:off x="7092484" y="3546457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102"/>
          <p:cNvCxnSpPr/>
          <p:nvPr/>
        </p:nvCxnSpPr>
        <p:spPr>
          <a:xfrm rot="16200000" flipH="1">
            <a:off x="4296833" y="3535588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/>
          <p:nvPr/>
        </p:nvCxnSpPr>
        <p:spPr>
          <a:xfrm rot="16200000" flipH="1">
            <a:off x="2345944" y="3516074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3826179" y="3626717"/>
            <a:ext cx="106187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</a:t>
            </a:r>
            <a:r>
              <a:rPr lang="es-ES" sz="1400" dirty="0" smtClean="0">
                <a:solidFill>
                  <a:schemeClr val="tx1"/>
                </a:solidFill>
              </a:rPr>
              <a:t>etro cúbico 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6" name="Rectángulo 105"/>
          <p:cNvSpPr/>
          <p:nvPr/>
        </p:nvSpPr>
        <p:spPr>
          <a:xfrm>
            <a:off x="1884720" y="3622415"/>
            <a:ext cx="1050904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</a:t>
            </a:r>
            <a:r>
              <a:rPr lang="es-ES" sz="1400" dirty="0" smtClean="0">
                <a:solidFill>
                  <a:schemeClr val="tx1"/>
                </a:solidFill>
              </a:rPr>
              <a:t>etro </a:t>
            </a:r>
            <a:r>
              <a:rPr lang="es-ES" sz="1400" dirty="0" smtClean="0">
                <a:solidFill>
                  <a:schemeClr val="tx1"/>
                </a:solidFill>
              </a:rPr>
              <a:t>cuadrado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6541283" y="3622415"/>
            <a:ext cx="1101593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</a:t>
            </a:r>
            <a:r>
              <a:rPr lang="es-ES" sz="1400" dirty="0" smtClean="0">
                <a:solidFill>
                  <a:schemeClr val="tx1"/>
                </a:solidFill>
              </a:rPr>
              <a:t>ilogramo (kg)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7818914" y="3622415"/>
            <a:ext cx="1039994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s</a:t>
            </a:r>
            <a:r>
              <a:rPr lang="es-ES" sz="1400" smtClean="0">
                <a:solidFill>
                  <a:schemeClr val="tx1"/>
                </a:solidFill>
              </a:rPr>
              <a:t>egundo </a:t>
            </a:r>
            <a:r>
              <a:rPr lang="es-ES" sz="1400" dirty="0" smtClean="0">
                <a:solidFill>
                  <a:schemeClr val="tx1"/>
                </a:solidFill>
              </a:rPr>
              <a:t>(s)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>
          <a:xfrm rot="5400000">
            <a:off x="4666292" y="2061215"/>
            <a:ext cx="153462" cy="1"/>
          </a:xfrm>
          <a:prstGeom prst="bentConnector3">
            <a:avLst>
              <a:gd name="adj1" fmla="val 332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 rot="16200000" flipH="1">
            <a:off x="860645" y="4726900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/>
          <p:nvPr/>
        </p:nvCxnSpPr>
        <p:spPr>
          <a:xfrm rot="16200000" flipH="1">
            <a:off x="873520" y="5505452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/>
          <p:nvPr/>
        </p:nvCxnSpPr>
        <p:spPr>
          <a:xfrm rot="16200000" flipH="1">
            <a:off x="873516" y="5928749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/>
          <p:nvPr/>
        </p:nvCxnSpPr>
        <p:spPr>
          <a:xfrm rot="16200000" flipH="1">
            <a:off x="2313814" y="4308577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1668470" y="438756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 </a:t>
            </a:r>
            <a:endParaRPr lang="es-ES" sz="1200" baseline="30000" dirty="0"/>
          </a:p>
        </p:txBody>
      </p:sp>
      <p:cxnSp>
        <p:nvCxnSpPr>
          <p:cNvPr id="85" name="Conector angular 84"/>
          <p:cNvCxnSpPr/>
          <p:nvPr/>
        </p:nvCxnSpPr>
        <p:spPr>
          <a:xfrm rot="16200000" flipH="1">
            <a:off x="2308807" y="4695200"/>
            <a:ext cx="179087" cy="4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/>
          <p:nvPr/>
        </p:nvCxnSpPr>
        <p:spPr>
          <a:xfrm rot="16200000" flipH="1">
            <a:off x="2316596" y="5511627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1707177" y="5572488"/>
            <a:ext cx="141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submúltiplos</a:t>
            </a:r>
            <a:endParaRPr lang="es-ES" sz="1200" baseline="30000" dirty="0"/>
          </a:p>
        </p:txBody>
      </p:sp>
      <p:cxnSp>
        <p:nvCxnSpPr>
          <p:cNvPr id="89" name="Conector angular 88"/>
          <p:cNvCxnSpPr/>
          <p:nvPr/>
        </p:nvCxnSpPr>
        <p:spPr>
          <a:xfrm rot="16200000" flipH="1">
            <a:off x="2316592" y="5910871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/>
          <p:nvPr/>
        </p:nvCxnSpPr>
        <p:spPr>
          <a:xfrm rot="16200000" flipH="1">
            <a:off x="4284022" y="4328123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659995" y="4387561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 </a:t>
            </a:r>
            <a:endParaRPr lang="es-ES" sz="1200" baseline="30000" dirty="0"/>
          </a:p>
        </p:txBody>
      </p:sp>
      <p:cxnSp>
        <p:nvCxnSpPr>
          <p:cNvPr id="109" name="Conector angular 108"/>
          <p:cNvCxnSpPr/>
          <p:nvPr/>
        </p:nvCxnSpPr>
        <p:spPr>
          <a:xfrm rot="16200000" flipH="1">
            <a:off x="4280193" y="4749095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3632200" y="4813540"/>
            <a:ext cx="157480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</a:t>
            </a:r>
            <a:r>
              <a:rPr lang="es-ES" sz="1400" dirty="0" smtClean="0">
                <a:solidFill>
                  <a:schemeClr val="tx1"/>
                </a:solidFill>
              </a:rPr>
              <a:t>il</a:t>
            </a:r>
            <a:r>
              <a:rPr lang="es-ES" sz="1400" dirty="0" smtClean="0">
                <a:solidFill>
                  <a:schemeClr val="tx1"/>
                </a:solidFill>
              </a:rPr>
              <a:t>ómetro cúbico</a:t>
            </a:r>
            <a:endParaRPr lang="es-ES" sz="14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h</a:t>
            </a:r>
            <a:r>
              <a:rPr lang="es-ES" sz="1400" dirty="0" smtClean="0">
                <a:solidFill>
                  <a:schemeClr val="tx1"/>
                </a:solidFill>
              </a:rPr>
              <a:t>ect</a:t>
            </a:r>
            <a:r>
              <a:rPr lang="es-ES" sz="1400" dirty="0" smtClean="0">
                <a:solidFill>
                  <a:schemeClr val="tx1"/>
                </a:solidFill>
              </a:rPr>
              <a:t>ómetro cúbico</a:t>
            </a:r>
            <a:endParaRPr lang="es-ES" sz="14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dec</a:t>
            </a:r>
            <a:r>
              <a:rPr lang="es-ES" sz="1400" dirty="0" smtClean="0">
                <a:solidFill>
                  <a:schemeClr val="tx1"/>
                </a:solidFill>
              </a:rPr>
              <a:t>ámetro cúbico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cxnSp>
        <p:nvCxnSpPr>
          <p:cNvPr id="111" name="Conector angular 110"/>
          <p:cNvCxnSpPr/>
          <p:nvPr/>
        </p:nvCxnSpPr>
        <p:spPr>
          <a:xfrm rot="16200000" flipH="1">
            <a:off x="4284022" y="5523338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3631229" y="5564650"/>
            <a:ext cx="141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submúltiplos</a:t>
            </a:r>
            <a:endParaRPr lang="es-ES" sz="1200" baseline="30000" dirty="0"/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4276027" y="5928749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3683000" y="5991752"/>
            <a:ext cx="160020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</a:t>
            </a:r>
            <a:r>
              <a:rPr lang="es-ES" sz="1400" dirty="0" smtClean="0">
                <a:solidFill>
                  <a:schemeClr val="tx1"/>
                </a:solidFill>
              </a:rPr>
              <a:t>ec</a:t>
            </a:r>
            <a:r>
              <a:rPr lang="es-ES" sz="1400" dirty="0" smtClean="0">
                <a:solidFill>
                  <a:schemeClr val="tx1"/>
                </a:solidFill>
              </a:rPr>
              <a:t>ímetro cúbico</a:t>
            </a:r>
            <a:endParaRPr lang="es-ES" sz="14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</a:t>
            </a:r>
            <a:r>
              <a:rPr lang="es-ES" sz="1400" dirty="0" smtClean="0">
                <a:solidFill>
                  <a:schemeClr val="tx1"/>
                </a:solidFill>
              </a:rPr>
              <a:t>ent</a:t>
            </a:r>
            <a:r>
              <a:rPr lang="es-ES" sz="1400" dirty="0" smtClean="0">
                <a:solidFill>
                  <a:schemeClr val="tx1"/>
                </a:solidFill>
              </a:rPr>
              <a:t>ímetro cúbico</a:t>
            </a:r>
            <a:endParaRPr lang="es-ES" sz="14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m</a:t>
            </a:r>
            <a:r>
              <a:rPr lang="es-ES" sz="1400" dirty="0" smtClean="0">
                <a:solidFill>
                  <a:schemeClr val="tx1"/>
                </a:solidFill>
              </a:rPr>
              <a:t>il</a:t>
            </a:r>
            <a:r>
              <a:rPr lang="es-ES" sz="1400" dirty="0" smtClean="0">
                <a:solidFill>
                  <a:schemeClr val="tx1"/>
                </a:solidFill>
              </a:rPr>
              <a:t>ímetro cúbico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5431400" y="2476615"/>
            <a:ext cx="1051136" cy="6052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Capacidad</a:t>
            </a:r>
            <a:endParaRPr lang="es-ES" sz="1400" dirty="0">
              <a:solidFill>
                <a:schemeClr val="bg1"/>
              </a:solidFill>
            </a:endParaRPr>
          </a:p>
        </p:txBody>
      </p:sp>
      <p:cxnSp>
        <p:nvCxnSpPr>
          <p:cNvPr id="117" name="Conector angular 116"/>
          <p:cNvCxnSpPr/>
          <p:nvPr/>
        </p:nvCxnSpPr>
        <p:spPr>
          <a:xfrm rot="5400000">
            <a:off x="5912927" y="3162887"/>
            <a:ext cx="153462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5228847" y="3228970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u</a:t>
            </a:r>
            <a:r>
              <a:rPr lang="es-ES" sz="1200" dirty="0" smtClean="0"/>
              <a:t>nidad de medida</a:t>
            </a:r>
            <a:endParaRPr lang="es-ES" sz="1200" dirty="0"/>
          </a:p>
        </p:txBody>
      </p:sp>
      <p:sp>
        <p:nvSpPr>
          <p:cNvPr id="119" name="Rectángulo 118"/>
          <p:cNvSpPr/>
          <p:nvPr/>
        </p:nvSpPr>
        <p:spPr>
          <a:xfrm>
            <a:off x="5377617" y="3624468"/>
            <a:ext cx="1061877" cy="605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l</a:t>
            </a:r>
            <a:r>
              <a:rPr lang="es-ES" sz="1400" dirty="0" smtClean="0">
                <a:solidFill>
                  <a:schemeClr val="tx1"/>
                </a:solidFill>
              </a:rPr>
              <a:t>itro (l)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900920" y="3546457"/>
            <a:ext cx="1534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5261320" y="4400763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</a:t>
            </a:r>
            <a:endParaRPr lang="es-ES" sz="1200" baseline="30000" dirty="0"/>
          </a:p>
        </p:txBody>
      </p:sp>
      <p:sp>
        <p:nvSpPr>
          <p:cNvPr id="122" name="Rectángulo 121"/>
          <p:cNvSpPr/>
          <p:nvPr/>
        </p:nvSpPr>
        <p:spPr>
          <a:xfrm>
            <a:off x="5354988" y="4812144"/>
            <a:ext cx="1124407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kilolitro (kl)</a:t>
            </a:r>
            <a:endParaRPr lang="es-ES" sz="12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hectolitro (hl)</a:t>
            </a:r>
            <a:endParaRPr lang="es-ES" sz="12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decalitro (</a:t>
            </a:r>
            <a:r>
              <a:rPr lang="es-ES" sz="1200" dirty="0" err="1" smtClean="0">
                <a:solidFill>
                  <a:schemeClr val="tx1"/>
                </a:solidFill>
              </a:rPr>
              <a:t>dal</a:t>
            </a:r>
            <a:r>
              <a:rPr lang="es-ES" sz="1200" dirty="0" smtClean="0">
                <a:solidFill>
                  <a:schemeClr val="tx1"/>
                </a:solidFill>
              </a:rPr>
              <a:t>)</a:t>
            </a:r>
            <a:endParaRPr lang="es-ES" sz="1200" baseline="30000" dirty="0">
              <a:solidFill>
                <a:schemeClr val="tx1"/>
              </a:solidFill>
            </a:endParaRPr>
          </a:p>
        </p:txBody>
      </p:sp>
      <p:cxnSp>
        <p:nvCxnSpPr>
          <p:cNvPr id="123" name="Conector angular 122"/>
          <p:cNvCxnSpPr/>
          <p:nvPr/>
        </p:nvCxnSpPr>
        <p:spPr>
          <a:xfrm rot="16200000" flipH="1">
            <a:off x="5912623" y="5511437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/>
          <p:nvPr/>
        </p:nvCxnSpPr>
        <p:spPr>
          <a:xfrm rot="16200000" flipH="1">
            <a:off x="5899919" y="4301318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/>
          <p:nvPr/>
        </p:nvCxnSpPr>
        <p:spPr>
          <a:xfrm rot="16200000" flipH="1">
            <a:off x="5913312" y="4729276"/>
            <a:ext cx="179087" cy="4"/>
          </a:xfrm>
          <a:prstGeom prst="bentConnector3">
            <a:avLst>
              <a:gd name="adj1" fmla="val 21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5233757" y="5575021"/>
            <a:ext cx="141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submúltiplos</a:t>
            </a:r>
            <a:endParaRPr lang="es-ES" sz="1200" baseline="30000" dirty="0"/>
          </a:p>
        </p:txBody>
      </p:sp>
      <p:cxnSp>
        <p:nvCxnSpPr>
          <p:cNvPr id="127" name="Conector angular 126"/>
          <p:cNvCxnSpPr/>
          <p:nvPr/>
        </p:nvCxnSpPr>
        <p:spPr>
          <a:xfrm rot="16200000" flipH="1">
            <a:off x="5890618" y="5901026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/>
          <p:cNvSpPr/>
          <p:nvPr/>
        </p:nvSpPr>
        <p:spPr>
          <a:xfrm>
            <a:off x="5431400" y="5987985"/>
            <a:ext cx="1029675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decilitro (dl)</a:t>
            </a:r>
            <a:endParaRPr lang="es-ES" sz="12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centilitro (cl) mililitro (ml)</a:t>
            </a:r>
            <a:endParaRPr lang="es-ES" sz="1200" baseline="30000" dirty="0">
              <a:solidFill>
                <a:schemeClr val="tx1"/>
              </a:solidFill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6417283" y="4403429"/>
            <a:ext cx="141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submúltiplos</a:t>
            </a:r>
            <a:endParaRPr lang="es-ES" sz="1200" baseline="30000" dirty="0"/>
          </a:p>
        </p:txBody>
      </p:sp>
      <p:cxnSp>
        <p:nvCxnSpPr>
          <p:cNvPr id="130" name="Conector angular 129"/>
          <p:cNvCxnSpPr/>
          <p:nvPr/>
        </p:nvCxnSpPr>
        <p:spPr>
          <a:xfrm rot="16200000" flipH="1">
            <a:off x="7086351" y="4287471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/>
          <p:nvPr/>
        </p:nvCxnSpPr>
        <p:spPr>
          <a:xfrm rot="16200000" flipH="1">
            <a:off x="7073647" y="4696996"/>
            <a:ext cx="179087" cy="4"/>
          </a:xfrm>
          <a:prstGeom prst="bentConnector3">
            <a:avLst>
              <a:gd name="adj1" fmla="val 21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/>
          <p:cNvSpPr/>
          <p:nvPr/>
        </p:nvSpPr>
        <p:spPr>
          <a:xfrm>
            <a:off x="6527136" y="4803174"/>
            <a:ext cx="1264806" cy="1206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 smtClean="0">
                <a:solidFill>
                  <a:schemeClr val="tx1"/>
                </a:solidFill>
              </a:rPr>
              <a:t>hectogramo </a:t>
            </a:r>
            <a:r>
              <a:rPr lang="es-CO" sz="1200" dirty="0">
                <a:solidFill>
                  <a:schemeClr val="tx1"/>
                </a:solidFill>
              </a:rPr>
              <a:t>(hg) 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decagramo (</a:t>
            </a:r>
            <a:r>
              <a:rPr lang="es-CO" sz="1200" dirty="0" err="1" smtClean="0">
                <a:solidFill>
                  <a:schemeClr val="tx1"/>
                </a:solidFill>
              </a:rPr>
              <a:t>dag</a:t>
            </a:r>
            <a:r>
              <a:rPr lang="es-CO" sz="1200" dirty="0">
                <a:solidFill>
                  <a:schemeClr val="tx1"/>
                </a:solidFill>
              </a:rPr>
              <a:t>) 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gramo </a:t>
            </a:r>
            <a:r>
              <a:rPr lang="es-CO" sz="1200" dirty="0">
                <a:solidFill>
                  <a:schemeClr val="tx1"/>
                </a:solidFill>
              </a:rPr>
              <a:t>(g) 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decigramo </a:t>
            </a:r>
            <a:r>
              <a:rPr lang="es-CO" sz="1200" dirty="0">
                <a:solidFill>
                  <a:schemeClr val="tx1"/>
                </a:solidFill>
              </a:rPr>
              <a:t>(dg) 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centigramo </a:t>
            </a:r>
            <a:r>
              <a:rPr lang="es-CO" sz="1200" dirty="0">
                <a:solidFill>
                  <a:schemeClr val="tx1"/>
                </a:solidFill>
              </a:rPr>
              <a:t>(</a:t>
            </a:r>
            <a:r>
              <a:rPr lang="es-CO" sz="1200" dirty="0" smtClean="0">
                <a:solidFill>
                  <a:schemeClr val="tx1"/>
                </a:solidFill>
              </a:rPr>
              <a:t>cg)</a:t>
            </a:r>
          </a:p>
          <a:p>
            <a:r>
              <a:rPr lang="es-CO" sz="1200" dirty="0" smtClean="0">
                <a:solidFill>
                  <a:schemeClr val="tx1"/>
                </a:solidFill>
              </a:rPr>
              <a:t>miligramo (mg)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35" name="CuadroTexto 134"/>
          <p:cNvSpPr txBox="1"/>
          <p:nvPr/>
        </p:nvSpPr>
        <p:spPr>
          <a:xfrm>
            <a:off x="7641789" y="4406632"/>
            <a:ext cx="139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múltiplos</a:t>
            </a:r>
            <a:endParaRPr lang="es-ES" sz="1200" baseline="30000" dirty="0"/>
          </a:p>
        </p:txBody>
      </p:sp>
      <p:cxnSp>
        <p:nvCxnSpPr>
          <p:cNvPr id="136" name="Conector angular 135"/>
          <p:cNvCxnSpPr/>
          <p:nvPr/>
        </p:nvCxnSpPr>
        <p:spPr>
          <a:xfrm rot="16200000" flipH="1">
            <a:off x="8276503" y="4328123"/>
            <a:ext cx="179087" cy="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8273686" y="4718252"/>
            <a:ext cx="179087" cy="4"/>
          </a:xfrm>
          <a:prstGeom prst="bentConnector3">
            <a:avLst>
              <a:gd name="adj1" fmla="val 21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/>
          <p:cNvSpPr/>
          <p:nvPr/>
        </p:nvSpPr>
        <p:spPr>
          <a:xfrm>
            <a:off x="7812459" y="4820723"/>
            <a:ext cx="1075329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minuto (min)</a:t>
            </a:r>
          </a:p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hora (h)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140" name="Conector angular 139"/>
          <p:cNvCxnSpPr>
            <a:endCxn id="49" idx="0"/>
          </p:cNvCxnSpPr>
          <p:nvPr/>
        </p:nvCxnSpPr>
        <p:spPr>
          <a:xfrm rot="10800000" flipV="1">
            <a:off x="4327473" y="2363659"/>
            <a:ext cx="421614" cy="10294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endCxn id="50" idx="0"/>
          </p:cNvCxnSpPr>
          <p:nvPr/>
        </p:nvCxnSpPr>
        <p:spPr>
          <a:xfrm>
            <a:off x="4763009" y="2372924"/>
            <a:ext cx="2342026" cy="935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/>
          <p:cNvSpPr/>
          <p:nvPr/>
        </p:nvSpPr>
        <p:spPr>
          <a:xfrm>
            <a:off x="1752600" y="4826240"/>
            <a:ext cx="182880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k</a:t>
            </a:r>
            <a:r>
              <a:rPr lang="es-ES" sz="1400" dirty="0" smtClean="0">
                <a:solidFill>
                  <a:schemeClr val="tx1"/>
                </a:solidFill>
              </a:rPr>
              <a:t>il</a:t>
            </a:r>
            <a:r>
              <a:rPr lang="es-ES" sz="1400" dirty="0" smtClean="0">
                <a:solidFill>
                  <a:schemeClr val="tx1"/>
                </a:solidFill>
              </a:rPr>
              <a:t>ómetro cuadrado</a:t>
            </a:r>
            <a:endParaRPr lang="es-ES" sz="14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h</a:t>
            </a:r>
            <a:r>
              <a:rPr lang="es-ES" sz="1400" dirty="0" smtClean="0">
                <a:solidFill>
                  <a:schemeClr val="tx1"/>
                </a:solidFill>
              </a:rPr>
              <a:t>ect</a:t>
            </a:r>
            <a:r>
              <a:rPr lang="es-ES" sz="1400" dirty="0" smtClean="0">
                <a:solidFill>
                  <a:schemeClr val="tx1"/>
                </a:solidFill>
              </a:rPr>
              <a:t>ómetro cuadrado</a:t>
            </a:r>
            <a:endParaRPr lang="es-ES" sz="14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dec</a:t>
            </a:r>
            <a:r>
              <a:rPr lang="es-ES" sz="1400" dirty="0" smtClean="0">
                <a:solidFill>
                  <a:schemeClr val="tx1"/>
                </a:solidFill>
              </a:rPr>
              <a:t>ámetro cuadrado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1765300" y="6004452"/>
            <a:ext cx="1803400" cy="60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</a:t>
            </a:r>
            <a:r>
              <a:rPr lang="es-ES" sz="1400" dirty="0" smtClean="0">
                <a:solidFill>
                  <a:schemeClr val="tx1"/>
                </a:solidFill>
              </a:rPr>
              <a:t>ec</a:t>
            </a:r>
            <a:r>
              <a:rPr lang="es-ES" sz="1400" dirty="0" smtClean="0">
                <a:solidFill>
                  <a:schemeClr val="tx1"/>
                </a:solidFill>
              </a:rPr>
              <a:t>ímetro cuadrado</a:t>
            </a:r>
            <a:endParaRPr lang="es-ES" sz="14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</a:t>
            </a:r>
            <a:r>
              <a:rPr lang="es-ES" sz="1400" dirty="0" smtClean="0">
                <a:solidFill>
                  <a:schemeClr val="tx1"/>
                </a:solidFill>
              </a:rPr>
              <a:t>ent</a:t>
            </a:r>
            <a:r>
              <a:rPr lang="es-ES" sz="1400" dirty="0" smtClean="0">
                <a:solidFill>
                  <a:schemeClr val="tx1"/>
                </a:solidFill>
              </a:rPr>
              <a:t>ímetro cuadrado</a:t>
            </a:r>
            <a:endParaRPr lang="es-ES" sz="14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m</a:t>
            </a:r>
            <a:r>
              <a:rPr lang="es-ES" sz="1400" dirty="0" smtClean="0">
                <a:solidFill>
                  <a:schemeClr val="tx1"/>
                </a:solidFill>
              </a:rPr>
              <a:t>il</a:t>
            </a:r>
            <a:r>
              <a:rPr lang="es-ES" sz="1400" dirty="0" smtClean="0">
                <a:solidFill>
                  <a:schemeClr val="tx1"/>
                </a:solidFill>
              </a:rPr>
              <a:t>ímetro cuadrado</a:t>
            </a:r>
            <a:endParaRPr lang="es-ES" sz="14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173</Words>
  <Application>Microsoft Macintosh PowerPoint</Application>
  <PresentationFormat>Carta (216 x 279 mm)</PresentationFormat>
  <Paragraphs>63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Ancopepe pepe</cp:lastModifiedBy>
  <cp:revision>32</cp:revision>
  <dcterms:created xsi:type="dcterms:W3CDTF">2015-05-14T14:12:36Z</dcterms:created>
  <dcterms:modified xsi:type="dcterms:W3CDTF">2016-03-15T14:37:16Z</dcterms:modified>
</cp:coreProperties>
</file>