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gar Josué Malagón Montaña" initials="EJMM" lastIdx="16" clrIdx="0">
    <p:extLst>
      <p:ext uri="{19B8F6BF-5375-455C-9EA6-DF929625EA0E}">
        <p15:presenceInfo xmlns:p15="http://schemas.microsoft.com/office/powerpoint/2012/main" userId="a2cef99131b85b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7-22T21:55:50.369" idx="1">
    <p:pos x="2705" y="226"/>
    <p:text>Fracciones algebraicas, tener cuidad con el uso de las mayúsculas.</p:text>
    <p:extLst>
      <p:ext uri="{C676402C-5697-4E1C-873F-D02D1690AC5C}">
        <p15:threadingInfo xmlns:p15="http://schemas.microsoft.com/office/powerpoint/2012/main" timeZoneBias="300"/>
      </p:ext>
    </p:extLst>
  </p:cm>
  <p:cm authorId="1" dt="2015-07-22T21:56:27.141" idx="2">
    <p:pos x="675" y="764"/>
    <p:text>tener cuidad con el uso de las mayúsculas.</p:text>
    <p:extLst>
      <p:ext uri="{C676402C-5697-4E1C-873F-D02D1690AC5C}">
        <p15:threadingInfo xmlns:p15="http://schemas.microsoft.com/office/powerpoint/2012/main" timeZoneBias="300"/>
      </p:ext>
    </p:extLst>
  </p:cm>
  <p:cm authorId="1" dt="2015-07-22T21:56:33.881" idx="3">
    <p:pos x="2882" y="789"/>
    <p:text>tener cuidad con el uso de las mayúsculas.</p:text>
    <p:extLst>
      <p:ext uri="{C676402C-5697-4E1C-873F-D02D1690AC5C}">
        <p15:threadingInfo xmlns:p15="http://schemas.microsoft.com/office/powerpoint/2012/main" timeZoneBias="300"/>
      </p:ext>
    </p:extLst>
  </p:cm>
  <p:cm authorId="1" dt="2015-07-22T21:56:40.796" idx="4">
    <p:pos x="5016" y="837"/>
    <p:text>tener cuidad con el uso de las mayúsculas.</p:text>
    <p:extLst>
      <p:ext uri="{C676402C-5697-4E1C-873F-D02D1690AC5C}">
        <p15:threadingInfo xmlns:p15="http://schemas.microsoft.com/office/powerpoint/2012/main" timeZoneBias="300"/>
      </p:ext>
    </p:extLst>
  </p:cm>
  <p:cm authorId="1" dt="2015-07-22T21:56:47.716" idx="5">
    <p:pos x="7052" y="870"/>
    <p:text>tener cuidad con el uso de las mayúsculas.</p:text>
    <p:extLst>
      <p:ext uri="{C676402C-5697-4E1C-873F-D02D1690AC5C}">
        <p15:threadingInfo xmlns:p15="http://schemas.microsoft.com/office/powerpoint/2012/main" timeZoneBias="300"/>
      </p:ext>
    </p:extLst>
  </p:cm>
  <p:cm authorId="1" dt="2015-07-22T21:57:14.745" idx="6">
    <p:pos x="1194" y="943"/>
    <p:text>sugiero no colocar esto como un tema, o se va a estudiar como un tema aparte en el cuaderno de estudio?</p:text>
    <p:extLst>
      <p:ext uri="{C676402C-5697-4E1C-873F-D02D1690AC5C}">
        <p15:threadingInfo xmlns:p15="http://schemas.microsoft.com/office/powerpoint/2012/main" timeZoneBias="300"/>
      </p:ext>
    </p:extLst>
  </p:cm>
  <p:cm authorId="1" dt="2015-07-22T21:57:37.508" idx="7">
    <p:pos x="424" y="34"/>
    <p:text>En el formato que se dio de ejemplo no se encontraban colores, por favor utilizar el formato que se entrego y no cambiar el tipo de letra ni los colores.</p:text>
    <p:extLst>
      <p:ext uri="{C676402C-5697-4E1C-873F-D02D1690AC5C}">
        <p15:threadingInfo xmlns:p15="http://schemas.microsoft.com/office/powerpoint/2012/main" timeZoneBias="300"/>
      </p:ext>
    </p:extLst>
  </p:cm>
  <p:cm authorId="1" dt="2015-07-22T21:57:57.221" idx="8">
    <p:pos x="3020" y="1551"/>
    <p:text>¿Suma y resta o adición y sustracción?</p:text>
    <p:extLst>
      <p:ext uri="{C676402C-5697-4E1C-873F-D02D1690AC5C}">
        <p15:threadingInfo xmlns:p15="http://schemas.microsoft.com/office/powerpoint/2012/main" timeZoneBias="300"/>
      </p:ext>
    </p:extLst>
  </p:cm>
  <p:cm authorId="1" dt="2015-07-22T21:58:21.444" idx="9">
    <p:pos x="3709" y="3352"/>
    <p:text>m.c.m.</p:text>
    <p:extLst>
      <p:ext uri="{C676402C-5697-4E1C-873F-D02D1690AC5C}">
        <p15:threadingInfo xmlns:p15="http://schemas.microsoft.com/office/powerpoint/2012/main" timeZoneBias="300"/>
      </p:ext>
    </p:extLst>
  </p:cm>
  <p:cm authorId="1" dt="2015-07-22T21:58:44.388" idx="10">
    <p:pos x="2525" y="3231"/>
    <p:text>Adicionar</p:text>
    <p:extLst>
      <p:ext uri="{C676402C-5697-4E1C-873F-D02D1690AC5C}">
        <p15:threadingInfo xmlns:p15="http://schemas.microsoft.com/office/powerpoint/2012/main" timeZoneBias="300"/>
      </p:ext>
    </p:extLst>
  </p:cm>
  <p:cm authorId="1" dt="2015-07-22T21:59:01.829" idx="11">
    <p:pos x="2525" y="2168"/>
    <p:text>Esta explicación no es clara, sugiero mejorar la explicación y agregar un ejemplo generico.</p:text>
    <p:extLst>
      <p:ext uri="{C676402C-5697-4E1C-873F-D02D1690AC5C}">
        <p15:threadingInfo xmlns:p15="http://schemas.microsoft.com/office/powerpoint/2012/main" timeZoneBias="300"/>
      </p:ext>
    </p:extLst>
  </p:cm>
  <p:cm authorId="1" dt="2015-07-22T22:00:10.996" idx="12">
    <p:pos x="870" y="2736"/>
    <p:text>¿Todas van a iniciar con mayúscula o no?</p:text>
    <p:extLst>
      <p:ext uri="{C676402C-5697-4E1C-873F-D02D1690AC5C}">
        <p15:threadingInfo xmlns:p15="http://schemas.microsoft.com/office/powerpoint/2012/main" timeZoneBias="300"/>
      </p:ext>
    </p:extLst>
  </p:cm>
  <p:cm authorId="1" dt="2015-07-22T22:00:28.917" idx="13">
    <p:pos x="6784" y="513"/>
    <p:text>Sugiero ampliar un poco esta parte del mapa conceptual.</p:text>
    <p:extLst>
      <p:ext uri="{C676402C-5697-4E1C-873F-D02D1690AC5C}">
        <p15:threadingInfo xmlns:p15="http://schemas.microsoft.com/office/powerpoint/2012/main" timeZoneBias="300"/>
      </p:ext>
    </p:extLst>
  </p:cm>
  <p:cm authorId="1" dt="2015-07-22T22:01:05.212" idx="14">
    <p:pos x="4999" y="2541"/>
    <p:text>Sugiero agregar ejemplos.</p:text>
    <p:extLst>
      <p:ext uri="{C676402C-5697-4E1C-873F-D02D1690AC5C}">
        <p15:threadingInfo xmlns:p15="http://schemas.microsoft.com/office/powerpoint/2012/main" timeZoneBias="300"/>
      </p:ext>
    </p:extLst>
  </p:cm>
  <p:cm authorId="1" dt="2015-07-22T22:01:34.116" idx="15">
    <p:pos x="3831" y="2087"/>
    <p:text>Considero que se puede hacer un poco más clara esta explicación.</p:text>
    <p:extLst>
      <p:ext uri="{C676402C-5697-4E1C-873F-D02D1690AC5C}">
        <p15:threadingInfo xmlns:p15="http://schemas.microsoft.com/office/powerpoint/2012/main" timeZoneBias="300"/>
      </p:ext>
    </p:extLst>
  </p:cm>
  <p:cm authorId="1" dt="2015-07-22T22:02:08.419" idx="16">
    <p:pos x="6169" y="3740"/>
    <p:text>Revisar el mapa conceptual, en general el mapa debe servir como guia de estudio y  no solo para visualizar los títulos de la unidad, los conectores son una herramienta vital apra que las ideas sean claras y amenas para el lector del mapa.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AE70-FA07-4D0B-A0E9-580CA65F7A96}" type="datetimeFigureOut">
              <a:rPr lang="es-CO" smtClean="0"/>
              <a:t>22/07/2015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7788-BD71-460F-9FAE-FDF3549D23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772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AE70-FA07-4D0B-A0E9-580CA65F7A96}" type="datetimeFigureOut">
              <a:rPr lang="es-CO" smtClean="0"/>
              <a:t>22/07/2015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7788-BD71-460F-9FAE-FDF3549D23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641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AE70-FA07-4D0B-A0E9-580CA65F7A96}" type="datetimeFigureOut">
              <a:rPr lang="es-CO" smtClean="0"/>
              <a:t>22/07/2015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7788-BD71-460F-9FAE-FDF3549D23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689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AE70-FA07-4D0B-A0E9-580CA65F7A96}" type="datetimeFigureOut">
              <a:rPr lang="es-CO" smtClean="0"/>
              <a:t>22/07/2015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7788-BD71-460F-9FAE-FDF3549D23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998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AE70-FA07-4D0B-A0E9-580CA65F7A96}" type="datetimeFigureOut">
              <a:rPr lang="es-CO" smtClean="0"/>
              <a:t>22/07/2015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7788-BD71-460F-9FAE-FDF3549D23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728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AE70-FA07-4D0B-A0E9-580CA65F7A96}" type="datetimeFigureOut">
              <a:rPr lang="es-CO" smtClean="0"/>
              <a:t>22/07/2015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7788-BD71-460F-9FAE-FDF3549D23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778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AE70-FA07-4D0B-A0E9-580CA65F7A96}" type="datetimeFigureOut">
              <a:rPr lang="es-CO" smtClean="0"/>
              <a:t>22/07/2015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7788-BD71-460F-9FAE-FDF3549D23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130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AE70-FA07-4D0B-A0E9-580CA65F7A96}" type="datetimeFigureOut">
              <a:rPr lang="es-CO" smtClean="0"/>
              <a:t>22/07/2015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7788-BD71-460F-9FAE-FDF3549D23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729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AE70-FA07-4D0B-A0E9-580CA65F7A96}" type="datetimeFigureOut">
              <a:rPr lang="es-CO" smtClean="0"/>
              <a:t>22/07/2015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7788-BD71-460F-9FAE-FDF3549D23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592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AE70-FA07-4D0B-A0E9-580CA65F7A96}" type="datetimeFigureOut">
              <a:rPr lang="es-CO" smtClean="0"/>
              <a:t>22/07/2015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7788-BD71-460F-9FAE-FDF3549D23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631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AE70-FA07-4D0B-A0E9-580CA65F7A96}" type="datetimeFigureOut">
              <a:rPr lang="es-CO" smtClean="0"/>
              <a:t>22/07/2015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7788-BD71-460F-9FAE-FDF3549D23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919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6AE70-FA07-4D0B-A0E9-580CA65F7A96}" type="datetimeFigureOut">
              <a:rPr lang="es-CO" smtClean="0"/>
              <a:t>22/07/2015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57788-BD71-460F-9FAE-FDF3549D23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788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420471" y="358588"/>
            <a:ext cx="6947647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FACCIONES ALGEBRAICAS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594600" y="1345591"/>
            <a:ext cx="1618130" cy="493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DEFINICIÓN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239715" y="1329056"/>
            <a:ext cx="1662955" cy="493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CLASIFICACIÓN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3994021" y="1354017"/>
            <a:ext cx="1541927" cy="493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OPERACIONES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10015343" y="1380564"/>
            <a:ext cx="1828799" cy="484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EQUIVALENCIA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387206" y="2442053"/>
            <a:ext cx="2028016" cy="537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Cociente de dos expresiones algebraicas</a:t>
            </a:r>
            <a:endParaRPr lang="es-CO" sz="1200" dirty="0"/>
          </a:p>
        </p:txBody>
      </p:sp>
      <p:sp>
        <p:nvSpPr>
          <p:cNvPr id="9" name="Rectángulo 8"/>
          <p:cNvSpPr/>
          <p:nvPr/>
        </p:nvSpPr>
        <p:spPr>
          <a:xfrm>
            <a:off x="10408860" y="2447438"/>
            <a:ext cx="1003151" cy="335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Múltiplo común</a:t>
            </a:r>
            <a:endParaRPr lang="es-CO" sz="1200" dirty="0"/>
          </a:p>
        </p:txBody>
      </p:sp>
      <p:sp>
        <p:nvSpPr>
          <p:cNvPr id="10" name="Rectángulo 9"/>
          <p:cNvSpPr/>
          <p:nvPr/>
        </p:nvSpPr>
        <p:spPr>
          <a:xfrm>
            <a:off x="7495468" y="3194429"/>
            <a:ext cx="1143001" cy="3826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Irreductibles</a:t>
            </a:r>
            <a:endParaRPr lang="es-CO" sz="1200" dirty="0"/>
          </a:p>
        </p:txBody>
      </p:sp>
      <p:sp>
        <p:nvSpPr>
          <p:cNvPr id="11" name="Rectángulo 10"/>
          <p:cNvSpPr/>
          <p:nvPr/>
        </p:nvSpPr>
        <p:spPr>
          <a:xfrm>
            <a:off x="4223248" y="2453673"/>
            <a:ext cx="1083475" cy="3948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Suma y resta</a:t>
            </a:r>
            <a:endParaRPr lang="es-CO" sz="1200" dirty="0"/>
          </a:p>
        </p:txBody>
      </p:sp>
      <p:sp>
        <p:nvSpPr>
          <p:cNvPr id="12" name="Rectángulo 11"/>
          <p:cNvSpPr/>
          <p:nvPr/>
        </p:nvSpPr>
        <p:spPr>
          <a:xfrm>
            <a:off x="2875432" y="2451128"/>
            <a:ext cx="1131791" cy="4265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Multiplicación</a:t>
            </a:r>
            <a:endParaRPr lang="es-CO" sz="1200" dirty="0"/>
          </a:p>
        </p:txBody>
      </p:sp>
      <p:sp>
        <p:nvSpPr>
          <p:cNvPr id="13" name="Rectángulo 12"/>
          <p:cNvSpPr/>
          <p:nvPr/>
        </p:nvSpPr>
        <p:spPr>
          <a:xfrm>
            <a:off x="5493483" y="2468166"/>
            <a:ext cx="1055535" cy="3917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División</a:t>
            </a:r>
            <a:endParaRPr lang="es-CO" sz="1200" dirty="0"/>
          </a:p>
        </p:txBody>
      </p:sp>
      <p:sp>
        <p:nvSpPr>
          <p:cNvPr id="14" name="Rectángulo 13"/>
          <p:cNvSpPr/>
          <p:nvPr/>
        </p:nvSpPr>
        <p:spPr>
          <a:xfrm>
            <a:off x="6849543" y="2426332"/>
            <a:ext cx="1079619" cy="3917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Homogéneas</a:t>
            </a:r>
            <a:endParaRPr lang="es-CO" sz="1200" dirty="0"/>
          </a:p>
        </p:txBody>
      </p:sp>
      <p:sp>
        <p:nvSpPr>
          <p:cNvPr id="15" name="Rectángulo 14"/>
          <p:cNvSpPr/>
          <p:nvPr/>
        </p:nvSpPr>
        <p:spPr>
          <a:xfrm>
            <a:off x="8195456" y="2442053"/>
            <a:ext cx="1123995" cy="3917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Heterogéneas</a:t>
            </a:r>
            <a:endParaRPr lang="es-CO" sz="1200" dirty="0"/>
          </a:p>
        </p:txBody>
      </p:sp>
      <p:sp>
        <p:nvSpPr>
          <p:cNvPr id="17" name="Rectángulo 16"/>
          <p:cNvSpPr/>
          <p:nvPr/>
        </p:nvSpPr>
        <p:spPr>
          <a:xfrm>
            <a:off x="5372339" y="3364894"/>
            <a:ext cx="1297822" cy="82421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Multiplicación cruzada entre numerador y denominador</a:t>
            </a:r>
            <a:endParaRPr lang="es-CO" sz="1200" dirty="0"/>
          </a:p>
        </p:txBody>
      </p:sp>
      <p:sp>
        <p:nvSpPr>
          <p:cNvPr id="22" name="Rectángulo 21"/>
          <p:cNvSpPr/>
          <p:nvPr/>
        </p:nvSpPr>
        <p:spPr>
          <a:xfrm>
            <a:off x="11204885" y="3527040"/>
            <a:ext cx="850392" cy="28137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Simplificar</a:t>
            </a:r>
            <a:endParaRPr lang="es-CO" sz="1200" dirty="0"/>
          </a:p>
        </p:txBody>
      </p:sp>
      <p:sp>
        <p:nvSpPr>
          <p:cNvPr id="23" name="Rectángulo 22"/>
          <p:cNvSpPr/>
          <p:nvPr/>
        </p:nvSpPr>
        <p:spPr>
          <a:xfrm>
            <a:off x="9969563" y="3510047"/>
            <a:ext cx="850392" cy="2834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Amplificar</a:t>
            </a:r>
            <a:endParaRPr lang="es-CO" sz="1200" dirty="0"/>
          </a:p>
        </p:txBody>
      </p:sp>
      <p:sp>
        <p:nvSpPr>
          <p:cNvPr id="24" name="Rectángulo 23"/>
          <p:cNvSpPr/>
          <p:nvPr/>
        </p:nvSpPr>
        <p:spPr>
          <a:xfrm>
            <a:off x="2716397" y="3357723"/>
            <a:ext cx="1467979" cy="7525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Multiplicando numeradores y denominadores entre sí</a:t>
            </a:r>
            <a:endParaRPr lang="es-CO" sz="1200" dirty="0"/>
          </a:p>
        </p:txBody>
      </p:sp>
      <p:sp>
        <p:nvSpPr>
          <p:cNvPr id="25" name="Rectángulo 24"/>
          <p:cNvSpPr/>
          <p:nvPr/>
        </p:nvSpPr>
        <p:spPr>
          <a:xfrm>
            <a:off x="7522452" y="4936955"/>
            <a:ext cx="1131616" cy="3770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Divisor común</a:t>
            </a:r>
            <a:endParaRPr lang="es-CO" sz="1200" dirty="0"/>
          </a:p>
        </p:txBody>
      </p:sp>
      <p:sp>
        <p:nvSpPr>
          <p:cNvPr id="26" name="Rectángulo 25"/>
          <p:cNvSpPr/>
          <p:nvPr/>
        </p:nvSpPr>
        <p:spPr>
          <a:xfrm>
            <a:off x="8259810" y="4324393"/>
            <a:ext cx="1140669" cy="3770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Diferente denominador</a:t>
            </a:r>
            <a:endParaRPr lang="es-CO" sz="1200" dirty="0"/>
          </a:p>
        </p:txBody>
      </p:sp>
      <p:sp>
        <p:nvSpPr>
          <p:cNvPr id="27" name="Rectángulo 26"/>
          <p:cNvSpPr/>
          <p:nvPr/>
        </p:nvSpPr>
        <p:spPr>
          <a:xfrm>
            <a:off x="6831221" y="4327635"/>
            <a:ext cx="1117134" cy="3740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Igual denominador</a:t>
            </a:r>
            <a:endParaRPr lang="es-CO" sz="1200" dirty="0"/>
          </a:p>
        </p:txBody>
      </p:sp>
      <p:sp>
        <p:nvSpPr>
          <p:cNvPr id="28" name="Rectángulo 27"/>
          <p:cNvSpPr/>
          <p:nvPr/>
        </p:nvSpPr>
        <p:spPr>
          <a:xfrm>
            <a:off x="5102641" y="4694079"/>
            <a:ext cx="1216152" cy="35724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Diferente denominador</a:t>
            </a:r>
            <a:endParaRPr lang="es-CO" sz="1200" dirty="0"/>
          </a:p>
        </p:txBody>
      </p:sp>
      <p:sp>
        <p:nvSpPr>
          <p:cNvPr id="29" name="Rectángulo 28"/>
          <p:cNvSpPr/>
          <p:nvPr/>
        </p:nvSpPr>
        <p:spPr>
          <a:xfrm>
            <a:off x="3485398" y="4663467"/>
            <a:ext cx="1297822" cy="3886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Común Denominador</a:t>
            </a:r>
            <a:endParaRPr lang="es-CO" sz="1200" dirty="0"/>
          </a:p>
        </p:txBody>
      </p:sp>
      <p:sp>
        <p:nvSpPr>
          <p:cNvPr id="30" name="Rectángulo 29"/>
          <p:cNvSpPr/>
          <p:nvPr/>
        </p:nvSpPr>
        <p:spPr>
          <a:xfrm>
            <a:off x="297464" y="3784249"/>
            <a:ext cx="990868" cy="3514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Polinomios</a:t>
            </a:r>
            <a:endParaRPr lang="es-CO" sz="1200" dirty="0"/>
          </a:p>
        </p:txBody>
      </p:sp>
      <p:sp>
        <p:nvSpPr>
          <p:cNvPr id="31" name="Rectángulo 30"/>
          <p:cNvSpPr/>
          <p:nvPr/>
        </p:nvSpPr>
        <p:spPr>
          <a:xfrm>
            <a:off x="1569438" y="3773076"/>
            <a:ext cx="974642" cy="3245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No polinomios</a:t>
            </a:r>
            <a:endParaRPr lang="es-CO" sz="1200" dirty="0"/>
          </a:p>
        </p:txBody>
      </p:sp>
      <p:sp>
        <p:nvSpPr>
          <p:cNvPr id="32" name="Rectángulo 31"/>
          <p:cNvSpPr/>
          <p:nvPr/>
        </p:nvSpPr>
        <p:spPr>
          <a:xfrm>
            <a:off x="915494" y="4413359"/>
            <a:ext cx="963697" cy="2834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combinadas</a:t>
            </a:r>
            <a:endParaRPr lang="es-CO" sz="1200" dirty="0"/>
          </a:p>
        </p:txBody>
      </p:sp>
      <p:sp>
        <p:nvSpPr>
          <p:cNvPr id="33" name="Rectángulo 32"/>
          <p:cNvSpPr/>
          <p:nvPr/>
        </p:nvSpPr>
        <p:spPr>
          <a:xfrm>
            <a:off x="1229587" y="10158808"/>
            <a:ext cx="758952" cy="3041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287485" y="5048366"/>
            <a:ext cx="674488" cy="524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/>
          <p:cNvSpPr/>
          <p:nvPr/>
        </p:nvSpPr>
        <p:spPr>
          <a:xfrm>
            <a:off x="1044796" y="5046876"/>
            <a:ext cx="688648" cy="5273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Rectángulo 36"/>
          <p:cNvSpPr/>
          <p:nvPr/>
        </p:nvSpPr>
        <p:spPr>
          <a:xfrm>
            <a:off x="8527327" y="3843189"/>
            <a:ext cx="567916" cy="2729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tienen</a:t>
            </a:r>
            <a:endParaRPr lang="es-CO" sz="1100" dirty="0"/>
          </a:p>
        </p:txBody>
      </p:sp>
      <p:sp>
        <p:nvSpPr>
          <p:cNvPr id="38" name="Rectángulo 37"/>
          <p:cNvSpPr/>
          <p:nvPr/>
        </p:nvSpPr>
        <p:spPr>
          <a:xfrm>
            <a:off x="1806430" y="5042459"/>
            <a:ext cx="772786" cy="5557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Rectángulo 38"/>
          <p:cNvSpPr/>
          <p:nvPr/>
        </p:nvSpPr>
        <p:spPr>
          <a:xfrm>
            <a:off x="3544498" y="5255126"/>
            <a:ext cx="1190113" cy="6829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Sumar los numeradores entre si</a:t>
            </a:r>
            <a:endParaRPr lang="es-CO" sz="1200" dirty="0"/>
          </a:p>
        </p:txBody>
      </p:sp>
      <p:sp>
        <p:nvSpPr>
          <p:cNvPr id="40" name="Rectángulo 39"/>
          <p:cNvSpPr/>
          <p:nvPr/>
        </p:nvSpPr>
        <p:spPr>
          <a:xfrm>
            <a:off x="10471164" y="2965023"/>
            <a:ext cx="878541" cy="21449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Se pueden</a:t>
            </a:r>
            <a:endParaRPr lang="es-CO" sz="1100" dirty="0"/>
          </a:p>
        </p:txBody>
      </p:sp>
      <p:sp>
        <p:nvSpPr>
          <p:cNvPr id="41" name="Rectángulo 40"/>
          <p:cNvSpPr/>
          <p:nvPr/>
        </p:nvSpPr>
        <p:spPr>
          <a:xfrm>
            <a:off x="5204007" y="5266273"/>
            <a:ext cx="1013420" cy="5171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 hallar el mcm </a:t>
            </a:r>
            <a:endParaRPr lang="es-CO" sz="1200" dirty="0"/>
          </a:p>
        </p:txBody>
      </p:sp>
      <p:sp>
        <p:nvSpPr>
          <p:cNvPr id="44" name="Rectángulo 43"/>
          <p:cNvSpPr/>
          <p:nvPr/>
        </p:nvSpPr>
        <p:spPr>
          <a:xfrm>
            <a:off x="937799" y="3150119"/>
            <a:ext cx="919089" cy="28616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Pueden ser</a:t>
            </a:r>
            <a:endParaRPr lang="es-CO" sz="1100" dirty="0"/>
          </a:p>
        </p:txBody>
      </p:sp>
      <p:pic>
        <p:nvPicPr>
          <p:cNvPr id="1026" name="Picture 2" descr="\displaystyle\frac{x-y}{x+y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87" y="5134315"/>
            <a:ext cx="352425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\displaystyle\frac{\sqrt{2x+1}}{\sqrt[5]{x}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446" y="5133336"/>
            <a:ext cx="58102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\displaystyle\frac{x^2-y}{\sqrt[3]{x-y}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53" y="5096215"/>
            <a:ext cx="48577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onector angular 20"/>
          <p:cNvCxnSpPr>
            <a:stCxn id="2" idx="2"/>
            <a:endCxn id="3" idx="0"/>
          </p:cNvCxnSpPr>
          <p:nvPr/>
        </p:nvCxnSpPr>
        <p:spPr>
          <a:xfrm rot="5400000">
            <a:off x="3384079" y="-1164626"/>
            <a:ext cx="529803" cy="44906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r 57"/>
          <p:cNvCxnSpPr>
            <a:stCxn id="2" idx="2"/>
            <a:endCxn id="5" idx="0"/>
          </p:cNvCxnSpPr>
          <p:nvPr/>
        </p:nvCxnSpPr>
        <p:spPr>
          <a:xfrm rot="5400000">
            <a:off x="5060526" y="520247"/>
            <a:ext cx="538229" cy="11293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Conector angular 1026"/>
          <p:cNvCxnSpPr>
            <a:stCxn id="2" idx="2"/>
            <a:endCxn id="4" idx="0"/>
          </p:cNvCxnSpPr>
          <p:nvPr/>
        </p:nvCxnSpPr>
        <p:spPr>
          <a:xfrm rot="16200000" flipH="1">
            <a:off x="6726110" y="-16027"/>
            <a:ext cx="513268" cy="21768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Conector angular 1035"/>
          <p:cNvCxnSpPr>
            <a:stCxn id="2" idx="2"/>
            <a:endCxn id="6" idx="0"/>
          </p:cNvCxnSpPr>
          <p:nvPr/>
        </p:nvCxnSpPr>
        <p:spPr>
          <a:xfrm rot="16200000" flipH="1">
            <a:off x="8129631" y="-1419548"/>
            <a:ext cx="564776" cy="5035448"/>
          </a:xfrm>
          <a:prstGeom prst="bentConnector3">
            <a:avLst>
              <a:gd name="adj1" fmla="val 452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Conector recto de flecha 1043"/>
          <p:cNvCxnSpPr>
            <a:stCxn id="3" idx="2"/>
            <a:endCxn id="7" idx="0"/>
          </p:cNvCxnSpPr>
          <p:nvPr/>
        </p:nvCxnSpPr>
        <p:spPr>
          <a:xfrm flipH="1">
            <a:off x="1401214" y="1838650"/>
            <a:ext cx="2451" cy="60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Conector angular 1047"/>
          <p:cNvCxnSpPr>
            <a:stCxn id="5" idx="2"/>
            <a:endCxn id="12" idx="0"/>
          </p:cNvCxnSpPr>
          <p:nvPr/>
        </p:nvCxnSpPr>
        <p:spPr>
          <a:xfrm rot="5400000">
            <a:off x="3801131" y="1487274"/>
            <a:ext cx="604052" cy="13236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Conector angular 1050"/>
          <p:cNvCxnSpPr>
            <a:stCxn id="5" idx="2"/>
            <a:endCxn id="11" idx="0"/>
          </p:cNvCxnSpPr>
          <p:nvPr/>
        </p:nvCxnSpPr>
        <p:spPr>
          <a:xfrm rot="16200000" flipH="1">
            <a:off x="4461687" y="2150373"/>
            <a:ext cx="60659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Conector angular 1053"/>
          <p:cNvCxnSpPr>
            <a:stCxn id="5" idx="2"/>
            <a:endCxn id="13" idx="0"/>
          </p:cNvCxnSpPr>
          <p:nvPr/>
        </p:nvCxnSpPr>
        <p:spPr>
          <a:xfrm rot="16200000" flipH="1">
            <a:off x="5082573" y="1529488"/>
            <a:ext cx="621090" cy="1256266"/>
          </a:xfrm>
          <a:prstGeom prst="bentConnector3">
            <a:avLst>
              <a:gd name="adj1" fmla="val 485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Conector angular 1057"/>
          <p:cNvCxnSpPr>
            <a:stCxn id="4" idx="2"/>
            <a:endCxn id="14" idx="0"/>
          </p:cNvCxnSpPr>
          <p:nvPr/>
        </p:nvCxnSpPr>
        <p:spPr>
          <a:xfrm rot="5400000">
            <a:off x="7428165" y="1783303"/>
            <a:ext cx="604217" cy="6818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Conector angular 1060"/>
          <p:cNvCxnSpPr>
            <a:stCxn id="4" idx="2"/>
            <a:endCxn id="15" idx="0"/>
          </p:cNvCxnSpPr>
          <p:nvPr/>
        </p:nvCxnSpPr>
        <p:spPr>
          <a:xfrm rot="16200000" flipH="1">
            <a:off x="8104354" y="1788953"/>
            <a:ext cx="619938" cy="6862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Conector recto de flecha 1065"/>
          <p:cNvCxnSpPr>
            <a:endCxn id="9" idx="0"/>
          </p:cNvCxnSpPr>
          <p:nvPr/>
        </p:nvCxnSpPr>
        <p:spPr>
          <a:xfrm>
            <a:off x="10910436" y="1879856"/>
            <a:ext cx="0" cy="567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Conector recto de flecha 1073"/>
          <p:cNvCxnSpPr>
            <a:stCxn id="4" idx="2"/>
            <a:endCxn id="10" idx="0"/>
          </p:cNvCxnSpPr>
          <p:nvPr/>
        </p:nvCxnSpPr>
        <p:spPr>
          <a:xfrm flipH="1">
            <a:off x="8066969" y="1822115"/>
            <a:ext cx="4224" cy="1372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stCxn id="44" idx="2"/>
            <a:endCxn id="30" idx="0"/>
          </p:cNvCxnSpPr>
          <p:nvPr/>
        </p:nvCxnSpPr>
        <p:spPr>
          <a:xfrm rot="5400000">
            <a:off x="921139" y="3308044"/>
            <a:ext cx="347964" cy="6044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r 48"/>
          <p:cNvCxnSpPr>
            <a:stCxn id="44" idx="2"/>
            <a:endCxn id="31" idx="0"/>
          </p:cNvCxnSpPr>
          <p:nvPr/>
        </p:nvCxnSpPr>
        <p:spPr>
          <a:xfrm rot="16200000" flipH="1">
            <a:off x="1558656" y="3274972"/>
            <a:ext cx="336791" cy="6594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44" idx="2"/>
            <a:endCxn id="32" idx="0"/>
          </p:cNvCxnSpPr>
          <p:nvPr/>
        </p:nvCxnSpPr>
        <p:spPr>
          <a:xfrm flipH="1">
            <a:off x="1397343" y="3436285"/>
            <a:ext cx="1" cy="977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>
            <a:stCxn id="7" idx="2"/>
            <a:endCxn id="44" idx="0"/>
          </p:cNvCxnSpPr>
          <p:nvPr/>
        </p:nvCxnSpPr>
        <p:spPr>
          <a:xfrm flipH="1">
            <a:off x="1397344" y="2979935"/>
            <a:ext cx="3870" cy="170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Conector recto de flecha 1030"/>
          <p:cNvCxnSpPr>
            <a:stCxn id="30" idx="2"/>
          </p:cNvCxnSpPr>
          <p:nvPr/>
        </p:nvCxnSpPr>
        <p:spPr>
          <a:xfrm flipH="1">
            <a:off x="733341" y="4135665"/>
            <a:ext cx="59557" cy="874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ector recto de flecha 1033"/>
          <p:cNvCxnSpPr>
            <a:stCxn id="32" idx="2"/>
            <a:endCxn id="35" idx="0"/>
          </p:cNvCxnSpPr>
          <p:nvPr/>
        </p:nvCxnSpPr>
        <p:spPr>
          <a:xfrm flipH="1">
            <a:off x="1389120" y="4696823"/>
            <a:ext cx="8223" cy="350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Conector recto de flecha 1041"/>
          <p:cNvCxnSpPr>
            <a:stCxn id="31" idx="2"/>
            <a:endCxn id="38" idx="0"/>
          </p:cNvCxnSpPr>
          <p:nvPr/>
        </p:nvCxnSpPr>
        <p:spPr>
          <a:xfrm>
            <a:off x="2056759" y="4097597"/>
            <a:ext cx="136064" cy="94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ángulo 61"/>
          <p:cNvSpPr/>
          <p:nvPr/>
        </p:nvSpPr>
        <p:spPr>
          <a:xfrm>
            <a:off x="7785931" y="3823891"/>
            <a:ext cx="604658" cy="300761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tienen</a:t>
            </a:r>
            <a:endParaRPr lang="es-CO" sz="1100" dirty="0"/>
          </a:p>
        </p:txBody>
      </p:sp>
      <p:sp>
        <p:nvSpPr>
          <p:cNvPr id="63" name="Rectángulo 62"/>
          <p:cNvSpPr/>
          <p:nvPr/>
        </p:nvSpPr>
        <p:spPr>
          <a:xfrm>
            <a:off x="7104246" y="3823891"/>
            <a:ext cx="570212" cy="28052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tienen</a:t>
            </a:r>
            <a:endParaRPr lang="es-CO" sz="1100" dirty="0"/>
          </a:p>
        </p:txBody>
      </p:sp>
      <p:cxnSp>
        <p:nvCxnSpPr>
          <p:cNvPr id="18" name="Conector recto de flecha 17"/>
          <p:cNvCxnSpPr>
            <a:stCxn id="14" idx="2"/>
            <a:endCxn id="63" idx="0"/>
          </p:cNvCxnSpPr>
          <p:nvPr/>
        </p:nvCxnSpPr>
        <p:spPr>
          <a:xfrm flipH="1">
            <a:off x="7389352" y="2818090"/>
            <a:ext cx="1" cy="1005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stCxn id="10" idx="2"/>
            <a:endCxn id="62" idx="0"/>
          </p:cNvCxnSpPr>
          <p:nvPr/>
        </p:nvCxnSpPr>
        <p:spPr>
          <a:xfrm>
            <a:off x="8066969" y="3577042"/>
            <a:ext cx="21291" cy="246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15" idx="2"/>
            <a:endCxn id="37" idx="0"/>
          </p:cNvCxnSpPr>
          <p:nvPr/>
        </p:nvCxnSpPr>
        <p:spPr>
          <a:xfrm>
            <a:off x="8757454" y="2833811"/>
            <a:ext cx="53831" cy="1009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/>
          <p:cNvCxnSpPr>
            <a:stCxn id="63" idx="2"/>
            <a:endCxn id="27" idx="0"/>
          </p:cNvCxnSpPr>
          <p:nvPr/>
        </p:nvCxnSpPr>
        <p:spPr>
          <a:xfrm>
            <a:off x="7389352" y="4104415"/>
            <a:ext cx="436" cy="223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ector recto de flecha 1023"/>
          <p:cNvCxnSpPr>
            <a:stCxn id="62" idx="2"/>
            <a:endCxn id="25" idx="0"/>
          </p:cNvCxnSpPr>
          <p:nvPr/>
        </p:nvCxnSpPr>
        <p:spPr>
          <a:xfrm>
            <a:off x="8088260" y="4124652"/>
            <a:ext cx="0" cy="81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Conector recto de flecha 1027"/>
          <p:cNvCxnSpPr>
            <a:stCxn id="37" idx="2"/>
            <a:endCxn id="26" idx="0"/>
          </p:cNvCxnSpPr>
          <p:nvPr/>
        </p:nvCxnSpPr>
        <p:spPr>
          <a:xfrm>
            <a:off x="8811285" y="4116103"/>
            <a:ext cx="18860" cy="20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Conector recto de flecha 1031"/>
          <p:cNvCxnSpPr>
            <a:stCxn id="12" idx="2"/>
            <a:endCxn id="24" idx="0"/>
          </p:cNvCxnSpPr>
          <p:nvPr/>
        </p:nvCxnSpPr>
        <p:spPr>
          <a:xfrm>
            <a:off x="3441328" y="2877671"/>
            <a:ext cx="9059" cy="48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ector recto de flecha 1037"/>
          <p:cNvCxnSpPr>
            <a:stCxn id="13" idx="2"/>
            <a:endCxn id="17" idx="0"/>
          </p:cNvCxnSpPr>
          <p:nvPr/>
        </p:nvCxnSpPr>
        <p:spPr>
          <a:xfrm flipH="1">
            <a:off x="6021250" y="2859924"/>
            <a:ext cx="1" cy="50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Conector angular 1045"/>
          <p:cNvCxnSpPr>
            <a:stCxn id="11" idx="2"/>
            <a:endCxn id="29" idx="0"/>
          </p:cNvCxnSpPr>
          <p:nvPr/>
        </p:nvCxnSpPr>
        <p:spPr>
          <a:xfrm rot="5400000">
            <a:off x="3542154" y="3440634"/>
            <a:ext cx="1814989" cy="630677"/>
          </a:xfrm>
          <a:prstGeom prst="bentConnector3">
            <a:avLst>
              <a:gd name="adj1" fmla="val 813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ector angular 1051"/>
          <p:cNvCxnSpPr>
            <a:stCxn id="11" idx="2"/>
            <a:endCxn id="28" idx="0"/>
          </p:cNvCxnSpPr>
          <p:nvPr/>
        </p:nvCxnSpPr>
        <p:spPr>
          <a:xfrm rot="16200000" flipH="1">
            <a:off x="4315051" y="3298412"/>
            <a:ext cx="1845601" cy="945731"/>
          </a:xfrm>
          <a:prstGeom prst="bentConnector3">
            <a:avLst>
              <a:gd name="adj1" fmla="val 797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Conector recto de flecha 1058"/>
          <p:cNvCxnSpPr>
            <a:stCxn id="29" idx="2"/>
            <a:endCxn id="39" idx="0"/>
          </p:cNvCxnSpPr>
          <p:nvPr/>
        </p:nvCxnSpPr>
        <p:spPr>
          <a:xfrm>
            <a:off x="4134309" y="5052087"/>
            <a:ext cx="5246" cy="20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Conector recto de flecha 1062"/>
          <p:cNvCxnSpPr>
            <a:stCxn id="28" idx="2"/>
            <a:endCxn id="41" idx="0"/>
          </p:cNvCxnSpPr>
          <p:nvPr/>
        </p:nvCxnSpPr>
        <p:spPr>
          <a:xfrm>
            <a:off x="5710717" y="5051322"/>
            <a:ext cx="0" cy="21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Conector recto de flecha 1069"/>
          <p:cNvCxnSpPr>
            <a:stCxn id="9" idx="2"/>
            <a:endCxn id="40" idx="0"/>
          </p:cNvCxnSpPr>
          <p:nvPr/>
        </p:nvCxnSpPr>
        <p:spPr>
          <a:xfrm flipH="1">
            <a:off x="10910435" y="2783435"/>
            <a:ext cx="1" cy="18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Conector angular 1074"/>
          <p:cNvCxnSpPr>
            <a:endCxn id="23" idx="0"/>
          </p:cNvCxnSpPr>
          <p:nvPr/>
        </p:nvCxnSpPr>
        <p:spPr>
          <a:xfrm rot="10800000" flipV="1">
            <a:off x="10394759" y="3293201"/>
            <a:ext cx="515676" cy="2168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Conector angular 1077"/>
          <p:cNvCxnSpPr>
            <a:stCxn id="40" idx="2"/>
            <a:endCxn id="22" idx="0"/>
          </p:cNvCxnSpPr>
          <p:nvPr/>
        </p:nvCxnSpPr>
        <p:spPr>
          <a:xfrm rot="16200000" flipH="1">
            <a:off x="11096497" y="2993455"/>
            <a:ext cx="347523" cy="719646"/>
          </a:xfrm>
          <a:prstGeom prst="bentConnector3">
            <a:avLst>
              <a:gd name="adj1" fmla="val 324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53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65</Words>
  <Application>Microsoft Office PowerPoint</Application>
  <PresentationFormat>Panorámica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MUÑOZ</dc:creator>
  <cp:lastModifiedBy>Edgar Josué Malagón Montaña</cp:lastModifiedBy>
  <cp:revision>22</cp:revision>
  <dcterms:created xsi:type="dcterms:W3CDTF">2015-07-03T20:34:47Z</dcterms:created>
  <dcterms:modified xsi:type="dcterms:W3CDTF">2015-07-23T03:04:35Z</dcterms:modified>
</cp:coreProperties>
</file>