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394" autoAdjust="0"/>
    <p:restoredTop sz="94038" autoAdjust="0"/>
  </p:normalViewPr>
  <p:slideViewPr>
    <p:cSldViewPr snapToGrid="0">
      <p:cViewPr>
        <p:scale>
          <a:sx n="70" d="100"/>
          <a:sy n="70" d="100"/>
        </p:scale>
        <p:origin x="1824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B77A2-E0DE-49EB-8397-658C681ECC86}" type="datetimeFigureOut">
              <a:rPr lang="es-CO" smtClean="0"/>
              <a:t>25/08/2015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9C3A7-BB3F-406A-934F-0541DD0617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5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9C3A7-BB3F-406A-934F-0541DD0617BD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757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25/08/2015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ulaPlanetaColombia/RecursosGenerales/master/guiasYformatos/recursos/mapaConceptual/EjemploMapaConceptual01.pdf" TargetMode="External"/><Relationship Id="rId2" Type="http://schemas.openxmlformats.org/officeDocument/2006/relationships/hyperlink" Target="https://raw.githubusercontent.com/AulaPlanetaColombia/RecursosGenerales/master/guiasYformatos/recursos/mapaConceptual/MC_Libro_estilo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w.githubusercontent.com/AulaPlanetaColombia/RecursosGenerales/master/guiasYformatos/recursos/mapaConceptual/EjemploMapaConceptual0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 potenciación y la radicación en los números enteros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013979" y="855345"/>
            <a:ext cx="2954979" cy="311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La potencia enésima de un número entero</a:t>
            </a:r>
            <a:endParaRPr lang="es-ES" sz="1200" b="1" dirty="0"/>
          </a:p>
        </p:txBody>
      </p:sp>
      <p:cxnSp>
        <p:nvCxnSpPr>
          <p:cNvPr id="12" name="Conector angular 11"/>
          <p:cNvCxnSpPr>
            <a:stCxn id="4" idx="2"/>
          </p:cNvCxnSpPr>
          <p:nvPr/>
        </p:nvCxnSpPr>
        <p:spPr>
          <a:xfrm rot="5400000">
            <a:off x="4715597" y="467136"/>
            <a:ext cx="72000" cy="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3508393" y="479272"/>
            <a:ext cx="24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 operaciones que consisten en hallar</a:t>
            </a:r>
            <a:endParaRPr lang="es-ES" sz="900" dirty="0"/>
          </a:p>
        </p:txBody>
      </p:sp>
      <p:sp>
        <p:nvSpPr>
          <p:cNvPr id="165" name="Rectángulo 164" descr="Nodo de segundo nivel" title="Nodo02"/>
          <p:cNvSpPr/>
          <p:nvPr/>
        </p:nvSpPr>
        <p:spPr>
          <a:xfrm>
            <a:off x="645021" y="1675475"/>
            <a:ext cx="1762495" cy="3955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 smtClean="0">
                <a:solidFill>
                  <a:schemeClr val="bg1"/>
                </a:solidFill>
              </a:rPr>
              <a:t>&lt;&lt;</a:t>
            </a:r>
            <a:r>
              <a:rPr lang="es-CO" sz="1050" dirty="0">
                <a:solidFill>
                  <a:schemeClr val="bg1"/>
                </a:solidFill>
              </a:rPr>
              <a:t>MA_07_03_001.gif</a:t>
            </a:r>
            <a:r>
              <a:rPr lang="es-CO" sz="1050" dirty="0" smtClean="0">
                <a:solidFill>
                  <a:schemeClr val="bg1"/>
                </a:solidFill>
              </a:rPr>
              <a:t>&gt;&gt;</a:t>
            </a:r>
          </a:p>
          <a:p>
            <a:pPr algn="ctr"/>
            <a:r>
              <a:rPr lang="es-CO" sz="1050" dirty="0" smtClean="0">
                <a:solidFill>
                  <a:schemeClr val="bg1"/>
                </a:solidFill>
              </a:rPr>
              <a:t>con</a:t>
            </a:r>
            <a:r>
              <a:rPr lang="es-CO" sz="1050" b="1" dirty="0" smtClean="0">
                <a:solidFill>
                  <a:schemeClr val="bg1"/>
                </a:solidFill>
              </a:rPr>
              <a:t> </a:t>
            </a:r>
            <a:r>
              <a:rPr lang="es-CO" sz="1050" b="1" i="1" dirty="0">
                <a:solidFill>
                  <a:schemeClr val="bg1"/>
                </a:solidFill>
              </a:rPr>
              <a:t>a </a:t>
            </a:r>
            <a:r>
              <a:rPr lang="es-CO" sz="1050" dirty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∈ </a:t>
            </a:r>
            <a:r>
              <a:rPr lang="es-CO" sz="105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ℤ </a:t>
            </a:r>
            <a:r>
              <a:rPr lang="es-CO" sz="1050" dirty="0">
                <a:solidFill>
                  <a:schemeClr val="bg1"/>
                </a:solidFill>
                <a:ea typeface="Cambria Math" panose="02040503050406030204" pitchFamily="18" charset="0"/>
              </a:rPr>
              <a:t>y</a:t>
            </a:r>
            <a:r>
              <a:rPr lang="es-CO" sz="105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1050" b="1" i="1" dirty="0">
                <a:solidFill>
                  <a:schemeClr val="bg1"/>
                </a:solidFill>
              </a:rPr>
              <a:t>a </a:t>
            </a:r>
            <a:r>
              <a:rPr lang="es-CO" sz="105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≠</a:t>
            </a:r>
            <a:r>
              <a:rPr lang="es-CO" sz="105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1050" dirty="0" smtClean="0">
                <a:solidFill>
                  <a:schemeClr val="bg1"/>
                </a:solidFill>
                <a:ea typeface="Cambria Math" panose="02040503050406030204" pitchFamily="18" charset="0"/>
              </a:rPr>
              <a:t>0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88" name="Rectángulo 87" descr="Nodo de primer nivel" title="Nodo01"/>
          <p:cNvSpPr/>
          <p:nvPr/>
        </p:nvSpPr>
        <p:spPr>
          <a:xfrm>
            <a:off x="5522942" y="863515"/>
            <a:ext cx="2753151" cy="305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La raíz </a:t>
            </a:r>
            <a:r>
              <a:rPr lang="es-ES" sz="1200" b="1" dirty="0" smtClean="0"/>
              <a:t>enésima </a:t>
            </a:r>
            <a:r>
              <a:rPr lang="es-ES" sz="1200" b="1" dirty="0" smtClean="0"/>
              <a:t>de un número entero</a:t>
            </a:r>
            <a:endParaRPr lang="es-ES" sz="1200" b="1" dirty="0"/>
          </a:p>
        </p:txBody>
      </p:sp>
      <p:sp>
        <p:nvSpPr>
          <p:cNvPr id="89" name="CuadroTexto 88" descr="Conector entre nodos" title="conector"/>
          <p:cNvSpPr txBox="1"/>
          <p:nvPr/>
        </p:nvSpPr>
        <p:spPr>
          <a:xfrm>
            <a:off x="567419" y="1390322"/>
            <a:ext cx="1917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Q</a:t>
            </a:r>
            <a:r>
              <a:rPr lang="es-ES" sz="900" dirty="0" smtClean="0"/>
              <a:t>ue se escribe</a:t>
            </a:r>
            <a:endParaRPr lang="es-ES" sz="900" dirty="0"/>
          </a:p>
        </p:txBody>
      </p:sp>
      <p:sp>
        <p:nvSpPr>
          <p:cNvPr id="93" name="CuadroTexto 92" descr="Conector entre nodos" title="conector"/>
          <p:cNvSpPr txBox="1"/>
          <p:nvPr/>
        </p:nvSpPr>
        <p:spPr>
          <a:xfrm>
            <a:off x="2485119" y="1390322"/>
            <a:ext cx="1917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</a:t>
            </a:r>
            <a:r>
              <a:rPr lang="es-ES" sz="900" dirty="0" smtClean="0"/>
              <a:t>cumple</a:t>
            </a:r>
            <a:endParaRPr lang="es-ES" sz="900" dirty="0"/>
          </a:p>
        </p:txBody>
      </p:sp>
      <p:sp>
        <p:nvSpPr>
          <p:cNvPr id="94" name="Rectángulo 93" descr="Nodo de segundo nivel" title="Nodo02"/>
          <p:cNvSpPr/>
          <p:nvPr/>
        </p:nvSpPr>
        <p:spPr>
          <a:xfrm>
            <a:off x="2840820" y="1675475"/>
            <a:ext cx="1206297" cy="3955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 smtClean="0">
                <a:solidFill>
                  <a:schemeClr val="bg1"/>
                </a:solidFill>
              </a:rPr>
              <a:t>Propiedades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95" name="CuadroTexto 94" descr="Conector entre nodos" title="conector"/>
          <p:cNvSpPr txBox="1"/>
          <p:nvPr/>
        </p:nvSpPr>
        <p:spPr>
          <a:xfrm>
            <a:off x="2485119" y="2126694"/>
            <a:ext cx="1917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Como</a:t>
            </a:r>
            <a:endParaRPr lang="es-ES" sz="900" dirty="0"/>
          </a:p>
        </p:txBody>
      </p:sp>
      <p:sp>
        <p:nvSpPr>
          <p:cNvPr id="96" name="Rectángulo 95" descr="Nodo de tercer nivel" title="Nodo03"/>
          <p:cNvSpPr/>
          <p:nvPr/>
        </p:nvSpPr>
        <p:spPr>
          <a:xfrm>
            <a:off x="2742002" y="2405241"/>
            <a:ext cx="1324783" cy="2908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El producto de potencias de igual base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97" name="Rectángulo 96" descr="Nodo de tercer nivel" title="Nodo03"/>
          <p:cNvSpPr/>
          <p:nvPr/>
        </p:nvSpPr>
        <p:spPr>
          <a:xfrm>
            <a:off x="2592677" y="3339677"/>
            <a:ext cx="1324784" cy="2908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El cociente de potencias de igual base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98" name="Rectángulo 97" descr="Nodo de tercer nivel" title="Nodo03"/>
          <p:cNvSpPr/>
          <p:nvPr/>
        </p:nvSpPr>
        <p:spPr>
          <a:xfrm>
            <a:off x="2678683" y="4165211"/>
            <a:ext cx="1126831" cy="2908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potencia de una potencia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99" name="Rectángulo 98" descr="Nodo de tercer nivel" title="Nodo03"/>
          <p:cNvSpPr/>
          <p:nvPr/>
        </p:nvSpPr>
        <p:spPr>
          <a:xfrm>
            <a:off x="2678684" y="4973522"/>
            <a:ext cx="1126831" cy="2908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potencia de un producto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0" name="Rectángulo 99" descr="Nodo de tercer nivel" title="Nodo03"/>
          <p:cNvSpPr/>
          <p:nvPr/>
        </p:nvSpPr>
        <p:spPr>
          <a:xfrm>
            <a:off x="2678682" y="5803319"/>
            <a:ext cx="1126831" cy="2908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potencia de un cociente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1" name="Rectángulo 100" descr="Nodo de quinto nivel" title="Nodo05"/>
          <p:cNvSpPr/>
          <p:nvPr/>
        </p:nvSpPr>
        <p:spPr>
          <a:xfrm>
            <a:off x="2955382" y="5349187"/>
            <a:ext cx="1400748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Si </a:t>
            </a:r>
            <a:r>
              <a:rPr lang="es-CO" sz="900" i="1" dirty="0"/>
              <a:t>a</a:t>
            </a:r>
            <a:r>
              <a:rPr lang="es-CO" sz="900" dirty="0"/>
              <a:t> ∈ ℤ, </a:t>
            </a:r>
            <a:r>
              <a:rPr lang="es-CO" sz="900" i="1" dirty="0"/>
              <a:t>a</a:t>
            </a:r>
            <a:r>
              <a:rPr lang="es-CO" sz="900" dirty="0"/>
              <a:t> ≠ 0</a:t>
            </a:r>
            <a:r>
              <a:rPr lang="es-ES_tradnl" sz="900" dirty="0"/>
              <a:t> y </a:t>
            </a:r>
            <a:r>
              <a:rPr lang="es-ES_tradnl" sz="900" i="1" dirty="0"/>
              <a:t>r</a:t>
            </a:r>
            <a:r>
              <a:rPr lang="es-ES_tradnl" sz="900" dirty="0"/>
              <a:t> y </a:t>
            </a:r>
            <a:r>
              <a:rPr lang="es-ES_tradnl" sz="900" i="1" dirty="0"/>
              <a:t>s</a:t>
            </a:r>
            <a:r>
              <a:rPr lang="es-ES_tradnl" sz="900" dirty="0"/>
              <a:t> ∈ ℕ, entonces</a:t>
            </a:r>
            <a:r>
              <a:rPr lang="es-ES_tradnl" sz="900" dirty="0" smtClean="0"/>
              <a:t>: (</a:t>
            </a:r>
            <a:r>
              <a:rPr lang="es-ES_tradnl" sz="900" i="1" dirty="0"/>
              <a:t>a </a:t>
            </a:r>
            <a:r>
              <a:rPr lang="es-ES_tradnl" sz="900" dirty="0"/>
              <a:t>·</a:t>
            </a:r>
            <a:r>
              <a:rPr lang="es-ES_tradnl" sz="900" i="1" dirty="0"/>
              <a:t> b</a:t>
            </a:r>
            <a:r>
              <a:rPr lang="es-ES_tradnl" sz="900" dirty="0"/>
              <a:t>)</a:t>
            </a:r>
            <a:r>
              <a:rPr lang="es-ES_tradnl" sz="900" i="1" baseline="30000" dirty="0"/>
              <a:t>r</a:t>
            </a:r>
            <a:r>
              <a:rPr lang="es-ES_tradnl" sz="900" dirty="0"/>
              <a:t> = </a:t>
            </a:r>
            <a:r>
              <a:rPr lang="es-ES_tradnl" sz="900" i="1" dirty="0" err="1"/>
              <a:t>a</a:t>
            </a:r>
            <a:r>
              <a:rPr lang="es-ES_tradnl" sz="900" i="1" baseline="30000" dirty="0" err="1"/>
              <a:t>r</a:t>
            </a:r>
            <a:r>
              <a:rPr lang="es-ES_tradnl" sz="900" i="1" baseline="30000" dirty="0"/>
              <a:t> </a:t>
            </a:r>
            <a:r>
              <a:rPr lang="es-ES_tradnl" sz="900" dirty="0"/>
              <a:t>· </a:t>
            </a:r>
            <a:r>
              <a:rPr lang="es-ES_tradnl" sz="900" i="1" dirty="0" err="1"/>
              <a:t>b</a:t>
            </a:r>
            <a:r>
              <a:rPr lang="es-ES_tradnl" sz="900" i="1" baseline="30000" dirty="0" err="1"/>
              <a:t>r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2" name="Rectángulo 101" descr="Nodo de quinto nivel" title="Nodo05"/>
          <p:cNvSpPr/>
          <p:nvPr/>
        </p:nvSpPr>
        <p:spPr>
          <a:xfrm>
            <a:off x="2963283" y="4527628"/>
            <a:ext cx="1371704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Si </a:t>
            </a:r>
            <a:r>
              <a:rPr lang="es-CO" sz="900" i="1" dirty="0"/>
              <a:t>a</a:t>
            </a:r>
            <a:r>
              <a:rPr lang="es-CO" sz="900" dirty="0"/>
              <a:t> ∈ ℤ, </a:t>
            </a:r>
            <a:r>
              <a:rPr lang="es-CO" sz="900" i="1" dirty="0"/>
              <a:t>a</a:t>
            </a:r>
            <a:r>
              <a:rPr lang="es-CO" sz="900" dirty="0"/>
              <a:t> ≠ 0</a:t>
            </a:r>
            <a:r>
              <a:rPr lang="es-ES_tradnl" sz="900" dirty="0"/>
              <a:t> y </a:t>
            </a:r>
            <a:r>
              <a:rPr lang="es-ES_tradnl" sz="900" i="1" dirty="0"/>
              <a:t>r</a:t>
            </a:r>
            <a:r>
              <a:rPr lang="es-ES_tradnl" sz="900" dirty="0"/>
              <a:t> y </a:t>
            </a:r>
            <a:r>
              <a:rPr lang="es-ES_tradnl" sz="900" i="1" dirty="0"/>
              <a:t>s</a:t>
            </a:r>
            <a:r>
              <a:rPr lang="es-ES_tradnl" sz="900" dirty="0"/>
              <a:t> ∈ ℕ, entonces</a:t>
            </a:r>
            <a:r>
              <a:rPr lang="es-ES_tradnl" sz="900" dirty="0" smtClean="0"/>
              <a:t>: (</a:t>
            </a:r>
            <a:r>
              <a:rPr lang="es-ES_tradnl" sz="900" i="1" dirty="0" err="1"/>
              <a:t>a</a:t>
            </a:r>
            <a:r>
              <a:rPr lang="es-ES_tradnl" sz="900" i="1" baseline="30000" dirty="0" err="1"/>
              <a:t>r</a:t>
            </a:r>
            <a:r>
              <a:rPr lang="es-ES_tradnl" sz="900" dirty="0"/>
              <a:t>)</a:t>
            </a:r>
            <a:r>
              <a:rPr lang="es-ES_tradnl" sz="900" i="1" baseline="30000" dirty="0"/>
              <a:t>s</a:t>
            </a:r>
            <a:r>
              <a:rPr lang="es-ES_tradnl" sz="900" dirty="0"/>
              <a:t> = </a:t>
            </a:r>
            <a:r>
              <a:rPr lang="es-ES_tradnl" sz="900" i="1" dirty="0" err="1"/>
              <a:t>a</a:t>
            </a:r>
            <a:r>
              <a:rPr lang="es-ES_tradnl" sz="900" i="1" baseline="30000" dirty="0" err="1"/>
              <a:t>r</a:t>
            </a:r>
            <a:r>
              <a:rPr lang="es-ES_tradnl" sz="900" i="1" baseline="30000" dirty="0"/>
              <a:t> </a:t>
            </a:r>
            <a:r>
              <a:rPr lang="es-ES_tradnl" sz="900" baseline="30000" dirty="0"/>
              <a:t>·</a:t>
            </a:r>
            <a:r>
              <a:rPr lang="es-ES_tradnl" sz="900" i="1" baseline="30000" dirty="0"/>
              <a:t> 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3" name="Rectángulo 102" descr="Nodo de quinto nivel" title="Nodo05"/>
          <p:cNvSpPr/>
          <p:nvPr/>
        </p:nvSpPr>
        <p:spPr>
          <a:xfrm>
            <a:off x="2955377" y="6192548"/>
            <a:ext cx="1384892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Si </a:t>
            </a:r>
            <a:r>
              <a:rPr lang="es-CO" sz="900" i="1" dirty="0"/>
              <a:t>a</a:t>
            </a:r>
            <a:r>
              <a:rPr lang="es-CO" sz="900" dirty="0"/>
              <a:t> ∈ ℤ, </a:t>
            </a:r>
            <a:r>
              <a:rPr lang="es-CO" sz="900" i="1" dirty="0"/>
              <a:t>a</a:t>
            </a:r>
            <a:r>
              <a:rPr lang="es-CO" sz="900" dirty="0"/>
              <a:t> ≠ 0</a:t>
            </a:r>
            <a:r>
              <a:rPr lang="es-ES_tradnl" sz="900" dirty="0"/>
              <a:t> y </a:t>
            </a:r>
            <a:r>
              <a:rPr lang="es-ES_tradnl" sz="900" i="1" dirty="0"/>
              <a:t>r</a:t>
            </a:r>
            <a:r>
              <a:rPr lang="es-ES_tradnl" sz="900" dirty="0"/>
              <a:t> y </a:t>
            </a:r>
            <a:r>
              <a:rPr lang="es-ES_tradnl" sz="900" i="1" dirty="0"/>
              <a:t>s</a:t>
            </a:r>
            <a:r>
              <a:rPr lang="es-ES_tradnl" sz="900" dirty="0"/>
              <a:t> ∈ ℕ, entonces</a:t>
            </a:r>
            <a:r>
              <a:rPr lang="es-ES_tradnl" sz="900" dirty="0" smtClean="0"/>
              <a:t>: (</a:t>
            </a:r>
            <a:r>
              <a:rPr lang="es-ES_tradnl" sz="900" i="1" dirty="0"/>
              <a:t>a </a:t>
            </a:r>
            <a:r>
              <a:rPr lang="es-ES_tradnl" sz="900" dirty="0"/>
              <a:t>÷</a:t>
            </a:r>
            <a:r>
              <a:rPr lang="es-ES_tradnl" sz="900" i="1" dirty="0"/>
              <a:t> b</a:t>
            </a:r>
            <a:r>
              <a:rPr lang="es-ES_tradnl" sz="900" dirty="0"/>
              <a:t>)</a:t>
            </a:r>
            <a:r>
              <a:rPr lang="es-ES_tradnl" sz="900" i="1" baseline="30000" dirty="0"/>
              <a:t>r</a:t>
            </a:r>
            <a:r>
              <a:rPr lang="es-ES_tradnl" sz="900" dirty="0"/>
              <a:t> = </a:t>
            </a:r>
            <a:r>
              <a:rPr lang="es-ES_tradnl" sz="900" i="1" dirty="0" err="1"/>
              <a:t>a</a:t>
            </a:r>
            <a:r>
              <a:rPr lang="es-ES_tradnl" sz="900" i="1" baseline="30000" dirty="0" err="1"/>
              <a:t>r</a:t>
            </a:r>
            <a:r>
              <a:rPr lang="es-ES_tradnl" sz="900" i="1" baseline="30000" dirty="0"/>
              <a:t> </a:t>
            </a:r>
            <a:r>
              <a:rPr lang="es-ES_tradnl" sz="900" dirty="0"/>
              <a:t>÷ </a:t>
            </a:r>
            <a:r>
              <a:rPr lang="es-ES_tradnl" sz="900" i="1" dirty="0" err="1"/>
              <a:t>b</a:t>
            </a:r>
            <a:r>
              <a:rPr lang="es-ES_tradnl" sz="900" i="1" baseline="30000" dirty="0" err="1"/>
              <a:t>r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4" name="Rectángulo 103" descr="Nodo de quinto nivel" title="Nodo05"/>
          <p:cNvSpPr/>
          <p:nvPr/>
        </p:nvSpPr>
        <p:spPr>
          <a:xfrm>
            <a:off x="2933329" y="2813776"/>
            <a:ext cx="1375042" cy="387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Si </a:t>
            </a:r>
            <a:r>
              <a:rPr lang="es-CO" sz="900" i="1" dirty="0"/>
              <a:t>a</a:t>
            </a:r>
            <a:r>
              <a:rPr lang="es-CO" sz="900" dirty="0"/>
              <a:t> ∈ ℤ, </a:t>
            </a:r>
            <a:r>
              <a:rPr lang="es-CO" sz="900" i="1" dirty="0"/>
              <a:t>a</a:t>
            </a:r>
            <a:r>
              <a:rPr lang="es-CO" sz="900" dirty="0"/>
              <a:t> ≠ 0</a:t>
            </a:r>
            <a:r>
              <a:rPr lang="es-ES_tradnl" sz="900" dirty="0"/>
              <a:t> y </a:t>
            </a:r>
            <a:r>
              <a:rPr lang="es-ES_tradnl" sz="900" i="1" dirty="0"/>
              <a:t>r</a:t>
            </a:r>
            <a:r>
              <a:rPr lang="es-ES_tradnl" sz="900" dirty="0"/>
              <a:t> y </a:t>
            </a:r>
            <a:r>
              <a:rPr lang="es-ES_tradnl" sz="900" i="1" dirty="0"/>
              <a:t>s</a:t>
            </a:r>
            <a:r>
              <a:rPr lang="es-ES_tradnl" sz="900" dirty="0"/>
              <a:t> ∈ ℕ, </a:t>
            </a:r>
            <a:r>
              <a:rPr lang="es-ES_tradnl" sz="900" dirty="0" smtClean="0"/>
              <a:t>entonces: </a:t>
            </a:r>
            <a:r>
              <a:rPr lang="es-ES_tradnl" sz="900" i="1" dirty="0" err="1" smtClean="0"/>
              <a:t>a</a:t>
            </a:r>
            <a:r>
              <a:rPr lang="es-ES_tradnl" sz="900" i="1" baseline="30000" dirty="0" err="1" smtClean="0"/>
              <a:t>r</a:t>
            </a:r>
            <a:r>
              <a:rPr lang="es-ES_tradnl" sz="900" i="1" baseline="30000" dirty="0" smtClean="0"/>
              <a:t> </a:t>
            </a:r>
            <a:r>
              <a:rPr lang="es-ES_tradnl" sz="900" dirty="0" smtClean="0"/>
              <a:t>· </a:t>
            </a:r>
            <a:r>
              <a:rPr lang="es-ES_tradnl" sz="900" i="1" dirty="0" smtClean="0"/>
              <a:t>a</a:t>
            </a:r>
            <a:r>
              <a:rPr lang="es-ES_tradnl" sz="900" i="1" baseline="30000" dirty="0" smtClean="0"/>
              <a:t>s </a:t>
            </a:r>
            <a:r>
              <a:rPr lang="es-ES_tradnl" sz="900" dirty="0" smtClean="0"/>
              <a:t>= </a:t>
            </a:r>
            <a:r>
              <a:rPr lang="es-ES_tradnl" sz="900" i="1" dirty="0" err="1" smtClean="0"/>
              <a:t>a</a:t>
            </a:r>
            <a:r>
              <a:rPr lang="es-ES_tradnl" sz="900" i="1" baseline="30000" dirty="0" err="1" smtClean="0"/>
              <a:t>r</a:t>
            </a:r>
            <a:r>
              <a:rPr lang="es-ES_tradnl" sz="900" i="1" baseline="30000" dirty="0" smtClean="0"/>
              <a:t> </a:t>
            </a:r>
            <a:r>
              <a:rPr lang="es-ES_tradnl" sz="900" baseline="30000" dirty="0" smtClean="0"/>
              <a:t>+ </a:t>
            </a:r>
            <a:r>
              <a:rPr lang="es-ES_tradnl" sz="900" i="1" baseline="30000" dirty="0" smtClean="0"/>
              <a:t>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5" name="Rectángulo 104" descr="Nodo de quinto nivel" title="Nodo05"/>
          <p:cNvSpPr/>
          <p:nvPr/>
        </p:nvSpPr>
        <p:spPr>
          <a:xfrm>
            <a:off x="2981021" y="3729807"/>
            <a:ext cx="135056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/>
              <a:t>Si </a:t>
            </a:r>
            <a:r>
              <a:rPr lang="es-CO" sz="900" i="1" dirty="0"/>
              <a:t>a</a:t>
            </a:r>
            <a:r>
              <a:rPr lang="es-CO" sz="900" dirty="0"/>
              <a:t> ∈ ℤ, </a:t>
            </a:r>
            <a:r>
              <a:rPr lang="es-CO" sz="900" i="1" dirty="0"/>
              <a:t>a</a:t>
            </a:r>
            <a:r>
              <a:rPr lang="es-CO" sz="900" dirty="0"/>
              <a:t> ≠ 0</a:t>
            </a:r>
            <a:r>
              <a:rPr lang="es-ES_tradnl" sz="900" dirty="0"/>
              <a:t> y </a:t>
            </a:r>
            <a:r>
              <a:rPr lang="es-ES_tradnl" sz="900" i="1" dirty="0"/>
              <a:t>r</a:t>
            </a:r>
            <a:r>
              <a:rPr lang="es-ES_tradnl" sz="900" dirty="0"/>
              <a:t> y </a:t>
            </a:r>
            <a:r>
              <a:rPr lang="es-ES_tradnl" sz="900" i="1" dirty="0"/>
              <a:t>s</a:t>
            </a:r>
            <a:r>
              <a:rPr lang="es-ES_tradnl" sz="900" dirty="0"/>
              <a:t> ∈ ℕ, </a:t>
            </a:r>
            <a:r>
              <a:rPr lang="es-ES_tradnl" sz="900" dirty="0" smtClean="0"/>
              <a:t>entonces: </a:t>
            </a:r>
            <a:r>
              <a:rPr lang="es-ES_tradnl" sz="900" i="1" dirty="0" err="1" smtClean="0"/>
              <a:t>a</a:t>
            </a:r>
            <a:r>
              <a:rPr lang="es-ES_tradnl" sz="900" i="1" baseline="30000" dirty="0" err="1" smtClean="0"/>
              <a:t>r</a:t>
            </a:r>
            <a:r>
              <a:rPr lang="es-ES_tradnl" sz="900" i="1" baseline="30000" dirty="0" smtClean="0"/>
              <a:t> </a:t>
            </a:r>
            <a:r>
              <a:rPr lang="es-ES_tradnl" sz="900" dirty="0"/>
              <a:t>÷ </a:t>
            </a:r>
            <a:r>
              <a:rPr lang="es-ES_tradnl" sz="900" i="1" dirty="0"/>
              <a:t>a</a:t>
            </a:r>
            <a:r>
              <a:rPr lang="es-ES_tradnl" sz="900" i="1" baseline="30000" dirty="0"/>
              <a:t>s </a:t>
            </a:r>
            <a:r>
              <a:rPr lang="es-ES_tradnl" sz="900" dirty="0"/>
              <a:t>= </a:t>
            </a:r>
            <a:r>
              <a:rPr lang="es-ES_tradnl" sz="900" i="1" dirty="0" err="1"/>
              <a:t>a</a:t>
            </a:r>
            <a:r>
              <a:rPr lang="es-ES_tradnl" sz="900" i="1" baseline="30000" dirty="0" err="1"/>
              <a:t>r</a:t>
            </a:r>
            <a:r>
              <a:rPr lang="es-ES_tradnl" sz="900" i="1" baseline="30000" dirty="0"/>
              <a:t> </a:t>
            </a:r>
            <a:r>
              <a:rPr lang="es-ES_tradnl" sz="900" baseline="30000" dirty="0"/>
              <a:t>‒ </a:t>
            </a:r>
            <a:r>
              <a:rPr lang="es-ES_tradnl" sz="900" i="1" baseline="30000" dirty="0"/>
              <a:t>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6" name="CuadroTexto 105" descr="Conector entre nodos" title="conector"/>
          <p:cNvSpPr txBox="1"/>
          <p:nvPr/>
        </p:nvSpPr>
        <p:spPr>
          <a:xfrm>
            <a:off x="2222968" y="2823854"/>
            <a:ext cx="58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Para la cual</a:t>
            </a:r>
            <a:endParaRPr lang="es-ES" sz="900" dirty="0"/>
          </a:p>
        </p:txBody>
      </p:sp>
      <p:sp>
        <p:nvSpPr>
          <p:cNvPr id="107" name="CuadroTexto 106" descr="Conector entre nodos" title="conector"/>
          <p:cNvSpPr txBox="1"/>
          <p:nvPr/>
        </p:nvSpPr>
        <p:spPr>
          <a:xfrm>
            <a:off x="2252122" y="3727675"/>
            <a:ext cx="57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Para la cual</a:t>
            </a:r>
            <a:endParaRPr lang="es-ES" sz="900" dirty="0"/>
          </a:p>
        </p:txBody>
      </p:sp>
      <p:sp>
        <p:nvSpPr>
          <p:cNvPr id="108" name="CuadroTexto 107" descr="Conector entre nodos" title="conector"/>
          <p:cNvSpPr txBox="1"/>
          <p:nvPr/>
        </p:nvSpPr>
        <p:spPr>
          <a:xfrm>
            <a:off x="2252122" y="4524233"/>
            <a:ext cx="53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Para la cual</a:t>
            </a:r>
            <a:endParaRPr lang="es-ES" sz="900" dirty="0"/>
          </a:p>
        </p:txBody>
      </p:sp>
      <p:sp>
        <p:nvSpPr>
          <p:cNvPr id="109" name="CuadroTexto 108" descr="Conector entre nodos" title="conector"/>
          <p:cNvSpPr txBox="1"/>
          <p:nvPr/>
        </p:nvSpPr>
        <p:spPr>
          <a:xfrm>
            <a:off x="2200876" y="6184674"/>
            <a:ext cx="56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Para la cual</a:t>
            </a:r>
            <a:endParaRPr lang="es-ES" sz="900" dirty="0"/>
          </a:p>
        </p:txBody>
      </p:sp>
      <p:sp>
        <p:nvSpPr>
          <p:cNvPr id="110" name="CuadroTexto 109" descr="Conector entre nodos" title="conector"/>
          <p:cNvSpPr txBox="1"/>
          <p:nvPr/>
        </p:nvSpPr>
        <p:spPr>
          <a:xfrm>
            <a:off x="2230289" y="5344297"/>
            <a:ext cx="56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Para la cual</a:t>
            </a:r>
            <a:endParaRPr lang="es-ES" sz="900" dirty="0"/>
          </a:p>
        </p:txBody>
      </p:sp>
      <p:sp>
        <p:nvSpPr>
          <p:cNvPr id="113" name="Rectángulo 112" descr="Nodo de segundo nivel" title="Nodo02"/>
          <p:cNvSpPr/>
          <p:nvPr/>
        </p:nvSpPr>
        <p:spPr>
          <a:xfrm>
            <a:off x="4913725" y="1675475"/>
            <a:ext cx="1762495" cy="3955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 smtClean="0">
                <a:solidFill>
                  <a:schemeClr val="bg1"/>
                </a:solidFill>
              </a:rPr>
              <a:t>&lt;&lt;</a:t>
            </a:r>
            <a:r>
              <a:rPr lang="es-CO" sz="1050" dirty="0">
                <a:solidFill>
                  <a:schemeClr val="bg1"/>
                </a:solidFill>
              </a:rPr>
              <a:t>MA_07_03_002.gif</a:t>
            </a:r>
            <a:r>
              <a:rPr lang="es-CO" sz="1050" dirty="0" smtClean="0">
                <a:solidFill>
                  <a:schemeClr val="bg1"/>
                </a:solidFill>
              </a:rPr>
              <a:t>&gt;&gt; </a:t>
            </a:r>
          </a:p>
          <a:p>
            <a:pPr algn="ctr"/>
            <a:r>
              <a:rPr lang="es-CO" sz="1050" dirty="0" smtClean="0">
                <a:solidFill>
                  <a:schemeClr val="bg1"/>
                </a:solidFill>
              </a:rPr>
              <a:t>con</a:t>
            </a:r>
            <a:r>
              <a:rPr lang="es-CO" sz="1050" b="1" dirty="0" smtClean="0">
                <a:solidFill>
                  <a:schemeClr val="bg1"/>
                </a:solidFill>
              </a:rPr>
              <a:t> </a:t>
            </a:r>
            <a:r>
              <a:rPr lang="es-CO" sz="1050" b="1" i="1" dirty="0">
                <a:solidFill>
                  <a:schemeClr val="bg1"/>
                </a:solidFill>
              </a:rPr>
              <a:t>a </a:t>
            </a:r>
            <a:r>
              <a:rPr lang="es-CO" sz="1050" dirty="0">
                <a:solidFill>
                  <a:schemeClr val="bg1"/>
                </a:solidFill>
                <a:ea typeface="Cambria Math" panose="020405030504060302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∈ </a:t>
            </a:r>
            <a:r>
              <a:rPr lang="es-CO" sz="1050" dirty="0">
                <a:solidFill>
                  <a:schemeClr val="bg1"/>
                </a:solidFill>
                <a:ea typeface="Cambria Math" panose="02040503050406030204" pitchFamily="18" charset="0"/>
              </a:rPr>
              <a:t>ℤ y</a:t>
            </a:r>
            <a:r>
              <a:rPr lang="es-CO" sz="1050" b="1" dirty="0">
                <a:solidFill>
                  <a:schemeClr val="bg1"/>
                </a:solidFill>
                <a:ea typeface="Cambria Math" panose="02040503050406030204" pitchFamily="18" charset="0"/>
              </a:rPr>
              <a:t> </a:t>
            </a:r>
            <a:r>
              <a:rPr lang="es-CO" sz="1050" dirty="0" smtClean="0">
                <a:solidFill>
                  <a:schemeClr val="bg1"/>
                </a:solidFill>
                <a:ea typeface="Cambria Math" panose="02040503050406030204" pitchFamily="18" charset="0"/>
              </a:rPr>
              <a:t>n ∈ ℕ</a:t>
            </a:r>
            <a:endParaRPr lang="es-CO" sz="1050" dirty="0">
              <a:solidFill>
                <a:schemeClr val="bg1"/>
              </a:solidFill>
            </a:endParaRPr>
          </a:p>
        </p:txBody>
      </p:sp>
      <p:sp>
        <p:nvSpPr>
          <p:cNvPr id="114" name="CuadroTexto 113" descr="Conector entre nodos" title="conector"/>
          <p:cNvSpPr txBox="1"/>
          <p:nvPr/>
        </p:nvSpPr>
        <p:spPr>
          <a:xfrm>
            <a:off x="4836123" y="1390322"/>
            <a:ext cx="1917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se escribe</a:t>
            </a:r>
            <a:endParaRPr lang="es-ES" sz="900" dirty="0"/>
          </a:p>
        </p:txBody>
      </p:sp>
      <p:sp>
        <p:nvSpPr>
          <p:cNvPr id="115" name="CuadroTexto 114" descr="Conector entre nodos" title="conector"/>
          <p:cNvSpPr txBox="1"/>
          <p:nvPr/>
        </p:nvSpPr>
        <p:spPr>
          <a:xfrm>
            <a:off x="6753823" y="1390322"/>
            <a:ext cx="1917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</a:t>
            </a:r>
            <a:r>
              <a:rPr lang="es-ES" sz="900" dirty="0" smtClean="0"/>
              <a:t>cumple</a:t>
            </a:r>
            <a:endParaRPr lang="es-ES" sz="900" dirty="0"/>
          </a:p>
        </p:txBody>
      </p:sp>
      <p:sp>
        <p:nvSpPr>
          <p:cNvPr id="116" name="Rectángulo 115" descr="Nodo de segundo nivel" title="Nodo02"/>
          <p:cNvSpPr/>
          <p:nvPr/>
        </p:nvSpPr>
        <p:spPr>
          <a:xfrm>
            <a:off x="7109524" y="1675475"/>
            <a:ext cx="1206297" cy="3955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 smtClean="0">
                <a:solidFill>
                  <a:schemeClr val="bg1"/>
                </a:solidFill>
              </a:rPr>
              <a:t>Propiedades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18" name="CuadroTexto 117" descr="Conector entre nodos" title="conector"/>
          <p:cNvSpPr txBox="1"/>
          <p:nvPr/>
        </p:nvSpPr>
        <p:spPr>
          <a:xfrm>
            <a:off x="6700868" y="2177777"/>
            <a:ext cx="1917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Como</a:t>
            </a:r>
            <a:endParaRPr lang="es-ES" sz="900" dirty="0"/>
          </a:p>
        </p:txBody>
      </p:sp>
      <p:sp>
        <p:nvSpPr>
          <p:cNvPr id="119" name="Rectángulo 118" descr="Nodo de tercer nivel" title="Nodo03"/>
          <p:cNvSpPr/>
          <p:nvPr/>
        </p:nvSpPr>
        <p:spPr>
          <a:xfrm>
            <a:off x="7046331" y="2500777"/>
            <a:ext cx="1324783" cy="2908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raíz de un producto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20" name="Rectángulo 119" descr="Nodo de tercer nivel" title="Nodo03"/>
          <p:cNvSpPr/>
          <p:nvPr/>
        </p:nvSpPr>
        <p:spPr>
          <a:xfrm>
            <a:off x="7076904" y="3530747"/>
            <a:ext cx="1324784" cy="2908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raíz de un cociente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21" name="Rectángulo 120" descr="Nodo de tercer nivel" title="Nodo03"/>
          <p:cNvSpPr/>
          <p:nvPr/>
        </p:nvSpPr>
        <p:spPr>
          <a:xfrm>
            <a:off x="7149262" y="4575888"/>
            <a:ext cx="1126831" cy="2908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raíz de una raíz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23" name="Rectángulo 122" descr="Nodo de tercer nivel" title="Nodo03"/>
          <p:cNvSpPr/>
          <p:nvPr/>
        </p:nvSpPr>
        <p:spPr>
          <a:xfrm>
            <a:off x="7244799" y="5639435"/>
            <a:ext cx="1126831" cy="2908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raíz de una potencia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25" name="Rectángulo 124" descr="Nodo de quinto nivel" title="Nodo05"/>
          <p:cNvSpPr/>
          <p:nvPr/>
        </p:nvSpPr>
        <p:spPr>
          <a:xfrm>
            <a:off x="7645646" y="6142242"/>
            <a:ext cx="1400748" cy="454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/>
              <a:t>Si </a:t>
            </a:r>
            <a:r>
              <a:rPr lang="es-CO" sz="900" i="1" dirty="0"/>
              <a:t>a</a:t>
            </a:r>
            <a:r>
              <a:rPr lang="es-CO" sz="900" dirty="0"/>
              <a:t> ∈ ℤ </a:t>
            </a:r>
            <a:r>
              <a:rPr lang="es-ES_tradnl" sz="900" dirty="0"/>
              <a:t>y </a:t>
            </a:r>
            <a:r>
              <a:rPr lang="es-ES_tradnl" sz="900" i="1" dirty="0"/>
              <a:t>m</a:t>
            </a:r>
            <a:r>
              <a:rPr lang="es-ES_tradnl" sz="900" dirty="0"/>
              <a:t> y </a:t>
            </a:r>
            <a:r>
              <a:rPr lang="es-ES_tradnl" sz="900" i="1" dirty="0"/>
              <a:t>n</a:t>
            </a:r>
            <a:r>
              <a:rPr lang="es-ES_tradnl" sz="900" dirty="0"/>
              <a:t> ∈ ℕ </a:t>
            </a:r>
            <a:r>
              <a:rPr lang="es-ES_tradnl" sz="900" dirty="0" smtClean="0"/>
              <a:t>entonces </a:t>
            </a:r>
            <a:r>
              <a:rPr lang="es-ES_tradnl" sz="900" dirty="0"/>
              <a:t>&lt;&lt;MA_07_03_060.gif&gt;&gt;</a:t>
            </a:r>
            <a:endParaRPr lang="es-CO" sz="900" dirty="0"/>
          </a:p>
        </p:txBody>
      </p:sp>
      <p:sp>
        <p:nvSpPr>
          <p:cNvPr id="126" name="Rectángulo 125" descr="Nodo de quinto nivel" title="Nodo05"/>
          <p:cNvSpPr/>
          <p:nvPr/>
        </p:nvSpPr>
        <p:spPr>
          <a:xfrm>
            <a:off x="7663569" y="5004767"/>
            <a:ext cx="1371704" cy="4631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/>
              <a:t>Si </a:t>
            </a:r>
            <a:r>
              <a:rPr lang="es-CO" sz="900" i="1" dirty="0"/>
              <a:t>a</a:t>
            </a:r>
            <a:r>
              <a:rPr lang="es-CO" sz="900" dirty="0"/>
              <a:t> ∈ ℤ </a:t>
            </a:r>
            <a:r>
              <a:rPr lang="es-ES_tradnl" sz="900" dirty="0"/>
              <a:t>y </a:t>
            </a:r>
            <a:r>
              <a:rPr lang="es-ES_tradnl" sz="900" i="1" dirty="0"/>
              <a:t>m</a:t>
            </a:r>
            <a:r>
              <a:rPr lang="es-ES_tradnl" sz="900" dirty="0"/>
              <a:t> y </a:t>
            </a:r>
            <a:r>
              <a:rPr lang="es-ES_tradnl" sz="900" i="1" dirty="0"/>
              <a:t>n</a:t>
            </a:r>
            <a:r>
              <a:rPr lang="es-ES_tradnl" sz="900" dirty="0"/>
              <a:t> ∈ ℕ </a:t>
            </a:r>
            <a:r>
              <a:rPr lang="es-ES_tradnl" sz="900" dirty="0" smtClean="0"/>
              <a:t>entonces </a:t>
            </a:r>
            <a:r>
              <a:rPr lang="es-ES_tradnl" sz="900" dirty="0"/>
              <a:t>&lt;&lt;MA_07_03_057.gif&gt;&gt;</a:t>
            </a:r>
            <a:endParaRPr lang="es-CO" sz="900" dirty="0"/>
          </a:p>
        </p:txBody>
      </p:sp>
      <p:sp>
        <p:nvSpPr>
          <p:cNvPr id="128" name="Rectángulo 127" descr="Nodo de quinto nivel" title="Nodo05"/>
          <p:cNvSpPr/>
          <p:nvPr/>
        </p:nvSpPr>
        <p:spPr>
          <a:xfrm>
            <a:off x="7674559" y="2963904"/>
            <a:ext cx="1375042" cy="387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Si </a:t>
            </a:r>
            <a:r>
              <a:rPr lang="es-CO" sz="900" i="1" dirty="0"/>
              <a:t>a</a:t>
            </a:r>
            <a:r>
              <a:rPr lang="es-CO" sz="900" dirty="0"/>
              <a:t> ∈ ℤ </a:t>
            </a:r>
            <a:r>
              <a:rPr lang="es-ES_tradnl" sz="900" dirty="0"/>
              <a:t>y </a:t>
            </a:r>
            <a:r>
              <a:rPr lang="es-ES_tradnl" sz="900" i="1" dirty="0"/>
              <a:t>n</a:t>
            </a:r>
            <a:r>
              <a:rPr lang="es-ES_tradnl" sz="900" dirty="0"/>
              <a:t> ∈ ℕ </a:t>
            </a:r>
            <a:r>
              <a:rPr lang="es-ES_tradnl" sz="900" dirty="0" smtClean="0"/>
              <a:t>entonces </a:t>
            </a:r>
            <a:r>
              <a:rPr lang="es-ES_tradnl" sz="900" dirty="0"/>
              <a:t>&lt;&lt;MA_07_03_051.gif&gt;&gt;</a:t>
            </a:r>
            <a:endParaRPr lang="es-CO" sz="900" dirty="0"/>
          </a:p>
        </p:txBody>
      </p:sp>
      <p:sp>
        <p:nvSpPr>
          <p:cNvPr id="129" name="Rectángulo 128" descr="Nodo de quinto nivel" title="Nodo05"/>
          <p:cNvSpPr/>
          <p:nvPr/>
        </p:nvSpPr>
        <p:spPr>
          <a:xfrm>
            <a:off x="7695834" y="4002423"/>
            <a:ext cx="1350560" cy="435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/>
              <a:t>Si </a:t>
            </a:r>
            <a:r>
              <a:rPr lang="es-CO" sz="900" i="1" dirty="0"/>
              <a:t>a</a:t>
            </a:r>
            <a:r>
              <a:rPr lang="es-CO" sz="900" dirty="0"/>
              <a:t> y </a:t>
            </a:r>
            <a:r>
              <a:rPr lang="es-CO" sz="900" i="1" dirty="0"/>
              <a:t>b </a:t>
            </a:r>
            <a:r>
              <a:rPr lang="es-CO" sz="900" dirty="0"/>
              <a:t>∈ ℤ, </a:t>
            </a:r>
            <a:r>
              <a:rPr lang="es-CO" sz="900" i="1" dirty="0"/>
              <a:t>b</a:t>
            </a:r>
            <a:r>
              <a:rPr lang="es-CO" sz="900" dirty="0"/>
              <a:t> ≠ 0 </a:t>
            </a:r>
            <a:r>
              <a:rPr lang="es-ES_tradnl" sz="900" dirty="0"/>
              <a:t>y </a:t>
            </a:r>
            <a:r>
              <a:rPr lang="es-ES_tradnl" sz="900" i="1" dirty="0"/>
              <a:t>n</a:t>
            </a:r>
            <a:r>
              <a:rPr lang="es-ES_tradnl" sz="900" dirty="0"/>
              <a:t> ∈ ℕ </a:t>
            </a:r>
            <a:r>
              <a:rPr lang="es-ES_tradnl" sz="900" dirty="0" smtClean="0"/>
              <a:t>entonces &lt;&lt;</a:t>
            </a:r>
            <a:r>
              <a:rPr lang="es-ES_tradnl" sz="900" dirty="0"/>
              <a:t>MA_07_03_054.gif&gt;&gt;</a:t>
            </a:r>
            <a:endParaRPr lang="es-CO" sz="900" dirty="0"/>
          </a:p>
        </p:txBody>
      </p:sp>
      <p:sp>
        <p:nvSpPr>
          <p:cNvPr id="131" name="CuadroTexto 130" descr="Conector entre nodos" title="conector"/>
          <p:cNvSpPr txBox="1"/>
          <p:nvPr/>
        </p:nvSpPr>
        <p:spPr>
          <a:xfrm>
            <a:off x="7012542" y="2972943"/>
            <a:ext cx="50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Para la cual</a:t>
            </a:r>
            <a:endParaRPr lang="es-ES" sz="900" dirty="0"/>
          </a:p>
        </p:txBody>
      </p:sp>
      <p:sp>
        <p:nvSpPr>
          <p:cNvPr id="132" name="CuadroTexto 131" descr="Conector entre nodos" title="conector"/>
          <p:cNvSpPr txBox="1"/>
          <p:nvPr/>
        </p:nvSpPr>
        <p:spPr>
          <a:xfrm>
            <a:off x="6946419" y="4039583"/>
            <a:ext cx="53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Para la cual</a:t>
            </a:r>
            <a:endParaRPr lang="es-ES" sz="900" dirty="0"/>
          </a:p>
        </p:txBody>
      </p:sp>
      <p:sp>
        <p:nvSpPr>
          <p:cNvPr id="133" name="CuadroTexto 132" descr="Conector entre nodos" title="conector"/>
          <p:cNvSpPr txBox="1"/>
          <p:nvPr/>
        </p:nvSpPr>
        <p:spPr>
          <a:xfrm>
            <a:off x="6959898" y="5053605"/>
            <a:ext cx="54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Para la cual</a:t>
            </a:r>
            <a:endParaRPr lang="es-ES" sz="900" dirty="0"/>
          </a:p>
        </p:txBody>
      </p:sp>
      <p:sp>
        <p:nvSpPr>
          <p:cNvPr id="135" name="CuadroTexto 134" descr="Conector entre nodos" title="conector"/>
          <p:cNvSpPr txBox="1"/>
          <p:nvPr/>
        </p:nvSpPr>
        <p:spPr>
          <a:xfrm>
            <a:off x="6826831" y="6192087"/>
            <a:ext cx="65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Para la cual</a:t>
            </a:r>
            <a:endParaRPr lang="es-ES" sz="900" dirty="0"/>
          </a:p>
        </p:txBody>
      </p:sp>
      <p:sp>
        <p:nvSpPr>
          <p:cNvPr id="136" name="CuadroTexto 135" descr="Conector entre nodos" title="conector"/>
          <p:cNvSpPr txBox="1"/>
          <p:nvPr/>
        </p:nvSpPr>
        <p:spPr>
          <a:xfrm>
            <a:off x="4841460" y="6068725"/>
            <a:ext cx="167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Y con su cálculo satisface que</a:t>
            </a:r>
            <a:endParaRPr lang="es-ES" sz="900" dirty="0"/>
          </a:p>
        </p:txBody>
      </p:sp>
      <p:sp>
        <p:nvSpPr>
          <p:cNvPr id="137" name="Rectángulo 136" descr="Nodo de tercer nivel" title="Nodo03"/>
          <p:cNvSpPr/>
          <p:nvPr/>
        </p:nvSpPr>
        <p:spPr>
          <a:xfrm>
            <a:off x="4729207" y="6452264"/>
            <a:ext cx="1917700" cy="2908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ysClr val="windowText" lastClr="000000"/>
                </a:solidFill>
              </a:rPr>
              <a:t>&lt;&lt;</a:t>
            </a:r>
            <a:r>
              <a:rPr lang="es-CO" sz="900" dirty="0" smtClean="0">
                <a:solidFill>
                  <a:sysClr val="windowText" lastClr="000000"/>
                </a:solidFill>
              </a:rPr>
              <a:t>MA_07_03_066.gif</a:t>
            </a:r>
            <a:r>
              <a:rPr lang="es-CO" sz="900" dirty="0">
                <a:solidFill>
                  <a:sysClr val="windowText" lastClr="000000"/>
                </a:solidFill>
              </a:rPr>
              <a:t>&gt;&gt; </a:t>
            </a:r>
            <a:r>
              <a:rPr lang="es-ES" sz="900" dirty="0">
                <a:solidFill>
                  <a:sysClr val="windowText" lastClr="000000"/>
                </a:solidFill>
              </a:rPr>
              <a:t> </a:t>
            </a:r>
            <a:r>
              <a:rPr lang="es-ES" sz="900" dirty="0" smtClean="0">
                <a:solidFill>
                  <a:schemeClr val="tx1"/>
                </a:solidFill>
              </a:rPr>
              <a:t>equivale a realizar la operación </a:t>
            </a:r>
            <a:r>
              <a:rPr lang="es-CO" sz="900" i="1" dirty="0" err="1"/>
              <a:t>b</a:t>
            </a:r>
            <a:r>
              <a:rPr lang="es-CO" sz="900" i="1" baseline="30000" dirty="0" err="1"/>
              <a:t>n</a:t>
            </a:r>
            <a:r>
              <a:rPr lang="es-CO" sz="900" i="1" dirty="0"/>
              <a:t> </a:t>
            </a:r>
            <a:r>
              <a:rPr lang="es-CO" sz="900" dirty="0"/>
              <a:t>= </a:t>
            </a:r>
            <a:r>
              <a:rPr lang="es-CO" sz="900" i="1" dirty="0" smtClean="0"/>
              <a:t>a</a:t>
            </a:r>
            <a:r>
              <a:rPr lang="es-ES" sz="900" dirty="0" smtClean="0">
                <a:solidFill>
                  <a:schemeClr val="tx1"/>
                </a:solidFill>
              </a:rPr>
              <a:t> 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39" name="CuadroTexto 138" descr="Conector entre nodos" title="conector"/>
          <p:cNvSpPr txBox="1"/>
          <p:nvPr/>
        </p:nvSpPr>
        <p:spPr>
          <a:xfrm>
            <a:off x="4955236" y="2137303"/>
            <a:ext cx="167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se leen</a:t>
            </a:r>
            <a:endParaRPr lang="es-ES" sz="900" dirty="0"/>
          </a:p>
        </p:txBody>
      </p:sp>
      <p:sp>
        <p:nvSpPr>
          <p:cNvPr id="141" name="Rectángulo 140" descr="Nodo de tercer nivel" title="Nodo03"/>
          <p:cNvSpPr/>
          <p:nvPr/>
        </p:nvSpPr>
        <p:spPr>
          <a:xfrm>
            <a:off x="5204369" y="2528073"/>
            <a:ext cx="1088431" cy="2908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ysClr val="windowText" lastClr="000000"/>
                </a:solidFill>
              </a:rPr>
              <a:t>Raíz cuadrada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42" name="Rectángulo 141" descr="Nodo de tercer nivel" title="Nodo03"/>
          <p:cNvSpPr/>
          <p:nvPr/>
        </p:nvSpPr>
        <p:spPr>
          <a:xfrm>
            <a:off x="5211498" y="3398311"/>
            <a:ext cx="1088431" cy="2908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ysClr val="windowText" lastClr="000000"/>
                </a:solidFill>
              </a:rPr>
              <a:t>Raíz cúbica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43" name="Rectángulo 142" descr="Nodo de tercer nivel" title="Nodo03"/>
          <p:cNvSpPr/>
          <p:nvPr/>
        </p:nvSpPr>
        <p:spPr>
          <a:xfrm>
            <a:off x="5218208" y="4285899"/>
            <a:ext cx="1088431" cy="2908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ysClr val="windowText" lastClr="000000"/>
                </a:solidFill>
              </a:rPr>
              <a:t>Raíz cuarta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45" name="Rectángulo 144" descr="Nodo de tercer nivel" title="Nodo03"/>
          <p:cNvSpPr/>
          <p:nvPr/>
        </p:nvSpPr>
        <p:spPr>
          <a:xfrm>
            <a:off x="5218208" y="5169258"/>
            <a:ext cx="1088431" cy="2908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ysClr val="windowText" lastClr="000000"/>
                </a:solidFill>
              </a:rPr>
              <a:t>Raíz quinta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46" name="Rectángulo 145" descr="Nodo de quinto nivel" title="Nodo05"/>
          <p:cNvSpPr/>
          <p:nvPr/>
        </p:nvSpPr>
        <p:spPr>
          <a:xfrm>
            <a:off x="5222570" y="2927077"/>
            <a:ext cx="1375042" cy="387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&lt;&lt;MA_07_03_003.gif&gt;&gt; </a:t>
            </a:r>
            <a:r>
              <a:rPr lang="es-CO" sz="900" dirty="0" smtClean="0"/>
              <a:t> si n = 2</a:t>
            </a:r>
            <a:endParaRPr lang="es-CO" sz="900" dirty="0"/>
          </a:p>
        </p:txBody>
      </p:sp>
      <p:sp>
        <p:nvSpPr>
          <p:cNvPr id="147" name="Rectángulo 146" descr="Nodo de quinto nivel" title="Nodo05"/>
          <p:cNvSpPr/>
          <p:nvPr/>
        </p:nvSpPr>
        <p:spPr>
          <a:xfrm>
            <a:off x="5225545" y="3804389"/>
            <a:ext cx="1375042" cy="387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&lt;&lt;</a:t>
            </a:r>
            <a:r>
              <a:rPr lang="es-CO" sz="900" dirty="0" smtClean="0"/>
              <a:t>MA_07_03_004.gif</a:t>
            </a:r>
            <a:r>
              <a:rPr lang="es-CO" sz="900" dirty="0"/>
              <a:t>&gt;&gt; </a:t>
            </a:r>
            <a:r>
              <a:rPr lang="es-CO" sz="900" dirty="0" smtClean="0"/>
              <a:t> </a:t>
            </a:r>
            <a:r>
              <a:rPr lang="es-CO" sz="900" dirty="0"/>
              <a:t>si n = 3</a:t>
            </a:r>
          </a:p>
        </p:txBody>
      </p:sp>
      <p:sp>
        <p:nvSpPr>
          <p:cNvPr id="148" name="Rectángulo 147" descr="Nodo de quinto nivel" title="Nodo05"/>
          <p:cNvSpPr/>
          <p:nvPr/>
        </p:nvSpPr>
        <p:spPr>
          <a:xfrm>
            <a:off x="5226648" y="4670976"/>
            <a:ext cx="1375042" cy="387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&lt;&lt;</a:t>
            </a:r>
            <a:r>
              <a:rPr lang="es-CO" sz="900" dirty="0" smtClean="0"/>
              <a:t>MA_07_03_005.gif</a:t>
            </a:r>
            <a:r>
              <a:rPr lang="es-CO" sz="900" dirty="0"/>
              <a:t>&gt;&gt; </a:t>
            </a:r>
            <a:r>
              <a:rPr lang="es-CO" sz="900" dirty="0"/>
              <a:t>si n = 4</a:t>
            </a:r>
          </a:p>
        </p:txBody>
      </p:sp>
      <p:sp>
        <p:nvSpPr>
          <p:cNvPr id="149" name="Rectángulo 148" descr="Nodo de quinto nivel" title="Nodo05"/>
          <p:cNvSpPr/>
          <p:nvPr/>
        </p:nvSpPr>
        <p:spPr>
          <a:xfrm>
            <a:off x="5208640" y="5557204"/>
            <a:ext cx="1375042" cy="387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&lt;&lt;</a:t>
            </a:r>
            <a:r>
              <a:rPr lang="es-CO" sz="900" dirty="0" smtClean="0"/>
              <a:t>MA_07_03_006.gif&gt;&gt; </a:t>
            </a:r>
            <a:r>
              <a:rPr lang="es-CO" sz="900" dirty="0"/>
              <a:t>si n = </a:t>
            </a:r>
            <a:r>
              <a:rPr lang="es-CO" sz="900" dirty="0" smtClean="0"/>
              <a:t>5 </a:t>
            </a:r>
            <a:endParaRPr lang="es-CO" sz="900" dirty="0"/>
          </a:p>
        </p:txBody>
      </p:sp>
      <p:sp>
        <p:nvSpPr>
          <p:cNvPr id="150" name="CuadroTexto 149" descr="Conector entre nodos" title="conector"/>
          <p:cNvSpPr txBox="1"/>
          <p:nvPr/>
        </p:nvSpPr>
        <p:spPr>
          <a:xfrm>
            <a:off x="4623362" y="3010830"/>
            <a:ext cx="525904" cy="22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Esto es</a:t>
            </a:r>
            <a:endParaRPr lang="es-ES" sz="900" dirty="0"/>
          </a:p>
        </p:txBody>
      </p:sp>
      <p:sp>
        <p:nvSpPr>
          <p:cNvPr id="151" name="CuadroTexto 150" descr="Conector entre nodos" title="conector"/>
          <p:cNvSpPr txBox="1"/>
          <p:nvPr/>
        </p:nvSpPr>
        <p:spPr>
          <a:xfrm>
            <a:off x="4604103" y="3890760"/>
            <a:ext cx="525904" cy="22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Esto es</a:t>
            </a:r>
            <a:endParaRPr lang="es-ES" sz="900" dirty="0"/>
          </a:p>
        </p:txBody>
      </p:sp>
      <p:sp>
        <p:nvSpPr>
          <p:cNvPr id="152" name="CuadroTexto 151" descr="Conector entre nodos" title="conector"/>
          <p:cNvSpPr txBox="1"/>
          <p:nvPr/>
        </p:nvSpPr>
        <p:spPr>
          <a:xfrm>
            <a:off x="4584769" y="4752929"/>
            <a:ext cx="525904" cy="22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Esto es</a:t>
            </a:r>
            <a:endParaRPr lang="es-ES" sz="900" dirty="0"/>
          </a:p>
        </p:txBody>
      </p:sp>
      <p:sp>
        <p:nvSpPr>
          <p:cNvPr id="153" name="CuadroTexto 152" descr="Conector entre nodos" title="conector"/>
          <p:cNvSpPr txBox="1"/>
          <p:nvPr/>
        </p:nvSpPr>
        <p:spPr>
          <a:xfrm>
            <a:off x="4565493" y="5636290"/>
            <a:ext cx="525904" cy="22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Esto es</a:t>
            </a:r>
            <a:endParaRPr lang="es-ES" sz="900" dirty="0"/>
          </a:p>
        </p:txBody>
      </p:sp>
      <p:sp>
        <p:nvSpPr>
          <p:cNvPr id="154" name="Rectángulo 153" descr="Nodo de tercer nivel" title="Nodo03"/>
          <p:cNvSpPr/>
          <p:nvPr/>
        </p:nvSpPr>
        <p:spPr>
          <a:xfrm>
            <a:off x="938365" y="2535773"/>
            <a:ext cx="1088431" cy="2908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ysClr val="windowText" lastClr="000000"/>
                </a:solidFill>
              </a:rPr>
              <a:t>El cuadrado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55" name="Rectángulo 154" descr="Nodo de tercer nivel" title="Nodo03"/>
          <p:cNvSpPr/>
          <p:nvPr/>
        </p:nvSpPr>
        <p:spPr>
          <a:xfrm>
            <a:off x="960282" y="3862681"/>
            <a:ext cx="1088431" cy="2908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ysClr val="windowText" lastClr="000000"/>
                </a:solidFill>
              </a:rPr>
              <a:t>El cubo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58" name="Rectángulo 157" descr="Nodo de quinto nivel" title="Nodo05"/>
          <p:cNvSpPr/>
          <p:nvPr/>
        </p:nvSpPr>
        <p:spPr>
          <a:xfrm>
            <a:off x="1044542" y="3254171"/>
            <a:ext cx="963297" cy="387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i="1" dirty="0" smtClean="0"/>
              <a:t>a</a:t>
            </a:r>
            <a:r>
              <a:rPr lang="es-ES_tradnl" sz="900" i="1" baseline="30000" dirty="0" smtClean="0"/>
              <a:t>2</a:t>
            </a:r>
            <a:r>
              <a:rPr lang="es-CO" sz="900" baseline="30000" dirty="0" smtClean="0"/>
              <a:t> </a:t>
            </a:r>
            <a:r>
              <a:rPr lang="es-CO" sz="900" dirty="0" smtClean="0"/>
              <a:t>si n = 2</a:t>
            </a:r>
            <a:endParaRPr lang="es-CO" sz="900" dirty="0"/>
          </a:p>
        </p:txBody>
      </p:sp>
      <p:sp>
        <p:nvSpPr>
          <p:cNvPr id="159" name="Rectángulo 158" descr="Nodo de quinto nivel" title="Nodo05"/>
          <p:cNvSpPr/>
          <p:nvPr/>
        </p:nvSpPr>
        <p:spPr>
          <a:xfrm>
            <a:off x="1041568" y="4552505"/>
            <a:ext cx="966271" cy="387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i="1" dirty="0"/>
              <a:t>a</a:t>
            </a:r>
            <a:r>
              <a:rPr lang="es-ES_tradnl" sz="900" i="1" baseline="30000" dirty="0" smtClean="0"/>
              <a:t>3</a:t>
            </a:r>
            <a:r>
              <a:rPr lang="es-CO" sz="900" dirty="0" smtClean="0"/>
              <a:t> si </a:t>
            </a:r>
            <a:r>
              <a:rPr lang="es-CO" sz="900" dirty="0"/>
              <a:t>n = 3</a:t>
            </a:r>
          </a:p>
        </p:txBody>
      </p:sp>
      <p:sp>
        <p:nvSpPr>
          <p:cNvPr id="162" name="CuadroTexto 161" descr="Conector entre nodos" title="conector"/>
          <p:cNvSpPr txBox="1"/>
          <p:nvPr/>
        </p:nvSpPr>
        <p:spPr>
          <a:xfrm>
            <a:off x="1263239" y="2919839"/>
            <a:ext cx="525904" cy="22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Esto es</a:t>
            </a:r>
            <a:endParaRPr lang="es-ES" sz="900" dirty="0"/>
          </a:p>
        </p:txBody>
      </p:sp>
      <p:sp>
        <p:nvSpPr>
          <p:cNvPr id="163" name="CuadroTexto 162" descr="Conector entre nodos" title="conector"/>
          <p:cNvSpPr txBox="1"/>
          <p:nvPr/>
        </p:nvSpPr>
        <p:spPr>
          <a:xfrm>
            <a:off x="1221168" y="4215197"/>
            <a:ext cx="525904" cy="22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Esto es</a:t>
            </a:r>
            <a:endParaRPr lang="es-ES" sz="900" dirty="0"/>
          </a:p>
        </p:txBody>
      </p:sp>
      <p:sp>
        <p:nvSpPr>
          <p:cNvPr id="164" name="CuadroTexto 163" descr="Conector entre nodos" title="conector"/>
          <p:cNvSpPr txBox="1"/>
          <p:nvPr/>
        </p:nvSpPr>
        <p:spPr>
          <a:xfrm>
            <a:off x="574153" y="2125379"/>
            <a:ext cx="1917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Y se lee</a:t>
            </a:r>
            <a:endParaRPr lang="es-ES" sz="900" dirty="0"/>
          </a:p>
        </p:txBody>
      </p:sp>
      <p:cxnSp>
        <p:nvCxnSpPr>
          <p:cNvPr id="8" name="Conector angular 7"/>
          <p:cNvCxnSpPr>
            <a:stCxn id="5" idx="0"/>
            <a:endCxn id="88" idx="0"/>
          </p:cNvCxnSpPr>
          <p:nvPr/>
        </p:nvCxnSpPr>
        <p:spPr>
          <a:xfrm rot="16200000" flipH="1">
            <a:off x="4691408" y="-1344594"/>
            <a:ext cx="8170" cy="4408049"/>
          </a:xfrm>
          <a:prstGeom prst="bentConnector3">
            <a:avLst>
              <a:gd name="adj1" fmla="val -14898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167"/>
          <p:cNvCxnSpPr/>
          <p:nvPr/>
        </p:nvCxnSpPr>
        <p:spPr>
          <a:xfrm rot="5400000">
            <a:off x="4713622" y="702661"/>
            <a:ext cx="72000" cy="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stCxn id="89" idx="0"/>
            <a:endCxn id="93" idx="0"/>
          </p:cNvCxnSpPr>
          <p:nvPr/>
        </p:nvCxnSpPr>
        <p:spPr>
          <a:xfrm rot="5400000" flipH="1" flipV="1">
            <a:off x="2485119" y="431472"/>
            <a:ext cx="12700" cy="1917700"/>
          </a:xfrm>
          <a:prstGeom prst="bentConnector3">
            <a:avLst>
              <a:gd name="adj1" fmla="val 6779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114" idx="0"/>
            <a:endCxn id="115" idx="0"/>
          </p:cNvCxnSpPr>
          <p:nvPr/>
        </p:nvCxnSpPr>
        <p:spPr>
          <a:xfrm rot="5400000" flipH="1" flipV="1">
            <a:off x="6753823" y="431472"/>
            <a:ext cx="12700" cy="1917700"/>
          </a:xfrm>
          <a:prstGeom prst="bentConnector3">
            <a:avLst>
              <a:gd name="adj1" fmla="val 677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/>
          <p:cNvCxnSpPr/>
          <p:nvPr/>
        </p:nvCxnSpPr>
        <p:spPr>
          <a:xfrm>
            <a:off x="6899133" y="1164469"/>
            <a:ext cx="384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/>
          <p:nvPr/>
        </p:nvCxnSpPr>
        <p:spPr>
          <a:xfrm>
            <a:off x="1542976" y="2078362"/>
            <a:ext cx="384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3450319" y="2078240"/>
            <a:ext cx="384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/>
          <p:cNvCxnSpPr/>
          <p:nvPr/>
        </p:nvCxnSpPr>
        <p:spPr>
          <a:xfrm>
            <a:off x="5801323" y="2078317"/>
            <a:ext cx="384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/>
          <p:nvPr/>
        </p:nvCxnSpPr>
        <p:spPr>
          <a:xfrm>
            <a:off x="7655175" y="2079915"/>
            <a:ext cx="384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r 37"/>
          <p:cNvCxnSpPr>
            <a:stCxn id="164" idx="2"/>
            <a:endCxn id="154" idx="1"/>
          </p:cNvCxnSpPr>
          <p:nvPr/>
        </p:nvCxnSpPr>
        <p:spPr>
          <a:xfrm rot="5400000">
            <a:off x="1073199" y="2221377"/>
            <a:ext cx="324971" cy="594638"/>
          </a:xfrm>
          <a:prstGeom prst="bentConnector4">
            <a:avLst>
              <a:gd name="adj1" fmla="val 27627"/>
              <a:gd name="adj2" fmla="val 1505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/>
          <p:cNvCxnSpPr>
            <a:endCxn id="155" idx="1"/>
          </p:cNvCxnSpPr>
          <p:nvPr/>
        </p:nvCxnSpPr>
        <p:spPr>
          <a:xfrm rot="16200000" flipH="1">
            <a:off x="34653" y="3082460"/>
            <a:ext cx="1531273" cy="319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>
            <a:off x="1518205" y="2838466"/>
            <a:ext cx="1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234"/>
          <p:cNvCxnSpPr/>
          <p:nvPr/>
        </p:nvCxnSpPr>
        <p:spPr>
          <a:xfrm flipH="1">
            <a:off x="1516230" y="3133366"/>
            <a:ext cx="1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recto 235"/>
          <p:cNvCxnSpPr/>
          <p:nvPr/>
        </p:nvCxnSpPr>
        <p:spPr>
          <a:xfrm flipH="1">
            <a:off x="1516229" y="4153659"/>
            <a:ext cx="1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236"/>
          <p:cNvCxnSpPr/>
          <p:nvPr/>
        </p:nvCxnSpPr>
        <p:spPr>
          <a:xfrm flipH="1">
            <a:off x="1504496" y="4427316"/>
            <a:ext cx="1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r 79"/>
          <p:cNvCxnSpPr>
            <a:stCxn id="95" idx="2"/>
            <a:endCxn id="96" idx="1"/>
          </p:cNvCxnSpPr>
          <p:nvPr/>
        </p:nvCxnSpPr>
        <p:spPr>
          <a:xfrm rot="5400000">
            <a:off x="2996424" y="2103105"/>
            <a:ext cx="193124" cy="701967"/>
          </a:xfrm>
          <a:prstGeom prst="bentConnector4">
            <a:avLst>
              <a:gd name="adj1" fmla="val -6094"/>
              <a:gd name="adj2" fmla="val 1816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r 83"/>
          <p:cNvCxnSpPr>
            <a:stCxn id="97" idx="1"/>
          </p:cNvCxnSpPr>
          <p:nvPr/>
        </p:nvCxnSpPr>
        <p:spPr>
          <a:xfrm rot="10800000">
            <a:off x="2169281" y="2452864"/>
            <a:ext cx="423397" cy="10322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90"/>
          <p:cNvCxnSpPr>
            <a:stCxn id="98" idx="1"/>
          </p:cNvCxnSpPr>
          <p:nvPr/>
        </p:nvCxnSpPr>
        <p:spPr>
          <a:xfrm rot="10800000">
            <a:off x="2169281" y="3352648"/>
            <a:ext cx="509403" cy="9579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angular 169"/>
          <p:cNvCxnSpPr>
            <a:stCxn id="99" idx="1"/>
          </p:cNvCxnSpPr>
          <p:nvPr/>
        </p:nvCxnSpPr>
        <p:spPr>
          <a:xfrm rot="10800000">
            <a:off x="2174390" y="4188275"/>
            <a:ext cx="504294" cy="9306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>
            <a:stCxn id="100" idx="1"/>
          </p:cNvCxnSpPr>
          <p:nvPr/>
        </p:nvCxnSpPr>
        <p:spPr>
          <a:xfrm rot="10800000">
            <a:off x="2169280" y="5085746"/>
            <a:ext cx="509402" cy="8629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173"/>
          <p:cNvCxnSpPr>
            <a:stCxn id="139" idx="2"/>
            <a:endCxn id="141" idx="1"/>
          </p:cNvCxnSpPr>
          <p:nvPr/>
        </p:nvCxnSpPr>
        <p:spPr>
          <a:xfrm rot="5400000">
            <a:off x="5346668" y="2225837"/>
            <a:ext cx="305347" cy="589943"/>
          </a:xfrm>
          <a:prstGeom prst="bentConnector4">
            <a:avLst>
              <a:gd name="adj1" fmla="val 26190"/>
              <a:gd name="adj2" fmla="val 2081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142" idx="1"/>
          </p:cNvCxnSpPr>
          <p:nvPr/>
        </p:nvCxnSpPr>
        <p:spPr>
          <a:xfrm rot="10800000">
            <a:off x="4560568" y="2645630"/>
            <a:ext cx="650930" cy="8980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angular 183"/>
          <p:cNvCxnSpPr>
            <a:stCxn id="143" idx="1"/>
          </p:cNvCxnSpPr>
          <p:nvPr/>
        </p:nvCxnSpPr>
        <p:spPr>
          <a:xfrm rot="10800000">
            <a:off x="4554258" y="3522254"/>
            <a:ext cx="663950" cy="9090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angular 185"/>
          <p:cNvCxnSpPr>
            <a:stCxn id="145" idx="1"/>
          </p:cNvCxnSpPr>
          <p:nvPr/>
        </p:nvCxnSpPr>
        <p:spPr>
          <a:xfrm rot="10800000">
            <a:off x="4564950" y="4408915"/>
            <a:ext cx="653258" cy="9057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187"/>
          <p:cNvCxnSpPr>
            <a:stCxn id="113" idx="2"/>
            <a:endCxn id="136" idx="3"/>
          </p:cNvCxnSpPr>
          <p:nvPr/>
        </p:nvCxnSpPr>
        <p:spPr>
          <a:xfrm rot="16200000" flipH="1">
            <a:off x="4100751" y="3765279"/>
            <a:ext cx="4113083" cy="724639"/>
          </a:xfrm>
          <a:prstGeom prst="bentConnector4">
            <a:avLst>
              <a:gd name="adj1" fmla="val 1479"/>
              <a:gd name="adj2" fmla="val 1249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angular 212"/>
          <p:cNvCxnSpPr>
            <a:endCxn id="119" idx="1"/>
          </p:cNvCxnSpPr>
          <p:nvPr/>
        </p:nvCxnSpPr>
        <p:spPr>
          <a:xfrm rot="10800000" flipV="1">
            <a:off x="7046332" y="2293192"/>
            <a:ext cx="391699" cy="352993"/>
          </a:xfrm>
          <a:prstGeom prst="bentConnector3">
            <a:avLst>
              <a:gd name="adj1" fmla="val 1583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angular 214"/>
          <p:cNvCxnSpPr>
            <a:stCxn id="120" idx="1"/>
          </p:cNvCxnSpPr>
          <p:nvPr/>
        </p:nvCxnSpPr>
        <p:spPr>
          <a:xfrm rot="10800000">
            <a:off x="6814644" y="2580160"/>
            <a:ext cx="262260" cy="10959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angular 225"/>
          <p:cNvCxnSpPr>
            <a:stCxn id="121" idx="1"/>
          </p:cNvCxnSpPr>
          <p:nvPr/>
        </p:nvCxnSpPr>
        <p:spPr>
          <a:xfrm rot="10800000">
            <a:off x="6814644" y="3351235"/>
            <a:ext cx="334618" cy="13700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angular 227"/>
          <p:cNvCxnSpPr>
            <a:stCxn id="123" idx="1"/>
          </p:cNvCxnSpPr>
          <p:nvPr/>
        </p:nvCxnSpPr>
        <p:spPr>
          <a:xfrm rot="10800000">
            <a:off x="6814645" y="4348298"/>
            <a:ext cx="430155" cy="14365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angular 229"/>
          <p:cNvCxnSpPr>
            <a:stCxn id="119" idx="2"/>
            <a:endCxn id="131" idx="0"/>
          </p:cNvCxnSpPr>
          <p:nvPr/>
        </p:nvCxnSpPr>
        <p:spPr>
          <a:xfrm rot="5400000">
            <a:off x="7396273" y="2660493"/>
            <a:ext cx="181348" cy="4435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angular 231"/>
          <p:cNvCxnSpPr>
            <a:stCxn id="120" idx="2"/>
            <a:endCxn id="132" idx="0"/>
          </p:cNvCxnSpPr>
          <p:nvPr/>
        </p:nvCxnSpPr>
        <p:spPr>
          <a:xfrm rot="5400000">
            <a:off x="7367703" y="3667990"/>
            <a:ext cx="218018" cy="5251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angular 233"/>
          <p:cNvCxnSpPr>
            <a:stCxn id="121" idx="2"/>
            <a:endCxn id="133" idx="0"/>
          </p:cNvCxnSpPr>
          <p:nvPr/>
        </p:nvCxnSpPr>
        <p:spPr>
          <a:xfrm rot="5400000">
            <a:off x="7379261" y="4720187"/>
            <a:ext cx="186899" cy="4799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ctor angular 238"/>
          <p:cNvCxnSpPr>
            <a:stCxn id="123" idx="2"/>
            <a:endCxn id="135" idx="0"/>
          </p:cNvCxnSpPr>
          <p:nvPr/>
        </p:nvCxnSpPr>
        <p:spPr>
          <a:xfrm rot="5400000">
            <a:off x="7350357" y="5734229"/>
            <a:ext cx="261834" cy="6538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recto 241"/>
          <p:cNvCxnSpPr>
            <a:stCxn id="131" idx="3"/>
            <a:endCxn id="128" idx="1"/>
          </p:cNvCxnSpPr>
          <p:nvPr/>
        </p:nvCxnSpPr>
        <p:spPr>
          <a:xfrm flipV="1">
            <a:off x="7517797" y="3157569"/>
            <a:ext cx="156762" cy="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recto 247"/>
          <p:cNvCxnSpPr>
            <a:stCxn id="126" idx="1"/>
            <a:endCxn id="133" idx="3"/>
          </p:cNvCxnSpPr>
          <p:nvPr/>
        </p:nvCxnSpPr>
        <p:spPr>
          <a:xfrm flipH="1">
            <a:off x="7505586" y="5236326"/>
            <a:ext cx="157983" cy="1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angular 282"/>
          <p:cNvCxnSpPr>
            <a:stCxn id="141" idx="2"/>
            <a:endCxn id="150" idx="0"/>
          </p:cNvCxnSpPr>
          <p:nvPr/>
        </p:nvCxnSpPr>
        <p:spPr>
          <a:xfrm rot="5400000">
            <a:off x="5221481" y="2483725"/>
            <a:ext cx="191939" cy="862271"/>
          </a:xfrm>
          <a:prstGeom prst="bentConnector3">
            <a:avLst>
              <a:gd name="adj1" fmla="val 286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angular 294"/>
          <p:cNvCxnSpPr>
            <a:stCxn id="142" idx="2"/>
            <a:endCxn id="151" idx="0"/>
          </p:cNvCxnSpPr>
          <p:nvPr/>
        </p:nvCxnSpPr>
        <p:spPr>
          <a:xfrm rot="5400000">
            <a:off x="5210570" y="3345615"/>
            <a:ext cx="201631" cy="8886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angular 297"/>
          <p:cNvCxnSpPr>
            <a:stCxn id="143" idx="2"/>
            <a:endCxn id="152" idx="0"/>
          </p:cNvCxnSpPr>
          <p:nvPr/>
        </p:nvCxnSpPr>
        <p:spPr>
          <a:xfrm rot="5400000">
            <a:off x="5216967" y="4207472"/>
            <a:ext cx="176212" cy="9147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 angular 300"/>
          <p:cNvCxnSpPr>
            <a:stCxn id="145" idx="2"/>
            <a:endCxn id="153" idx="0"/>
          </p:cNvCxnSpPr>
          <p:nvPr/>
        </p:nvCxnSpPr>
        <p:spPr>
          <a:xfrm rot="5400000">
            <a:off x="5207328" y="5081194"/>
            <a:ext cx="176214" cy="9339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recto 305"/>
          <p:cNvCxnSpPr>
            <a:stCxn id="146" idx="1"/>
            <a:endCxn id="150" idx="3"/>
          </p:cNvCxnSpPr>
          <p:nvPr/>
        </p:nvCxnSpPr>
        <p:spPr>
          <a:xfrm flipH="1">
            <a:off x="5149266" y="3120742"/>
            <a:ext cx="73304" cy="4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recto 313"/>
          <p:cNvCxnSpPr>
            <a:stCxn id="147" idx="1"/>
            <a:endCxn id="151" idx="3"/>
          </p:cNvCxnSpPr>
          <p:nvPr/>
        </p:nvCxnSpPr>
        <p:spPr>
          <a:xfrm flipH="1">
            <a:off x="5130007" y="3998054"/>
            <a:ext cx="95538" cy="7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 recto 315"/>
          <p:cNvCxnSpPr>
            <a:stCxn id="148" idx="1"/>
            <a:endCxn id="152" idx="3"/>
          </p:cNvCxnSpPr>
          <p:nvPr/>
        </p:nvCxnSpPr>
        <p:spPr>
          <a:xfrm flipH="1">
            <a:off x="5110673" y="4864641"/>
            <a:ext cx="115975" cy="2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recto 317"/>
          <p:cNvCxnSpPr>
            <a:stCxn id="149" idx="1"/>
            <a:endCxn id="153" idx="3"/>
          </p:cNvCxnSpPr>
          <p:nvPr/>
        </p:nvCxnSpPr>
        <p:spPr>
          <a:xfrm flipH="1">
            <a:off x="5091397" y="5750869"/>
            <a:ext cx="117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recto 319"/>
          <p:cNvCxnSpPr>
            <a:stCxn id="136" idx="2"/>
            <a:endCxn id="137" idx="0"/>
          </p:cNvCxnSpPr>
          <p:nvPr/>
        </p:nvCxnSpPr>
        <p:spPr>
          <a:xfrm>
            <a:off x="5680536" y="6299557"/>
            <a:ext cx="7521" cy="152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angular 328"/>
          <p:cNvCxnSpPr>
            <a:stCxn id="96" idx="2"/>
            <a:endCxn id="106" idx="0"/>
          </p:cNvCxnSpPr>
          <p:nvPr/>
        </p:nvCxnSpPr>
        <p:spPr>
          <a:xfrm rot="5400000">
            <a:off x="2895031" y="2314490"/>
            <a:ext cx="127795" cy="8909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angular 331"/>
          <p:cNvCxnSpPr>
            <a:stCxn id="97" idx="2"/>
            <a:endCxn id="107" idx="0"/>
          </p:cNvCxnSpPr>
          <p:nvPr/>
        </p:nvCxnSpPr>
        <p:spPr>
          <a:xfrm rot="5400000">
            <a:off x="2848079" y="3320685"/>
            <a:ext cx="97180" cy="716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angular 333"/>
          <p:cNvCxnSpPr>
            <a:stCxn id="98" idx="2"/>
            <a:endCxn id="108" idx="0"/>
          </p:cNvCxnSpPr>
          <p:nvPr/>
        </p:nvCxnSpPr>
        <p:spPr>
          <a:xfrm rot="5400000">
            <a:off x="2847623" y="4129757"/>
            <a:ext cx="68204" cy="7207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angular 337"/>
          <p:cNvCxnSpPr>
            <a:stCxn id="99" idx="2"/>
            <a:endCxn id="110" idx="0"/>
          </p:cNvCxnSpPr>
          <p:nvPr/>
        </p:nvCxnSpPr>
        <p:spPr>
          <a:xfrm rot="5400000">
            <a:off x="2838338" y="4940534"/>
            <a:ext cx="79957" cy="7275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angular 341"/>
          <p:cNvCxnSpPr>
            <a:stCxn id="100" idx="2"/>
            <a:endCxn id="109" idx="0"/>
          </p:cNvCxnSpPr>
          <p:nvPr/>
        </p:nvCxnSpPr>
        <p:spPr>
          <a:xfrm rot="5400000">
            <a:off x="2818341" y="5760916"/>
            <a:ext cx="90537" cy="7569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ector recto 375"/>
          <p:cNvCxnSpPr>
            <a:stCxn id="104" idx="1"/>
            <a:endCxn id="106" idx="3"/>
          </p:cNvCxnSpPr>
          <p:nvPr/>
        </p:nvCxnSpPr>
        <p:spPr>
          <a:xfrm flipH="1">
            <a:off x="2803954" y="3007441"/>
            <a:ext cx="129375" cy="1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recto 377"/>
          <p:cNvCxnSpPr>
            <a:stCxn id="105" idx="1"/>
            <a:endCxn id="107" idx="3"/>
          </p:cNvCxnSpPr>
          <p:nvPr/>
        </p:nvCxnSpPr>
        <p:spPr>
          <a:xfrm flipH="1">
            <a:off x="2824413" y="3906567"/>
            <a:ext cx="156608" cy="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ctor recto 379"/>
          <p:cNvCxnSpPr>
            <a:stCxn id="102" idx="1"/>
            <a:endCxn id="108" idx="3"/>
          </p:cNvCxnSpPr>
          <p:nvPr/>
        </p:nvCxnSpPr>
        <p:spPr>
          <a:xfrm flipH="1">
            <a:off x="2790577" y="4704388"/>
            <a:ext cx="172706" cy="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ector recto 381"/>
          <p:cNvCxnSpPr>
            <a:stCxn id="101" idx="1"/>
            <a:endCxn id="110" idx="3"/>
          </p:cNvCxnSpPr>
          <p:nvPr/>
        </p:nvCxnSpPr>
        <p:spPr>
          <a:xfrm flipH="1">
            <a:off x="2798774" y="5525947"/>
            <a:ext cx="156608" cy="3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ector recto 383"/>
          <p:cNvCxnSpPr>
            <a:stCxn id="103" idx="1"/>
            <a:endCxn id="109" idx="3"/>
          </p:cNvCxnSpPr>
          <p:nvPr/>
        </p:nvCxnSpPr>
        <p:spPr>
          <a:xfrm flipH="1">
            <a:off x="2769361" y="6369308"/>
            <a:ext cx="186016" cy="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ector recto 396"/>
          <p:cNvCxnSpPr>
            <a:stCxn id="125" idx="1"/>
            <a:endCxn id="135" idx="3"/>
          </p:cNvCxnSpPr>
          <p:nvPr/>
        </p:nvCxnSpPr>
        <p:spPr>
          <a:xfrm flipH="1">
            <a:off x="7481835" y="6369308"/>
            <a:ext cx="163811" cy="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ector recto 401"/>
          <p:cNvCxnSpPr>
            <a:stCxn id="129" idx="1"/>
            <a:endCxn id="132" idx="3"/>
          </p:cNvCxnSpPr>
          <p:nvPr/>
        </p:nvCxnSpPr>
        <p:spPr>
          <a:xfrm flipH="1">
            <a:off x="7481835" y="4220125"/>
            <a:ext cx="213999" cy="4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ctor recto 412"/>
          <p:cNvCxnSpPr/>
          <p:nvPr/>
        </p:nvCxnSpPr>
        <p:spPr>
          <a:xfrm>
            <a:off x="2491469" y="1166961"/>
            <a:ext cx="384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ector recto 413"/>
          <p:cNvCxnSpPr/>
          <p:nvPr/>
        </p:nvCxnSpPr>
        <p:spPr>
          <a:xfrm>
            <a:off x="1524703" y="1564953"/>
            <a:ext cx="384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ector recto 414"/>
          <p:cNvCxnSpPr/>
          <p:nvPr/>
        </p:nvCxnSpPr>
        <p:spPr>
          <a:xfrm>
            <a:off x="3450319" y="1567745"/>
            <a:ext cx="384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ector recto 416"/>
          <p:cNvCxnSpPr/>
          <p:nvPr/>
        </p:nvCxnSpPr>
        <p:spPr>
          <a:xfrm>
            <a:off x="5816597" y="1553995"/>
            <a:ext cx="384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ector recto 417"/>
          <p:cNvCxnSpPr/>
          <p:nvPr/>
        </p:nvCxnSpPr>
        <p:spPr>
          <a:xfrm>
            <a:off x="7721257" y="1553353"/>
            <a:ext cx="384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2334" y="213386"/>
            <a:ext cx="830275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Recomendaciones:</a:t>
            </a:r>
          </a:p>
          <a:p>
            <a:endParaRPr lang="es-E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Para usar esta plantilla, NO OLVIDE eliminar esta diapositiva de recomendaciones luego de leerla.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Todo el Mapa Conceptual debe estar en </a:t>
            </a:r>
            <a:r>
              <a:rPr lang="es-ES" sz="1300" b="1" dirty="0" smtClean="0"/>
              <a:t>una sola </a:t>
            </a:r>
            <a:r>
              <a:rPr lang="es-ES" sz="1300" dirty="0" smtClean="0"/>
              <a:t>diapositiva.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Solo se permiten hasta nodos de </a:t>
            </a:r>
            <a:r>
              <a:rPr lang="es-ES" sz="1300" b="1" dirty="0" smtClean="0"/>
              <a:t>séptimo </a:t>
            </a:r>
            <a:r>
              <a:rPr lang="es-ES" sz="1300" dirty="0" smtClean="0"/>
              <a:t>nivel.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No se pueden insertar fórmulas matemáticas; si necesita una fórmula debe </a:t>
            </a:r>
            <a:r>
              <a:rPr lang="es-ES" sz="1300" b="1" dirty="0" smtClean="0"/>
              <a:t>convertirla a imagen </a:t>
            </a:r>
            <a:r>
              <a:rPr lang="es-ES" sz="1300" dirty="0" smtClean="0"/>
              <a:t>para ser insertada.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Luego de aprobado, exporte el Mapa Conceptual como PDF, usando la nomenclatura determinada en la Escaleta del guion.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Evite frases largas en los nodos o conectores; el nombre ideal de un nodo o conector tiene un </a:t>
            </a:r>
            <a:r>
              <a:rPr lang="es-ES" sz="1300" b="1" dirty="0" smtClean="0"/>
              <a:t>máximo de cuatro palabras</a:t>
            </a:r>
            <a:r>
              <a:rPr lang="es-ES" sz="1300" dirty="0" smtClean="0"/>
              <a:t>. Y si el nodo es una lista (normalmente los nodos de último nivel en el Mapa), no incluya mas de </a:t>
            </a:r>
            <a:r>
              <a:rPr lang="es-ES" sz="1300" b="1" dirty="0" smtClean="0"/>
              <a:t>ocho términos</a:t>
            </a:r>
            <a:r>
              <a:rPr lang="es-ES" sz="1300" dirty="0" smtClean="0"/>
              <a:t>. Lea detenidamente la </a:t>
            </a:r>
            <a:r>
              <a:rPr lang="es-ES" sz="1300" dirty="0">
                <a:hlinkClick r:id="rId2"/>
              </a:rPr>
              <a:t>guía de estilo de Mapas conceptuales</a:t>
            </a:r>
            <a:r>
              <a:rPr lang="es-ES" sz="1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Asegúrese de haber </a:t>
            </a:r>
            <a:r>
              <a:rPr lang="es-ES" sz="1300" b="1" dirty="0" smtClean="0"/>
              <a:t>leído y comprendido completamente </a:t>
            </a:r>
            <a:r>
              <a:rPr lang="es-ES" sz="1300" dirty="0" smtClean="0"/>
              <a:t>la </a:t>
            </a:r>
            <a:r>
              <a:rPr lang="es-ES" sz="1300" dirty="0" smtClean="0">
                <a:hlinkClick r:id="rId2"/>
              </a:rPr>
              <a:t>guía de estilo de Mapas conceptuales</a:t>
            </a:r>
            <a:r>
              <a:rPr lang="es-ES" sz="1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Revise y aplique </a:t>
            </a:r>
            <a:r>
              <a:rPr lang="es-ES" sz="1300" dirty="0" smtClean="0">
                <a:hlinkClick r:id="rId3"/>
              </a:rPr>
              <a:t>este ejemplo </a:t>
            </a:r>
            <a:r>
              <a:rPr lang="es-ES" sz="1300" dirty="0" smtClean="0"/>
              <a:t>y </a:t>
            </a:r>
            <a:r>
              <a:rPr lang="es-ES" sz="1300" dirty="0" smtClean="0">
                <a:hlinkClick r:id="rId4"/>
              </a:rPr>
              <a:t>este otro ejemplo </a:t>
            </a:r>
            <a:r>
              <a:rPr lang="es-ES" sz="1300" dirty="0" smtClean="0"/>
              <a:t>de Mapas conceptuales.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b="1" dirty="0" smtClean="0"/>
              <a:t>NUNCA</a:t>
            </a:r>
            <a:r>
              <a:rPr lang="es-ES" sz="1300" dirty="0" smtClean="0"/>
              <a:t> inserte nuevas formas o cajas de texto. Duplique los existentes (copiando y pegando).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Los nodos (o conectores) no se pueden unir en un nivel inferior; el Mapa Conceptual es como un árbol, las ramas no se vuelven a unir después de separadas:</a:t>
            </a:r>
            <a:endParaRPr lang="es-ES" sz="1300" dirty="0"/>
          </a:p>
        </p:txBody>
      </p:sp>
      <p:grpSp>
        <p:nvGrpSpPr>
          <p:cNvPr id="73" name="Grupo 72"/>
          <p:cNvGrpSpPr/>
          <p:nvPr/>
        </p:nvGrpSpPr>
        <p:grpSpPr>
          <a:xfrm>
            <a:off x="3478819" y="3995993"/>
            <a:ext cx="2164335" cy="2652658"/>
            <a:chOff x="3478819" y="3995993"/>
            <a:chExt cx="2164335" cy="2652658"/>
          </a:xfrm>
        </p:grpSpPr>
        <p:grpSp>
          <p:nvGrpSpPr>
            <p:cNvPr id="70" name="Grupo 69"/>
            <p:cNvGrpSpPr/>
            <p:nvPr/>
          </p:nvGrpSpPr>
          <p:grpSpPr>
            <a:xfrm>
              <a:off x="3478819" y="3995993"/>
              <a:ext cx="2164335" cy="2254149"/>
              <a:chOff x="3154860" y="4048244"/>
              <a:chExt cx="2164335" cy="2254149"/>
            </a:xfrm>
          </p:grpSpPr>
          <p:sp>
            <p:nvSpPr>
              <p:cNvPr id="12" name="Rectángulo 11"/>
              <p:cNvSpPr/>
              <p:nvPr/>
            </p:nvSpPr>
            <p:spPr>
              <a:xfrm>
                <a:off x="3154861" y="4048434"/>
                <a:ext cx="931786" cy="40798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</a:rPr>
                  <a:t>nodo de segundo nivel</a:t>
                </a:r>
                <a:endParaRPr lang="es-E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4419751" y="4048245"/>
                <a:ext cx="899443" cy="40836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</a:rPr>
                  <a:t>nodo de segundo nivel</a:t>
                </a:r>
                <a:endParaRPr lang="es-ES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" name="Conector angular 13"/>
              <p:cNvCxnSpPr>
                <a:stCxn id="13" idx="0"/>
                <a:endCxn id="12" idx="0"/>
              </p:cNvCxnSpPr>
              <p:nvPr/>
            </p:nvCxnSpPr>
            <p:spPr>
              <a:xfrm rot="16200000" flipH="1" flipV="1">
                <a:off x="4245019" y="3423979"/>
                <a:ext cx="189" cy="1248719"/>
              </a:xfrm>
              <a:prstGeom prst="bentConnector3">
                <a:avLst>
                  <a:gd name="adj1" fmla="val -12095238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3154860" y="4659841"/>
                <a:ext cx="931785" cy="246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smtClean="0"/>
                  <a:t>conector</a:t>
                </a:r>
                <a:endParaRPr lang="es-ES" sz="1000" dirty="0"/>
              </a:p>
            </p:txBody>
          </p:sp>
          <p:cxnSp>
            <p:nvCxnSpPr>
              <p:cNvPr id="17" name="Conector angular 16"/>
              <p:cNvCxnSpPr>
                <a:stCxn id="12" idx="2"/>
                <a:endCxn id="16" idx="0"/>
              </p:cNvCxnSpPr>
              <p:nvPr/>
            </p:nvCxnSpPr>
            <p:spPr>
              <a:xfrm rot="5400000">
                <a:off x="3519043" y="4558130"/>
                <a:ext cx="203422" cy="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ángulo 17"/>
              <p:cNvSpPr/>
              <p:nvPr/>
            </p:nvSpPr>
            <p:spPr>
              <a:xfrm>
                <a:off x="3217561" y="5112227"/>
                <a:ext cx="806381" cy="39507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tercer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Conector angular 18"/>
              <p:cNvCxnSpPr>
                <a:stCxn id="16" idx="2"/>
                <a:endCxn id="18" idx="0"/>
              </p:cNvCxnSpPr>
              <p:nvPr/>
            </p:nvCxnSpPr>
            <p:spPr>
              <a:xfrm rot="5400000">
                <a:off x="3517860" y="5009333"/>
                <a:ext cx="205787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uadroTexto 20"/>
              <p:cNvSpPr txBox="1"/>
              <p:nvPr/>
            </p:nvSpPr>
            <p:spPr>
              <a:xfrm>
                <a:off x="4419752" y="4659841"/>
                <a:ext cx="8994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smtClean="0"/>
                  <a:t>conector</a:t>
                </a:r>
                <a:endParaRPr lang="es-ES" sz="1000" dirty="0"/>
              </a:p>
            </p:txBody>
          </p:sp>
          <p:cxnSp>
            <p:nvCxnSpPr>
              <p:cNvPr id="22" name="Conector angular 21"/>
              <p:cNvCxnSpPr>
                <a:stCxn id="13" idx="2"/>
                <a:endCxn id="21" idx="0"/>
              </p:cNvCxnSpPr>
              <p:nvPr/>
            </p:nvCxnSpPr>
            <p:spPr>
              <a:xfrm rot="16200000" flipH="1">
                <a:off x="4767856" y="4558222"/>
                <a:ext cx="203235" cy="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ángulo 22"/>
              <p:cNvSpPr/>
              <p:nvPr/>
            </p:nvSpPr>
            <p:spPr>
              <a:xfrm>
                <a:off x="4425637" y="5112226"/>
                <a:ext cx="887669" cy="3950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tercer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Conector angular 23"/>
              <p:cNvCxnSpPr>
                <a:stCxn id="21" idx="2"/>
                <a:endCxn id="23" idx="0"/>
              </p:cNvCxnSpPr>
              <p:nvPr/>
            </p:nvCxnSpPr>
            <p:spPr>
              <a:xfrm rot="5400000">
                <a:off x="4766391" y="5009143"/>
                <a:ext cx="206164" cy="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ángulo 62"/>
              <p:cNvSpPr/>
              <p:nvPr/>
            </p:nvSpPr>
            <p:spPr>
              <a:xfrm>
                <a:off x="3841922" y="5907320"/>
                <a:ext cx="806381" cy="3950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cuarto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angular 63"/>
              <p:cNvCxnSpPr>
                <a:stCxn id="18" idx="2"/>
                <a:endCxn id="63" idx="0"/>
              </p:cNvCxnSpPr>
              <p:nvPr/>
            </p:nvCxnSpPr>
            <p:spPr>
              <a:xfrm rot="16200000" flipH="1">
                <a:off x="3732922" y="5395129"/>
                <a:ext cx="400020" cy="62436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angular 66"/>
              <p:cNvCxnSpPr>
                <a:stCxn id="23" idx="2"/>
                <a:endCxn id="63" idx="0"/>
              </p:cNvCxnSpPr>
              <p:nvPr/>
            </p:nvCxnSpPr>
            <p:spPr>
              <a:xfrm rot="5400000">
                <a:off x="4357283" y="5395131"/>
                <a:ext cx="400020" cy="62435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Señal de prohibido 71"/>
            <p:cNvSpPr/>
            <p:nvPr/>
          </p:nvSpPr>
          <p:spPr>
            <a:xfrm>
              <a:off x="3605349" y="4728754"/>
              <a:ext cx="2006718" cy="1919897"/>
            </a:xfrm>
            <a:prstGeom prst="noSmoking">
              <a:avLst>
                <a:gd name="adj" fmla="val 11214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9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1865</TotalTime>
  <Words>644</Words>
  <Application>Microsoft Office PowerPoint</Application>
  <PresentationFormat>Carta (216 x 279 mm)</PresentationFormat>
  <Paragraphs>85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Symbol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Diana Velásquez Rojas</cp:lastModifiedBy>
  <cp:revision>57</cp:revision>
  <cp:lastPrinted>2015-06-25T22:36:16Z</cp:lastPrinted>
  <dcterms:created xsi:type="dcterms:W3CDTF">2015-05-14T14:12:36Z</dcterms:created>
  <dcterms:modified xsi:type="dcterms:W3CDTF">2015-08-25T18:47:07Z</dcterms:modified>
</cp:coreProperties>
</file>