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10" d="100"/>
          <a:sy n="110" d="100"/>
        </p:scale>
        <p:origin x="228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60A95-24CC-4106-A503-71CFDED071AE}" type="datetimeFigureOut">
              <a:rPr lang="es-CO" smtClean="0"/>
              <a:t>20/03/2016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B0301-9A2F-48C3-9A12-424E03C48B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334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20/03/2016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</a:t>
            </a:r>
            <a:r>
              <a:rPr lang="es-ES" sz="1200" dirty="0" smtClean="0"/>
              <a:t>2016.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Poliedros y cuerpos redondos</a:t>
            </a:r>
            <a:endParaRPr lang="es-ES" sz="1600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2387027" y="1871679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poliedros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218" idx="2"/>
            <a:endCxn id="44" idx="0"/>
          </p:cNvCxnSpPr>
          <p:nvPr/>
        </p:nvCxnSpPr>
        <p:spPr>
          <a:xfrm rot="5400000">
            <a:off x="3775417" y="895502"/>
            <a:ext cx="150160" cy="1802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459962" y="237217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912463" y="1335239"/>
            <a:ext cx="143024" cy="19308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459962" y="2746043"/>
            <a:ext cx="1122431" cy="7872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cuerpos  </a:t>
            </a:r>
            <a:r>
              <a:rPr lang="es-ES" sz="900" dirty="0" smtClean="0">
                <a:solidFill>
                  <a:schemeClr val="tx1"/>
                </a:solidFill>
              </a:rPr>
              <a:t>geométricos  limitados por figuras planas (polígonos</a:t>
            </a:r>
            <a:r>
              <a:rPr lang="es-ES" sz="900" dirty="0" smtClean="0">
                <a:solidFill>
                  <a:schemeClr val="tx1"/>
                </a:solidFill>
              </a:rPr>
              <a:t>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1772233" y="4007112"/>
            <a:ext cx="104751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relación </a:t>
            </a:r>
            <a:r>
              <a:rPr lang="es-ES" sz="900" dirty="0" smtClean="0">
                <a:solidFill>
                  <a:schemeClr val="tx1"/>
                </a:solidFill>
              </a:rPr>
              <a:t>de Euler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16200000" flipH="1">
            <a:off x="948348" y="2673212"/>
            <a:ext cx="143031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148" idx="2"/>
            <a:endCxn id="161" idx="0"/>
          </p:cNvCxnSpPr>
          <p:nvPr/>
        </p:nvCxnSpPr>
        <p:spPr>
          <a:xfrm rot="5400000">
            <a:off x="3835071" y="2212425"/>
            <a:ext cx="143034" cy="9242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44" idx="2"/>
            <a:endCxn id="222" idx="0"/>
          </p:cNvCxnSpPr>
          <p:nvPr/>
        </p:nvCxnSpPr>
        <p:spPr>
          <a:xfrm rot="5400000">
            <a:off x="2547763" y="1970537"/>
            <a:ext cx="143023" cy="6602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1730561" y="367098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cumplen</a:t>
            </a:r>
            <a:endParaRPr lang="es-ES" sz="900" dirty="0"/>
          </a:p>
        </p:txBody>
      </p:sp>
      <p:cxnSp>
        <p:nvCxnSpPr>
          <p:cNvPr id="134" name="Conector angular 133"/>
          <p:cNvCxnSpPr>
            <a:stCxn id="44" idx="2"/>
            <a:endCxn id="148" idx="0"/>
          </p:cNvCxnSpPr>
          <p:nvPr/>
        </p:nvCxnSpPr>
        <p:spPr>
          <a:xfrm rot="16200000" flipH="1">
            <a:off x="3587534" y="1591017"/>
            <a:ext cx="143021" cy="14192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74" idx="0"/>
            <a:endCxn id="133" idx="2"/>
          </p:cNvCxnSpPr>
          <p:nvPr/>
        </p:nvCxnSpPr>
        <p:spPr>
          <a:xfrm rot="16200000" flipV="1">
            <a:off x="2239921" y="3951045"/>
            <a:ext cx="105294" cy="6840"/>
          </a:xfrm>
          <a:prstGeom prst="bentConnector3">
            <a:avLst>
              <a:gd name="adj1" fmla="val 2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210" descr="Nodo de sexto nivel" title="Nodo06"/>
          <p:cNvSpPr/>
          <p:nvPr/>
        </p:nvSpPr>
        <p:spPr>
          <a:xfrm>
            <a:off x="1730561" y="4917157"/>
            <a:ext cx="1117803" cy="118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la </a:t>
            </a:r>
            <a:r>
              <a:rPr lang="es-CO" sz="900" dirty="0">
                <a:solidFill>
                  <a:schemeClr val="tx1"/>
                </a:solidFill>
              </a:rPr>
              <a:t>suma del </a:t>
            </a:r>
            <a:r>
              <a:rPr lang="es-CO" sz="900" dirty="0" smtClean="0">
                <a:solidFill>
                  <a:schemeClr val="tx1"/>
                </a:solidFill>
              </a:rPr>
              <a:t> </a:t>
            </a:r>
            <a:r>
              <a:rPr lang="es-CO" sz="900" b="1" dirty="0" smtClean="0">
                <a:solidFill>
                  <a:schemeClr val="tx1"/>
                </a:solidFill>
              </a:rPr>
              <a:t>número </a:t>
            </a:r>
            <a:r>
              <a:rPr lang="es-CO" sz="900" b="1" dirty="0">
                <a:solidFill>
                  <a:schemeClr val="tx1"/>
                </a:solidFill>
              </a:rPr>
              <a:t>de </a:t>
            </a:r>
            <a:r>
              <a:rPr lang="es-CO" sz="900" b="1" dirty="0" smtClean="0">
                <a:solidFill>
                  <a:schemeClr val="tx1"/>
                </a:solidFill>
              </a:rPr>
              <a:t>caras</a:t>
            </a:r>
            <a:r>
              <a:rPr lang="es-CO" sz="900" dirty="0" smtClean="0">
                <a:solidFill>
                  <a:schemeClr val="tx1"/>
                </a:solidFill>
              </a:rPr>
              <a:t>  </a:t>
            </a:r>
            <a:r>
              <a:rPr lang="es-CO" sz="900" dirty="0">
                <a:solidFill>
                  <a:schemeClr val="tx1"/>
                </a:solidFill>
              </a:rPr>
              <a:t>y el </a:t>
            </a:r>
            <a:r>
              <a:rPr lang="es-CO" sz="900" b="1" dirty="0">
                <a:solidFill>
                  <a:schemeClr val="tx1"/>
                </a:solidFill>
              </a:rPr>
              <a:t>número de vértices</a:t>
            </a:r>
            <a:r>
              <a:rPr lang="es-CO" sz="900" dirty="0">
                <a:solidFill>
                  <a:schemeClr val="tx1"/>
                </a:solidFill>
              </a:rPr>
              <a:t> </a:t>
            </a:r>
            <a:r>
              <a:rPr lang="es-CO" sz="900" dirty="0" smtClean="0">
                <a:solidFill>
                  <a:schemeClr val="tx1"/>
                </a:solidFill>
              </a:rPr>
              <a:t> </a:t>
            </a:r>
            <a:r>
              <a:rPr lang="es-CO" sz="900" dirty="0">
                <a:solidFill>
                  <a:schemeClr val="tx1"/>
                </a:solidFill>
              </a:rPr>
              <a:t>en cada </a:t>
            </a:r>
            <a:r>
              <a:rPr lang="es-CO" sz="900" b="1" dirty="0">
                <a:solidFill>
                  <a:schemeClr val="tx1"/>
                </a:solidFill>
              </a:rPr>
              <a:t>poliedro </a:t>
            </a:r>
            <a:r>
              <a:rPr lang="es-CO" sz="900" b="1" dirty="0" smtClean="0">
                <a:solidFill>
                  <a:schemeClr val="tx1"/>
                </a:solidFill>
              </a:rPr>
              <a:t> convexo </a:t>
            </a:r>
            <a:r>
              <a:rPr lang="es-CO" sz="900" dirty="0" smtClean="0">
                <a:solidFill>
                  <a:schemeClr val="tx1"/>
                </a:solidFill>
              </a:rPr>
              <a:t>es </a:t>
            </a:r>
            <a:r>
              <a:rPr lang="es-CO" sz="900" dirty="0">
                <a:solidFill>
                  <a:schemeClr val="tx1"/>
                </a:solidFill>
              </a:rPr>
              <a:t>dos unidades más que el </a:t>
            </a:r>
            <a:r>
              <a:rPr lang="es-CO" sz="900" b="1" dirty="0">
                <a:solidFill>
                  <a:schemeClr val="tx1"/>
                </a:solidFill>
              </a:rPr>
              <a:t>número de </a:t>
            </a:r>
            <a:r>
              <a:rPr lang="es-CO" sz="900" b="1" dirty="0" smtClean="0">
                <a:solidFill>
                  <a:schemeClr val="tx1"/>
                </a:solidFill>
              </a:rPr>
              <a:t> </a:t>
            </a:r>
            <a:r>
              <a:rPr lang="es-CO" sz="900" b="1" dirty="0" smtClean="0">
                <a:solidFill>
                  <a:schemeClr val="tx1"/>
                </a:solidFill>
              </a:rPr>
              <a:t>aristas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43" name="CuadroTexto 242" descr="Conector entre nodos" title="conector"/>
          <p:cNvSpPr txBox="1"/>
          <p:nvPr/>
        </p:nvSpPr>
        <p:spPr>
          <a:xfrm>
            <a:off x="1731190" y="454139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</a:t>
            </a:r>
            <a:r>
              <a:rPr lang="es-ES" sz="900" dirty="0" smtClean="0"/>
              <a:t>firma que</a:t>
            </a:r>
            <a:endParaRPr lang="es-ES" sz="900" dirty="0"/>
          </a:p>
        </p:txBody>
      </p:sp>
      <p:cxnSp>
        <p:nvCxnSpPr>
          <p:cNvPr id="245" name="Conector angular 244"/>
          <p:cNvCxnSpPr>
            <a:stCxn id="243" idx="0"/>
            <a:endCxn id="74" idx="2"/>
          </p:cNvCxnSpPr>
          <p:nvPr/>
        </p:nvCxnSpPr>
        <p:spPr>
          <a:xfrm rot="5400000" flipH="1" flipV="1">
            <a:off x="2202501" y="4447908"/>
            <a:ext cx="180763" cy="6211"/>
          </a:xfrm>
          <a:prstGeom prst="bentConnector3">
            <a:avLst>
              <a:gd name="adj1" fmla="val 974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133" idx="0"/>
            <a:endCxn id="256" idx="2"/>
          </p:cNvCxnSpPr>
          <p:nvPr/>
        </p:nvCxnSpPr>
        <p:spPr>
          <a:xfrm rot="5400000" flipH="1" flipV="1">
            <a:off x="2219815" y="3601653"/>
            <a:ext cx="13866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angular 250"/>
          <p:cNvCxnSpPr>
            <a:stCxn id="211" idx="0"/>
            <a:endCxn id="243" idx="2"/>
          </p:cNvCxnSpPr>
          <p:nvPr/>
        </p:nvCxnSpPr>
        <p:spPr>
          <a:xfrm rot="5400000" flipH="1" flipV="1">
            <a:off x="2217155" y="4844535"/>
            <a:ext cx="144931" cy="3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4061725" y="953486"/>
            <a:ext cx="1379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Cuerpos </a:t>
            </a:r>
            <a:r>
              <a:rPr lang="es-ES" sz="1200" b="1" dirty="0" smtClean="0"/>
              <a:t>tridimensionales</a:t>
            </a:r>
            <a:endParaRPr lang="es-ES" sz="1200" b="1" dirty="0"/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5400000">
            <a:off x="4651839" y="530892"/>
            <a:ext cx="199515" cy="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4190378" y="149068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clasifican en</a:t>
            </a:r>
            <a:endParaRPr lang="es-ES" sz="900" dirty="0"/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4702887" y="1441975"/>
            <a:ext cx="97419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1730561" y="237217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elementos </a:t>
            </a:r>
            <a:endParaRPr lang="es-ES" sz="900" dirty="0"/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1687579" y="2745046"/>
            <a:ext cx="1203139" cy="7872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caras </a:t>
            </a:r>
            <a:r>
              <a:rPr lang="es-ES" sz="900" dirty="0" smtClean="0">
                <a:solidFill>
                  <a:schemeClr val="tx1"/>
                </a:solidFill>
              </a:rPr>
              <a:t>(polígonos)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aristas </a:t>
            </a:r>
            <a:r>
              <a:rPr lang="es-ES" sz="900" dirty="0" smtClean="0">
                <a:solidFill>
                  <a:schemeClr val="tx1"/>
                </a:solidFill>
              </a:rPr>
              <a:t>(segmentos)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vértices </a:t>
            </a:r>
            <a:r>
              <a:rPr lang="es-ES" sz="900" dirty="0" smtClean="0">
                <a:solidFill>
                  <a:schemeClr val="tx1"/>
                </a:solidFill>
              </a:rPr>
              <a:t>(puntos)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2951686" y="3665263"/>
            <a:ext cx="985630" cy="1253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>
                <a:solidFill>
                  <a:schemeClr val="tx1"/>
                </a:solidFill>
              </a:rPr>
              <a:t>dos </a:t>
            </a:r>
            <a:r>
              <a:rPr lang="es-CO" sz="900" dirty="0">
                <a:solidFill>
                  <a:schemeClr val="tx1"/>
                </a:solidFill>
              </a:rPr>
              <a:t>caras </a:t>
            </a:r>
            <a:r>
              <a:rPr lang="es-CO" sz="900" dirty="0" smtClean="0">
                <a:solidFill>
                  <a:schemeClr val="tx1"/>
                </a:solidFill>
              </a:rPr>
              <a:t>congruentes  </a:t>
            </a:r>
            <a:r>
              <a:rPr lang="es-CO" sz="900" dirty="0" smtClean="0">
                <a:solidFill>
                  <a:schemeClr val="tx1"/>
                </a:solidFill>
              </a:rPr>
              <a:t>y </a:t>
            </a:r>
            <a:r>
              <a:rPr lang="es-CO" sz="900" dirty="0">
                <a:solidFill>
                  <a:schemeClr val="tx1"/>
                </a:solidFill>
              </a:rPr>
              <a:t>paralelas </a:t>
            </a:r>
            <a:r>
              <a:rPr lang="es-CO" sz="900" dirty="0" smtClean="0">
                <a:solidFill>
                  <a:schemeClr val="tx1"/>
                </a:solidFill>
              </a:rPr>
              <a:t> entre sí (</a:t>
            </a:r>
            <a:r>
              <a:rPr lang="es-CO" sz="900" smtClean="0">
                <a:solidFill>
                  <a:schemeClr val="tx1"/>
                </a:solidFill>
              </a:rPr>
              <a:t>bases</a:t>
            </a:r>
            <a:r>
              <a:rPr lang="es-CO" sz="900" smtClean="0">
                <a:solidFill>
                  <a:schemeClr val="tx1"/>
                </a:solidFill>
              </a:rPr>
              <a:t>). Las </a:t>
            </a:r>
            <a:r>
              <a:rPr lang="es-CO" sz="900" dirty="0" smtClean="0">
                <a:solidFill>
                  <a:schemeClr val="tx1"/>
                </a:solidFill>
              </a:rPr>
              <a:t>otras  caras </a:t>
            </a:r>
            <a:r>
              <a:rPr lang="es-CO" sz="900" dirty="0">
                <a:solidFill>
                  <a:schemeClr val="tx1"/>
                </a:solidFill>
              </a:rPr>
              <a:t>son </a:t>
            </a:r>
            <a:r>
              <a:rPr lang="es-CO" sz="900" dirty="0" smtClean="0">
                <a:solidFill>
                  <a:schemeClr val="tx1"/>
                </a:solidFill>
              </a:rPr>
              <a:t>paralelogramos (caras  laterales</a:t>
            </a:r>
            <a:r>
              <a:rPr lang="es-CO" sz="900" dirty="0" smtClean="0">
                <a:solidFill>
                  <a:schemeClr val="tx1"/>
                </a:solidFill>
              </a:rPr>
              <a:t>)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2218131" y="2674027"/>
            <a:ext cx="1420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angular 263"/>
          <p:cNvCxnSpPr>
            <a:stCxn id="322" idx="0"/>
            <a:endCxn id="161" idx="2"/>
          </p:cNvCxnSpPr>
          <p:nvPr/>
        </p:nvCxnSpPr>
        <p:spPr>
          <a:xfrm rot="5400000" flipH="1" flipV="1">
            <a:off x="3376147" y="3157822"/>
            <a:ext cx="13667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ángulo 265" descr="Nodo de sexto nivel" title="Nodo06"/>
          <p:cNvSpPr/>
          <p:nvPr/>
        </p:nvSpPr>
        <p:spPr>
          <a:xfrm>
            <a:off x="4775535" y="5416194"/>
            <a:ext cx="1118927" cy="681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hexaedro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tetraedro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octaedro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icosaedro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dodecaedro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4775535" y="505735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271" name="Conector angular 270"/>
          <p:cNvCxnSpPr>
            <a:stCxn id="257" idx="0"/>
            <a:endCxn id="322" idx="2"/>
          </p:cNvCxnSpPr>
          <p:nvPr/>
        </p:nvCxnSpPr>
        <p:spPr>
          <a:xfrm rot="16200000" flipV="1">
            <a:off x="3340358" y="3561120"/>
            <a:ext cx="208271" cy="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r 271"/>
          <p:cNvCxnSpPr>
            <a:stCxn id="266" idx="0"/>
            <a:endCxn id="268" idx="2"/>
          </p:cNvCxnSpPr>
          <p:nvPr/>
        </p:nvCxnSpPr>
        <p:spPr>
          <a:xfrm rot="16200000" flipV="1">
            <a:off x="5270556" y="5351750"/>
            <a:ext cx="128010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4190379" y="63065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16200000" flipH="1">
            <a:off x="4705595" y="907482"/>
            <a:ext cx="92003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6405658" y="237217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6405659" y="2742560"/>
            <a:ext cx="1124746" cy="772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cuerpos  </a:t>
            </a:r>
            <a:r>
              <a:rPr lang="es-ES" sz="900" dirty="0">
                <a:solidFill>
                  <a:schemeClr val="tx1"/>
                </a:solidFill>
              </a:rPr>
              <a:t>geométricos 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  <a:r>
              <a:rPr lang="es-CO" sz="900" dirty="0" smtClean="0">
                <a:solidFill>
                  <a:schemeClr val="tx1"/>
                </a:solidFill>
              </a:rPr>
              <a:t>limitados  al </a:t>
            </a:r>
            <a:r>
              <a:rPr lang="es-CO" sz="900" dirty="0">
                <a:solidFill>
                  <a:schemeClr val="tx1"/>
                </a:solidFill>
              </a:rPr>
              <a:t>menos </a:t>
            </a:r>
            <a:r>
              <a:rPr lang="es-CO" sz="900" dirty="0" smtClean="0">
                <a:solidFill>
                  <a:schemeClr val="tx1"/>
                </a:solidFill>
              </a:rPr>
              <a:t>por una superficie </a:t>
            </a:r>
            <a:r>
              <a:rPr lang="es-CO" sz="900" dirty="0" smtClean="0">
                <a:solidFill>
                  <a:schemeClr val="tx1"/>
                </a:solidFill>
              </a:rPr>
              <a:t>curva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4878797" y="3660286"/>
            <a:ext cx="912404" cy="12629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>
                <a:solidFill>
                  <a:schemeClr val="tx1"/>
                </a:solidFill>
              </a:rPr>
              <a:t>todas </a:t>
            </a:r>
            <a:r>
              <a:rPr lang="es-CO" sz="900" dirty="0">
                <a:solidFill>
                  <a:schemeClr val="tx1"/>
                </a:solidFill>
              </a:rPr>
              <a:t>las caras </a:t>
            </a:r>
            <a:r>
              <a:rPr lang="es-CO" sz="900" dirty="0" smtClean="0">
                <a:solidFill>
                  <a:schemeClr val="tx1"/>
                </a:solidFill>
              </a:rPr>
              <a:t>son polígonos </a:t>
            </a:r>
            <a:r>
              <a:rPr lang="es-CO" sz="900" dirty="0">
                <a:solidFill>
                  <a:schemeClr val="tx1"/>
                </a:solidFill>
              </a:rPr>
              <a:t>regulares </a:t>
            </a:r>
            <a:r>
              <a:rPr lang="es-CO" sz="900" dirty="0" smtClean="0">
                <a:solidFill>
                  <a:schemeClr val="tx1"/>
                </a:solidFill>
              </a:rPr>
              <a:t> y congruentes.</a:t>
            </a:r>
          </a:p>
          <a:p>
            <a:r>
              <a:rPr lang="es-CO" sz="900" dirty="0" smtClean="0">
                <a:solidFill>
                  <a:schemeClr val="tx1"/>
                </a:solidFill>
              </a:rPr>
              <a:t>A cada </a:t>
            </a:r>
            <a:r>
              <a:rPr lang="es-CO" sz="900" dirty="0" smtClean="0">
                <a:solidFill>
                  <a:schemeClr val="tx1"/>
                </a:solidFill>
              </a:rPr>
              <a:t>vértice </a:t>
            </a:r>
            <a:r>
              <a:rPr lang="es-CO" sz="900" dirty="0" smtClean="0">
                <a:solidFill>
                  <a:schemeClr val="tx1"/>
                </a:solidFill>
              </a:rPr>
              <a:t>llega el </a:t>
            </a:r>
            <a:r>
              <a:rPr lang="es-CO" sz="900" dirty="0">
                <a:solidFill>
                  <a:schemeClr val="tx1"/>
                </a:solidFill>
              </a:rPr>
              <a:t>mismo número de </a:t>
            </a:r>
            <a:r>
              <a:rPr lang="es-CO" sz="900" dirty="0" smtClean="0">
                <a:solidFill>
                  <a:schemeClr val="tx1"/>
                </a:solidFill>
              </a:rPr>
              <a:t>aristas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6" name="Rectángulo 285" descr="Nodo de quinto nivel" title="Nodo05"/>
          <p:cNvSpPr/>
          <p:nvPr/>
        </p:nvSpPr>
        <p:spPr>
          <a:xfrm>
            <a:off x="3970922" y="3666370"/>
            <a:ext cx="874811" cy="1262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>
                <a:solidFill>
                  <a:schemeClr val="tx1"/>
                </a:solidFill>
              </a:rPr>
              <a:t>una </a:t>
            </a:r>
            <a:r>
              <a:rPr lang="es-CO" sz="900" dirty="0" smtClean="0">
                <a:solidFill>
                  <a:schemeClr val="tx1"/>
                </a:solidFill>
              </a:rPr>
              <a:t>cara poligonal </a:t>
            </a:r>
            <a:r>
              <a:rPr lang="es-CO" sz="900" dirty="0">
                <a:solidFill>
                  <a:schemeClr val="tx1"/>
                </a:solidFill>
              </a:rPr>
              <a:t>de tres o más lados </a:t>
            </a:r>
            <a:r>
              <a:rPr lang="es-CO" sz="900" dirty="0" smtClean="0">
                <a:solidFill>
                  <a:schemeClr val="tx1"/>
                </a:solidFill>
              </a:rPr>
              <a:t> (base).</a:t>
            </a:r>
          </a:p>
          <a:p>
            <a:r>
              <a:rPr lang="es-CO" sz="900" dirty="0" smtClean="0">
                <a:solidFill>
                  <a:schemeClr val="tx1"/>
                </a:solidFill>
              </a:rPr>
              <a:t>Las caras  laterales son triángulos  </a:t>
            </a:r>
            <a:r>
              <a:rPr lang="es-CO" sz="900" dirty="0">
                <a:solidFill>
                  <a:schemeClr val="tx1"/>
                </a:solidFill>
              </a:rPr>
              <a:t>que concurren en un </a:t>
            </a:r>
            <a:r>
              <a:rPr lang="es-CO" sz="900" dirty="0" smtClean="0">
                <a:solidFill>
                  <a:schemeClr val="tx1"/>
                </a:solidFill>
              </a:rPr>
              <a:t>vértice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4744770" y="324618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</a:t>
            </a:r>
            <a:r>
              <a:rPr lang="es-ES" sz="900" dirty="0" smtClean="0"/>
              <a:t>umplen que</a:t>
            </a:r>
            <a:endParaRPr lang="es-ES" sz="900" dirty="0"/>
          </a:p>
        </p:txBody>
      </p:sp>
      <p:cxnSp>
        <p:nvCxnSpPr>
          <p:cNvPr id="288" name="Conector angular 287"/>
          <p:cNvCxnSpPr>
            <a:stCxn id="282" idx="2"/>
            <a:endCxn id="284" idx="0"/>
          </p:cNvCxnSpPr>
          <p:nvPr/>
        </p:nvCxnSpPr>
        <p:spPr>
          <a:xfrm rot="16200000" flipH="1">
            <a:off x="6896362" y="2670889"/>
            <a:ext cx="139553" cy="3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r 288"/>
          <p:cNvCxnSpPr>
            <a:stCxn id="295" idx="2"/>
            <a:endCxn id="287" idx="0"/>
          </p:cNvCxnSpPr>
          <p:nvPr/>
        </p:nvCxnSpPr>
        <p:spPr>
          <a:xfrm rot="5400000">
            <a:off x="5229731" y="3163110"/>
            <a:ext cx="156705" cy="9452"/>
          </a:xfrm>
          <a:prstGeom prst="bentConnector3">
            <a:avLst>
              <a:gd name="adj1" fmla="val 13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285" idx="0"/>
          </p:cNvCxnSpPr>
          <p:nvPr/>
        </p:nvCxnSpPr>
        <p:spPr>
          <a:xfrm rot="16200000" flipH="1">
            <a:off x="5227546" y="3552832"/>
            <a:ext cx="183265" cy="31642"/>
          </a:xfrm>
          <a:prstGeom prst="bentConnector3">
            <a:avLst>
              <a:gd name="adj1" fmla="val 993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uadroTexto 290" descr="Conector entre nodos" title="conector"/>
          <p:cNvSpPr txBox="1"/>
          <p:nvPr/>
        </p:nvSpPr>
        <p:spPr>
          <a:xfrm>
            <a:off x="3850497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tienen</a:t>
            </a:r>
            <a:endParaRPr lang="es-ES" sz="900" dirty="0"/>
          </a:p>
        </p:txBody>
      </p:sp>
      <p:cxnSp>
        <p:nvCxnSpPr>
          <p:cNvPr id="292" name="Conector angular 291"/>
          <p:cNvCxnSpPr/>
          <p:nvPr/>
        </p:nvCxnSpPr>
        <p:spPr>
          <a:xfrm rot="16200000" flipH="1">
            <a:off x="4291881" y="3139672"/>
            <a:ext cx="125541" cy="36299"/>
          </a:xfrm>
          <a:prstGeom prst="bentConnector3">
            <a:avLst>
              <a:gd name="adj1" fmla="val -15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angular 292"/>
          <p:cNvCxnSpPr/>
          <p:nvPr/>
        </p:nvCxnSpPr>
        <p:spPr>
          <a:xfrm rot="5400000" flipH="1" flipV="1">
            <a:off x="4274891" y="3550790"/>
            <a:ext cx="193338" cy="5741"/>
          </a:xfrm>
          <a:prstGeom prst="bentConnector3">
            <a:avLst>
              <a:gd name="adj1" fmla="val -51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uadroTexto 310" descr="Conector entre nodos" title="conector"/>
          <p:cNvSpPr txBox="1"/>
          <p:nvPr/>
        </p:nvSpPr>
        <p:spPr>
          <a:xfrm>
            <a:off x="5740239" y="367589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obtienen por </a:t>
            </a:r>
            <a:endParaRPr lang="es-ES" sz="900" dirty="0"/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6405658" y="1856727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cuerpos </a:t>
            </a:r>
            <a:r>
              <a:rPr lang="es-ES" sz="1050" dirty="0" smtClean="0">
                <a:solidFill>
                  <a:schemeClr val="bg1"/>
                </a:solidFill>
              </a:rPr>
              <a:t>redondos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340" name="Conector angular 339"/>
          <p:cNvCxnSpPr/>
          <p:nvPr/>
        </p:nvCxnSpPr>
        <p:spPr>
          <a:xfrm rot="16200000" flipH="1">
            <a:off x="5791868" y="688381"/>
            <a:ext cx="135888" cy="22164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angular 341"/>
          <p:cNvCxnSpPr>
            <a:stCxn id="311" idx="2"/>
            <a:endCxn id="366" idx="0"/>
          </p:cNvCxnSpPr>
          <p:nvPr/>
        </p:nvCxnSpPr>
        <p:spPr>
          <a:xfrm rot="16200000" flipH="1">
            <a:off x="6248475" y="3957078"/>
            <a:ext cx="107052" cy="6350"/>
          </a:xfrm>
          <a:prstGeom prst="bentConnector3">
            <a:avLst>
              <a:gd name="adj1" fmla="val 9893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ángulo 344" descr="Nodo de quinto nivel" title="Nodo05"/>
          <p:cNvSpPr/>
          <p:nvPr/>
        </p:nvSpPr>
        <p:spPr>
          <a:xfrm>
            <a:off x="8291088" y="4154757"/>
            <a:ext cx="480842" cy="19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esfera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318646" y="367203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ejemplos</a:t>
            </a:r>
            <a:endParaRPr lang="es-ES" sz="900" dirty="0"/>
          </a:p>
        </p:txBody>
      </p:sp>
      <p:cxnSp>
        <p:nvCxnSpPr>
          <p:cNvPr id="348" name="Conector angular 347"/>
          <p:cNvCxnSpPr>
            <a:stCxn id="311" idx="0"/>
            <a:endCxn id="284" idx="2"/>
          </p:cNvCxnSpPr>
          <p:nvPr/>
        </p:nvCxnSpPr>
        <p:spPr>
          <a:xfrm rot="5400000" flipH="1" flipV="1">
            <a:off x="6553039" y="3260902"/>
            <a:ext cx="160781" cy="6692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6" idx="0"/>
            <a:endCxn id="284" idx="2"/>
          </p:cNvCxnSpPr>
          <p:nvPr/>
        </p:nvCxnSpPr>
        <p:spPr>
          <a:xfrm rot="16200000" flipV="1">
            <a:off x="7344173" y="3138973"/>
            <a:ext cx="156920" cy="9092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 title="Nodo06"/>
          <p:cNvSpPr/>
          <p:nvPr/>
        </p:nvSpPr>
        <p:spPr>
          <a:xfrm>
            <a:off x="7620820" y="4154945"/>
            <a:ext cx="504886" cy="180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cono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57" name="Conector angular 356"/>
          <p:cNvCxnSpPr>
            <a:endCxn id="345" idx="0"/>
          </p:cNvCxnSpPr>
          <p:nvPr/>
        </p:nvCxnSpPr>
        <p:spPr>
          <a:xfrm>
            <a:off x="7873262" y="3896100"/>
            <a:ext cx="658247" cy="25865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ector angular 357"/>
          <p:cNvCxnSpPr>
            <a:endCxn id="346" idx="2"/>
          </p:cNvCxnSpPr>
          <p:nvPr/>
        </p:nvCxnSpPr>
        <p:spPr>
          <a:xfrm rot="5400000" flipH="1" flipV="1">
            <a:off x="7751597" y="4024532"/>
            <a:ext cx="247302" cy="3970"/>
          </a:xfrm>
          <a:prstGeom prst="bentConnector3">
            <a:avLst>
              <a:gd name="adj1" fmla="val -39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angular 358"/>
          <p:cNvCxnSpPr>
            <a:stCxn id="364" idx="0"/>
          </p:cNvCxnSpPr>
          <p:nvPr/>
        </p:nvCxnSpPr>
        <p:spPr>
          <a:xfrm rot="5400000" flipH="1" flipV="1">
            <a:off x="7392220" y="3674217"/>
            <a:ext cx="256107" cy="70598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ángulo 363" descr="Nodo de quinto nivel" title="Nodo05"/>
          <p:cNvSpPr/>
          <p:nvPr/>
        </p:nvSpPr>
        <p:spPr>
          <a:xfrm>
            <a:off x="6868054" y="4155260"/>
            <a:ext cx="598458" cy="180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cilindro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6" name="Rectángulo 365" descr="Nodo de quinto nivel" title="Nodo05"/>
          <p:cNvSpPr/>
          <p:nvPr/>
        </p:nvSpPr>
        <p:spPr>
          <a:xfrm>
            <a:off x="5900813" y="4013779"/>
            <a:ext cx="808726" cy="752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g</a:t>
            </a:r>
            <a:r>
              <a:rPr lang="es-ES" sz="900" dirty="0" smtClean="0">
                <a:solidFill>
                  <a:schemeClr val="tx1"/>
                </a:solidFill>
              </a:rPr>
              <a:t>iro </a:t>
            </a:r>
            <a:r>
              <a:rPr lang="es-ES" sz="900" dirty="0" smtClean="0">
                <a:solidFill>
                  <a:schemeClr val="tx1"/>
                </a:solidFill>
              </a:rPr>
              <a:t>de una figura plana alrededor de un eje.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67" name="Conector angular 366"/>
          <p:cNvCxnSpPr>
            <a:stCxn id="268" idx="0"/>
            <a:endCxn id="285" idx="2"/>
          </p:cNvCxnSpPr>
          <p:nvPr/>
        </p:nvCxnSpPr>
        <p:spPr>
          <a:xfrm rot="5400000" flipH="1" flipV="1">
            <a:off x="5267513" y="4989867"/>
            <a:ext cx="134095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288"/>
          <p:cNvCxnSpPr>
            <a:stCxn id="339" idx="2"/>
            <a:endCxn id="282" idx="0"/>
          </p:cNvCxnSpPr>
          <p:nvPr/>
        </p:nvCxnSpPr>
        <p:spPr>
          <a:xfrm rot="5400000">
            <a:off x="6887153" y="2291292"/>
            <a:ext cx="157971" cy="3786"/>
          </a:xfrm>
          <a:prstGeom prst="bentConnector3">
            <a:avLst>
              <a:gd name="adj1" fmla="val -12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uadroTexto 221" descr="Conector entre nodos" title="conector"/>
          <p:cNvSpPr txBox="1"/>
          <p:nvPr/>
        </p:nvSpPr>
        <p:spPr>
          <a:xfrm>
            <a:off x="3810102" y="237217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clases</a:t>
            </a:r>
            <a:endParaRPr lang="es-ES" sz="900" dirty="0"/>
          </a:p>
        </p:txBody>
      </p:sp>
      <p:sp>
        <p:nvSpPr>
          <p:cNvPr id="161" name="Rectángulo 255" descr="Nodo de tercer nivel" title="Nodo03"/>
          <p:cNvSpPr/>
          <p:nvPr/>
        </p:nvSpPr>
        <p:spPr>
          <a:xfrm>
            <a:off x="3038474" y="2746043"/>
            <a:ext cx="812023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prismas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9" name="Rectángulo 255" descr="Nodo de tercer nivel" title="Nodo03"/>
          <p:cNvSpPr/>
          <p:nvPr/>
        </p:nvSpPr>
        <p:spPr>
          <a:xfrm>
            <a:off x="3970034" y="2757178"/>
            <a:ext cx="805502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pirámides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95" name="Rectángulo 255" descr="Nodo de tercer nivel" title="Nodo03"/>
          <p:cNvSpPr/>
          <p:nvPr/>
        </p:nvSpPr>
        <p:spPr>
          <a:xfrm>
            <a:off x="4904325" y="2746043"/>
            <a:ext cx="816967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poliedros </a:t>
            </a:r>
            <a:r>
              <a:rPr lang="es-ES" sz="900" dirty="0" smtClean="0">
                <a:solidFill>
                  <a:schemeClr val="tx1"/>
                </a:solidFill>
              </a:rPr>
              <a:t>regulares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96" name="Conector angular 78"/>
          <p:cNvCxnSpPr>
            <a:stCxn id="148" idx="2"/>
            <a:endCxn id="209" idx="0"/>
          </p:cNvCxnSpPr>
          <p:nvPr/>
        </p:nvCxnSpPr>
        <p:spPr>
          <a:xfrm rot="16200000" flipH="1">
            <a:off x="4293653" y="2678045"/>
            <a:ext cx="154169" cy="40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angular 78"/>
          <p:cNvCxnSpPr>
            <a:stCxn id="148" idx="2"/>
            <a:endCxn id="295" idx="0"/>
          </p:cNvCxnSpPr>
          <p:nvPr/>
        </p:nvCxnSpPr>
        <p:spPr>
          <a:xfrm rot="16200000" flipH="1">
            <a:off x="4769232" y="2202466"/>
            <a:ext cx="143034" cy="9441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CuadroTexto 267" descr="Conector entre nodos" title="conector"/>
          <p:cNvSpPr txBox="1"/>
          <p:nvPr/>
        </p:nvSpPr>
        <p:spPr>
          <a:xfrm>
            <a:off x="2885898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tienen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</TotalTime>
  <Words>167</Words>
  <Application>Microsoft Office PowerPoint</Application>
  <PresentationFormat>Carta (216 x 279 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55</cp:revision>
  <cp:lastPrinted>2015-06-25T22:36:16Z</cp:lastPrinted>
  <dcterms:created xsi:type="dcterms:W3CDTF">2015-05-14T14:12:36Z</dcterms:created>
  <dcterms:modified xsi:type="dcterms:W3CDTF">2016-03-20T23:16:55Z</dcterms:modified>
</cp:coreProperties>
</file>