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</p:sldIdLst>
  <p:sldSz cx="12192000" cy="6858000"/>
  <p:notesSz cx="7315200" cy="12344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715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229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5112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6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60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8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07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17/06/2016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092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6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4453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0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3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63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9359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5848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758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555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809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48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597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413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EDA2-EB4B-41AC-80B9-85FDF4E4F609}" type="datetimeFigureOut">
              <a:rPr lang="es-CO" smtClean="0"/>
              <a:t>17/06/2016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614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97210" y="1692372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Editorial Planeta Colombiana S.A., 2016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686" y="166927"/>
            <a:ext cx="182889" cy="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1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3435732" y="78446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funciones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772706" y="1078110"/>
            <a:ext cx="1379023" cy="526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Las relaciones que se establecen entre dos conjuntos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4254578" y="-1364999"/>
            <a:ext cx="224884" cy="3817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1393837" y="1822338"/>
            <a:ext cx="889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que cumplen</a:t>
            </a: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1252554" y="2171706"/>
            <a:ext cx="1183368" cy="963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elemento del primer conjunto le corresponde uno y solo uno en el segundo conjunto</a:t>
            </a: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56739" y="3614708"/>
            <a:ext cx="844129" cy="1023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variable independiente (</a:t>
            </a:r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58844" y="5120295"/>
            <a:ext cx="842023" cy="99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elementos del primer conjunto que pueden variar de valor libremente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463743" y="3235256"/>
            <a:ext cx="763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identifica</a:t>
            </a: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774457" y="2101925"/>
            <a:ext cx="133924" cy="56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179789" y="4730068"/>
            <a:ext cx="598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significa</a:t>
            </a: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1897225" y="65602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corresponden a</a:t>
            </a: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2364701" y="980592"/>
            <a:ext cx="191257" cy="37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10856122" y="1069890"/>
            <a:ext cx="1122769" cy="521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Especiales </a:t>
            </a: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8969780" y="65830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</a:p>
        </p:txBody>
      </p:sp>
      <p:cxnSp>
        <p:nvCxnSpPr>
          <p:cNvPr id="154" name="Conector angular 153"/>
          <p:cNvCxnSpPr>
            <a:stCxn id="72" idx="2"/>
          </p:cNvCxnSpPr>
          <p:nvPr/>
        </p:nvCxnSpPr>
        <p:spPr>
          <a:xfrm rot="16200000" flipH="1">
            <a:off x="1785929" y="3193508"/>
            <a:ext cx="117646" cy="10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 descr="Nodo de cuarto nivel&#10;" title="Nodo04"/>
          <p:cNvSpPr/>
          <p:nvPr/>
        </p:nvSpPr>
        <p:spPr>
          <a:xfrm>
            <a:off x="945676" y="3614708"/>
            <a:ext cx="884061" cy="1023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variable dependiente </a:t>
            </a:r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62" name="Conector angular 161"/>
          <p:cNvCxnSpPr>
            <a:stCxn id="75" idx="2"/>
            <a:endCxn id="159" idx="0"/>
          </p:cNvCxnSpPr>
          <p:nvPr/>
        </p:nvCxnSpPr>
        <p:spPr>
          <a:xfrm rot="5400000">
            <a:off x="1534483" y="3303925"/>
            <a:ext cx="164008" cy="4575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uadroTexto 177" descr="Conector entre nodos" title="conector"/>
          <p:cNvSpPr txBox="1"/>
          <p:nvPr/>
        </p:nvSpPr>
        <p:spPr>
          <a:xfrm>
            <a:off x="1184600" y="4754312"/>
            <a:ext cx="406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</a:p>
        </p:txBody>
      </p:sp>
      <p:sp>
        <p:nvSpPr>
          <p:cNvPr id="182" name="Rectángulo 181" descr="Nodo de quinto nivel" title="Nodo05"/>
          <p:cNvSpPr/>
          <p:nvPr/>
        </p:nvSpPr>
        <p:spPr>
          <a:xfrm>
            <a:off x="946303" y="5124199"/>
            <a:ext cx="868599" cy="1001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elementos del segundo conjunto, cuyo valor se determina a partir de la variable independiente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Conector angular 187"/>
          <p:cNvCxnSpPr>
            <a:stCxn id="182" idx="0"/>
            <a:endCxn id="178" idx="2"/>
          </p:cNvCxnSpPr>
          <p:nvPr/>
        </p:nvCxnSpPr>
        <p:spPr>
          <a:xfrm rot="5400000" flipH="1" flipV="1">
            <a:off x="1306933" y="5043427"/>
            <a:ext cx="154443" cy="71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stCxn id="75" idx="2"/>
            <a:endCxn id="73" idx="0"/>
          </p:cNvCxnSpPr>
          <p:nvPr/>
        </p:nvCxnSpPr>
        <p:spPr>
          <a:xfrm rot="5400000">
            <a:off x="1080031" y="2849473"/>
            <a:ext cx="164008" cy="13664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>
            <a:stCxn id="133" idx="0"/>
            <a:endCxn id="73" idx="2"/>
          </p:cNvCxnSpPr>
          <p:nvPr/>
        </p:nvCxnSpPr>
        <p:spPr>
          <a:xfrm rot="5400000" flipH="1" flipV="1">
            <a:off x="432789" y="4684054"/>
            <a:ext cx="9202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>
            <a:stCxn id="178" idx="0"/>
            <a:endCxn id="159" idx="2"/>
          </p:cNvCxnSpPr>
          <p:nvPr/>
        </p:nvCxnSpPr>
        <p:spPr>
          <a:xfrm rot="5400000" flipH="1" flipV="1">
            <a:off x="1329570" y="4696176"/>
            <a:ext cx="11627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199"/>
          <p:cNvCxnSpPr>
            <a:stCxn id="133" idx="2"/>
            <a:endCxn id="74" idx="0"/>
          </p:cNvCxnSpPr>
          <p:nvPr/>
        </p:nvCxnSpPr>
        <p:spPr>
          <a:xfrm rot="16200000" flipH="1">
            <a:off x="391938" y="5032376"/>
            <a:ext cx="174783" cy="10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2559256" y="1832155"/>
            <a:ext cx="1032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</a:p>
        </p:txBody>
      </p:sp>
      <p:cxnSp>
        <p:nvCxnSpPr>
          <p:cNvPr id="208" name="Conector angular 207"/>
          <p:cNvCxnSpPr>
            <a:stCxn id="5" idx="2"/>
            <a:endCxn id="67" idx="0"/>
          </p:cNvCxnSpPr>
          <p:nvPr/>
        </p:nvCxnSpPr>
        <p:spPr>
          <a:xfrm rot="5400000">
            <a:off x="2041420" y="1401539"/>
            <a:ext cx="217979" cy="6236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>
            <a:stCxn id="5" idx="2"/>
            <a:endCxn id="207" idx="0"/>
          </p:cNvCxnSpPr>
          <p:nvPr/>
        </p:nvCxnSpPr>
        <p:spPr>
          <a:xfrm rot="16200000" flipH="1">
            <a:off x="2654902" y="1411675"/>
            <a:ext cx="227796" cy="6131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212" descr="Nodo de tercer nivel" title="Nodo03"/>
          <p:cNvSpPr/>
          <p:nvPr/>
        </p:nvSpPr>
        <p:spPr>
          <a:xfrm>
            <a:off x="2538669" y="2174682"/>
            <a:ext cx="1075789" cy="9676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través de fórmulas, gráficas y tablas de valores</a:t>
            </a:r>
          </a:p>
        </p:txBody>
      </p:sp>
      <p:cxnSp>
        <p:nvCxnSpPr>
          <p:cNvPr id="214" name="Conector angular 213"/>
          <p:cNvCxnSpPr>
            <a:stCxn id="207" idx="2"/>
            <a:endCxn id="213" idx="0"/>
          </p:cNvCxnSpPr>
          <p:nvPr/>
        </p:nvCxnSpPr>
        <p:spPr>
          <a:xfrm rot="16200000" flipH="1">
            <a:off x="3012432" y="2110549"/>
            <a:ext cx="127083" cy="1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ángulo 295" descr="Nodo de segundo nivel" title="Nodo02"/>
          <p:cNvSpPr/>
          <p:nvPr/>
        </p:nvSpPr>
        <p:spPr>
          <a:xfrm>
            <a:off x="3662829" y="2183856"/>
            <a:ext cx="906226" cy="958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continuidad</a:t>
            </a:r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4532456" y="65602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reconocen </a:t>
            </a:r>
          </a:p>
        </p:txBody>
      </p:sp>
      <p:sp>
        <p:nvSpPr>
          <p:cNvPr id="300" name="Rectángulo 299" descr="Nodo de cuarto nivel&#10;" title="Nodo04"/>
          <p:cNvSpPr/>
          <p:nvPr/>
        </p:nvSpPr>
        <p:spPr>
          <a:xfrm>
            <a:off x="1901654" y="3614708"/>
            <a:ext cx="813160" cy="1024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dominio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00" descr="Nodo de cuarto nivel&#10;" title="Nodo04"/>
          <p:cNvSpPr/>
          <p:nvPr/>
        </p:nvSpPr>
        <p:spPr>
          <a:xfrm>
            <a:off x="2769078" y="3614708"/>
            <a:ext cx="802436" cy="1024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rango o codominio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 angular 301"/>
          <p:cNvCxnSpPr>
            <a:stCxn id="75" idx="2"/>
            <a:endCxn id="301" idx="0"/>
          </p:cNvCxnSpPr>
          <p:nvPr/>
        </p:nvCxnSpPr>
        <p:spPr>
          <a:xfrm rot="16200000" flipH="1">
            <a:off x="2425777" y="2870189"/>
            <a:ext cx="164008" cy="13250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CuadroTexto 302" descr="Conector entre nodos" title="conector"/>
          <p:cNvSpPr txBox="1"/>
          <p:nvPr/>
        </p:nvSpPr>
        <p:spPr>
          <a:xfrm>
            <a:off x="2009993" y="4738126"/>
            <a:ext cx="605112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define como</a:t>
            </a:r>
          </a:p>
        </p:txBody>
      </p:sp>
      <p:sp>
        <p:nvSpPr>
          <p:cNvPr id="304" name="CuadroTexto 303" descr="Conector entre nodos" title="conector"/>
          <p:cNvSpPr txBox="1"/>
          <p:nvPr/>
        </p:nvSpPr>
        <p:spPr>
          <a:xfrm>
            <a:off x="2971683" y="4732867"/>
            <a:ext cx="394296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</a:p>
        </p:txBody>
      </p:sp>
      <p:sp>
        <p:nvSpPr>
          <p:cNvPr id="305" name="Rectángulo 304" descr="Nodo de quinto nivel" title="Nodo05"/>
          <p:cNvSpPr/>
          <p:nvPr/>
        </p:nvSpPr>
        <p:spPr>
          <a:xfrm>
            <a:off x="1892687" y="5116576"/>
            <a:ext cx="836116" cy="100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el conjunto de valores que puede tomar la variable independiente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Rectángulo 305" descr="Nodo de quinto nivel" title="Nodo05"/>
          <p:cNvSpPr/>
          <p:nvPr/>
        </p:nvSpPr>
        <p:spPr>
          <a:xfrm>
            <a:off x="2773934" y="5112960"/>
            <a:ext cx="797580" cy="101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El conjunto de valores de la variable dependiente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CuadroTexto 306" descr="Conector entre nodos" title="conector"/>
          <p:cNvSpPr txBox="1"/>
          <p:nvPr/>
        </p:nvSpPr>
        <p:spPr>
          <a:xfrm>
            <a:off x="1904532" y="6210230"/>
            <a:ext cx="806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simboliza</a:t>
            </a:r>
          </a:p>
        </p:txBody>
      </p:sp>
      <p:sp>
        <p:nvSpPr>
          <p:cNvPr id="314" name="CuadroTexto 313" descr="Conector entre nodos" title="conector"/>
          <p:cNvSpPr txBox="1"/>
          <p:nvPr/>
        </p:nvSpPr>
        <p:spPr>
          <a:xfrm>
            <a:off x="2783769" y="6216051"/>
            <a:ext cx="787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simboliza</a:t>
            </a:r>
          </a:p>
        </p:txBody>
      </p:sp>
      <p:sp>
        <p:nvSpPr>
          <p:cNvPr id="315" name="Rectángulo 314" descr="Nodo de quinto nivel" title="Nodo05"/>
          <p:cNvSpPr/>
          <p:nvPr/>
        </p:nvSpPr>
        <p:spPr>
          <a:xfrm>
            <a:off x="1965469" y="6504157"/>
            <a:ext cx="683034" cy="241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f</a:t>
            </a:r>
          </a:p>
        </p:txBody>
      </p:sp>
      <p:sp>
        <p:nvSpPr>
          <p:cNvPr id="316" name="Rectángulo 315" descr="Nodo de quinto nivel" title="Nodo05"/>
          <p:cNvSpPr/>
          <p:nvPr/>
        </p:nvSpPr>
        <p:spPr>
          <a:xfrm>
            <a:off x="2890087" y="6496863"/>
            <a:ext cx="592653" cy="25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 </a:t>
            </a:r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17" name="Rectángulo 316" descr="Nodo de primer nivel" title="Nodo01"/>
          <p:cNvSpPr/>
          <p:nvPr/>
        </p:nvSpPr>
        <p:spPr>
          <a:xfrm>
            <a:off x="4502303" y="1075027"/>
            <a:ext cx="1181506" cy="527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Propiedades globales</a:t>
            </a: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4600176" y="1776872"/>
            <a:ext cx="98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320" name="Rectángulo 319" descr="Nodo de tercer nivel" title="Nodo03"/>
          <p:cNvSpPr/>
          <p:nvPr/>
        </p:nvSpPr>
        <p:spPr>
          <a:xfrm>
            <a:off x="4639363" y="3607015"/>
            <a:ext cx="954927" cy="1032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 si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(–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impar si </a:t>
            </a:r>
          </a:p>
          <a:p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(–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–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2" name="Rectángulo 321" descr="Nodo de tercer nivel" title="Nodo03"/>
          <p:cNvSpPr/>
          <p:nvPr/>
        </p:nvSpPr>
        <p:spPr>
          <a:xfrm>
            <a:off x="4631255" y="2179937"/>
            <a:ext cx="942540" cy="9552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</a:t>
            </a:r>
          </a:p>
        </p:txBody>
      </p:sp>
      <p:sp>
        <p:nvSpPr>
          <p:cNvPr id="323" name="Rectángulo 322" descr="Nodo de tercer nivel" title="Nodo03"/>
          <p:cNvSpPr/>
          <p:nvPr/>
        </p:nvSpPr>
        <p:spPr>
          <a:xfrm>
            <a:off x="5623182" y="2168996"/>
            <a:ext cx="1278584" cy="9733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</a:t>
            </a:r>
          </a:p>
        </p:txBody>
      </p:sp>
      <p:sp>
        <p:nvSpPr>
          <p:cNvPr id="374" name="CuadroTexto 373" descr="Conector entre nodos" title="conector"/>
          <p:cNvSpPr txBox="1"/>
          <p:nvPr/>
        </p:nvSpPr>
        <p:spPr>
          <a:xfrm>
            <a:off x="4691076" y="3281053"/>
            <a:ext cx="83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determina</a:t>
            </a:r>
          </a:p>
        </p:txBody>
      </p:sp>
      <p:sp>
        <p:nvSpPr>
          <p:cNvPr id="375" name="CuadroTexto 374" descr="Conector entre nodos" title="conector"/>
          <p:cNvSpPr txBox="1"/>
          <p:nvPr/>
        </p:nvSpPr>
        <p:spPr>
          <a:xfrm>
            <a:off x="3844481" y="3266249"/>
            <a:ext cx="539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376" name="Rectángulo 375" descr="Nodo de tercer nivel" title="Nodo03"/>
          <p:cNvSpPr/>
          <p:nvPr/>
        </p:nvSpPr>
        <p:spPr>
          <a:xfrm>
            <a:off x="3608727" y="3605643"/>
            <a:ext cx="996849" cy="1033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su representación gráfica no presenta interrupciones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CuadroTexto 379" descr="Conector entre nodos" title="conector"/>
          <p:cNvSpPr txBox="1"/>
          <p:nvPr/>
        </p:nvSpPr>
        <p:spPr>
          <a:xfrm>
            <a:off x="5904461" y="3254676"/>
            <a:ext cx="72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</a:p>
        </p:txBody>
      </p:sp>
      <p:sp>
        <p:nvSpPr>
          <p:cNvPr id="381" name="Rectángulo 380" descr="Nodo de tercer nivel" title="Nodo03"/>
          <p:cNvSpPr/>
          <p:nvPr/>
        </p:nvSpPr>
        <p:spPr>
          <a:xfrm>
            <a:off x="5627725" y="3614708"/>
            <a:ext cx="1274040" cy="10244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creciente si:</a:t>
            </a:r>
          </a:p>
          <a:p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decreciente si:</a:t>
            </a:r>
          </a:p>
          <a:p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constante si:</a:t>
            </a:r>
          </a:p>
          <a:p>
            <a:endParaRPr lang="es-CO" sz="900" dirty="0"/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Imagen 1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18" y="3871933"/>
            <a:ext cx="1002386" cy="86142"/>
          </a:xfrm>
          <a:prstGeom prst="rect">
            <a:avLst/>
          </a:prstGeom>
        </p:spPr>
      </p:pic>
      <p:pic>
        <p:nvPicPr>
          <p:cNvPr id="156" name="Imagen 1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68" y="4152098"/>
            <a:ext cx="991739" cy="85228"/>
          </a:xfrm>
          <a:prstGeom prst="rect">
            <a:avLst/>
          </a:prstGeom>
        </p:spPr>
      </p:pic>
      <p:pic>
        <p:nvPicPr>
          <p:cNvPr id="157" name="Imagen 1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58" y="4442140"/>
            <a:ext cx="982646" cy="83922"/>
          </a:xfrm>
          <a:prstGeom prst="rect">
            <a:avLst/>
          </a:prstGeom>
        </p:spPr>
      </p:pic>
      <p:cxnSp>
        <p:nvCxnSpPr>
          <p:cNvPr id="383" name="Conector angular 382"/>
          <p:cNvCxnSpPr>
            <a:stCxn id="317" idx="2"/>
            <a:endCxn id="318" idx="0"/>
          </p:cNvCxnSpPr>
          <p:nvPr/>
        </p:nvCxnSpPr>
        <p:spPr>
          <a:xfrm rot="16200000" flipH="1">
            <a:off x="5006587" y="1688718"/>
            <a:ext cx="174623" cy="16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angular 383"/>
          <p:cNvCxnSpPr>
            <a:stCxn id="4" idx="2"/>
            <a:endCxn id="297" idx="0"/>
          </p:cNvCxnSpPr>
          <p:nvPr/>
        </p:nvCxnSpPr>
        <p:spPr>
          <a:xfrm rot="5400000">
            <a:off x="5572193" y="-47384"/>
            <a:ext cx="224884" cy="11819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ángulo 388" descr="Nodo de primer nivel" title="Nodo01"/>
          <p:cNvSpPr/>
          <p:nvPr/>
        </p:nvSpPr>
        <p:spPr>
          <a:xfrm>
            <a:off x="7075185" y="1075560"/>
            <a:ext cx="1078760" cy="519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Polinómicas</a:t>
            </a:r>
          </a:p>
        </p:txBody>
      </p:sp>
      <p:sp>
        <p:nvSpPr>
          <p:cNvPr id="390" name="Rectángulo 389" descr="Nodo de primer nivel" title="Nodo01"/>
          <p:cNvSpPr/>
          <p:nvPr/>
        </p:nvSpPr>
        <p:spPr>
          <a:xfrm>
            <a:off x="8372902" y="1069890"/>
            <a:ext cx="1032821" cy="52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Racionales</a:t>
            </a:r>
          </a:p>
        </p:txBody>
      </p:sp>
      <p:sp>
        <p:nvSpPr>
          <p:cNvPr id="391" name="Rectángulo 390" descr="Nodo de primer nivel" title="Nodo01"/>
          <p:cNvSpPr/>
          <p:nvPr/>
        </p:nvSpPr>
        <p:spPr>
          <a:xfrm>
            <a:off x="9531243" y="1069890"/>
            <a:ext cx="1184712" cy="521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Trascendentes</a:t>
            </a:r>
          </a:p>
        </p:txBody>
      </p:sp>
      <p:sp>
        <p:nvSpPr>
          <p:cNvPr id="79" name="CuadroTexto 78" descr="Conector entre nodos" title="conector"/>
          <p:cNvSpPr txBox="1"/>
          <p:nvPr/>
        </p:nvSpPr>
        <p:spPr>
          <a:xfrm>
            <a:off x="7354572" y="1786095"/>
            <a:ext cx="518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80" name="Rectángulo 79" descr="Nodo de tercer nivel" title="Nodo03"/>
          <p:cNvSpPr/>
          <p:nvPr/>
        </p:nvSpPr>
        <p:spPr>
          <a:xfrm>
            <a:off x="6980246" y="3608358"/>
            <a:ext cx="1279864" cy="10307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constante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afín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cuadrática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polinómica</a:t>
            </a:r>
          </a:p>
        </p:txBody>
      </p:sp>
      <p:sp>
        <p:nvSpPr>
          <p:cNvPr id="83" name="Rectángulo 82" descr="Nodo de tercer nivel" title="Nodo03"/>
          <p:cNvSpPr/>
          <p:nvPr/>
        </p:nvSpPr>
        <p:spPr>
          <a:xfrm>
            <a:off x="6971454" y="2173935"/>
            <a:ext cx="1279864" cy="9620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 funciones que tienen la forma:</a:t>
            </a:r>
          </a:p>
          <a:p>
            <a:pPr algn="ctr"/>
            <a:r>
              <a:rPr lang="pt-BR" sz="900" i="1" dirty="0">
                <a:solidFill>
                  <a:schemeClr val="bg1"/>
                </a:solidFill>
              </a:rPr>
              <a:t>f</a:t>
            </a:r>
            <a:r>
              <a:rPr lang="pt-BR" sz="900" dirty="0">
                <a:solidFill>
                  <a:schemeClr val="bg1"/>
                </a:solidFill>
              </a:rPr>
              <a:t>(</a:t>
            </a:r>
            <a:r>
              <a:rPr lang="pt-BR" sz="900" i="1" dirty="0">
                <a:solidFill>
                  <a:schemeClr val="bg1"/>
                </a:solidFill>
              </a:rPr>
              <a:t>x</a:t>
            </a:r>
            <a:r>
              <a:rPr lang="pt-BR" sz="900" dirty="0">
                <a:solidFill>
                  <a:schemeClr val="bg1"/>
                </a:solidFill>
              </a:rPr>
              <a:t>) = </a:t>
            </a:r>
            <a:r>
              <a:rPr lang="pt-BR" sz="900" i="1" dirty="0">
                <a:solidFill>
                  <a:schemeClr val="bg1"/>
                </a:solidFill>
              </a:rPr>
              <a:t>a</a:t>
            </a:r>
            <a:r>
              <a:rPr lang="pt-BR" sz="900" i="1" baseline="-25000" dirty="0">
                <a:solidFill>
                  <a:schemeClr val="bg1"/>
                </a:solidFill>
              </a:rPr>
              <a:t>n</a:t>
            </a:r>
            <a:r>
              <a:rPr lang="pt-BR" sz="900" i="1" dirty="0">
                <a:solidFill>
                  <a:schemeClr val="bg1"/>
                </a:solidFill>
              </a:rPr>
              <a:t>x</a:t>
            </a:r>
            <a:r>
              <a:rPr lang="pt-BR" sz="900" i="1" baseline="30000" dirty="0">
                <a:solidFill>
                  <a:schemeClr val="bg1"/>
                </a:solidFill>
              </a:rPr>
              <a:t>n</a:t>
            </a:r>
            <a:r>
              <a:rPr lang="pt-BR" sz="900" dirty="0">
                <a:solidFill>
                  <a:schemeClr val="bg1"/>
                </a:solidFill>
              </a:rPr>
              <a:t> + </a:t>
            </a:r>
            <a:r>
              <a:rPr lang="pt-BR" sz="900" i="1" dirty="0">
                <a:solidFill>
                  <a:schemeClr val="bg1"/>
                </a:solidFill>
              </a:rPr>
              <a:t>a</a:t>
            </a:r>
            <a:r>
              <a:rPr lang="pt-BR" sz="900" i="1" baseline="-25000" dirty="0">
                <a:solidFill>
                  <a:schemeClr val="bg1"/>
                </a:solidFill>
              </a:rPr>
              <a:t>n</a:t>
            </a:r>
            <a:r>
              <a:rPr lang="pt-BR" sz="900" baseline="-25000" dirty="0">
                <a:solidFill>
                  <a:schemeClr val="bg1"/>
                </a:solidFill>
              </a:rPr>
              <a:t>-1</a:t>
            </a:r>
            <a:r>
              <a:rPr lang="pt-BR" sz="900" i="1" dirty="0">
                <a:solidFill>
                  <a:schemeClr val="bg1"/>
                </a:solidFill>
              </a:rPr>
              <a:t>x</a:t>
            </a:r>
            <a:r>
              <a:rPr lang="pt-BR" sz="900" i="1" baseline="30000" dirty="0">
                <a:solidFill>
                  <a:schemeClr val="bg1"/>
                </a:solidFill>
              </a:rPr>
              <a:t>n</a:t>
            </a:r>
            <a:r>
              <a:rPr lang="pt-BR" sz="900" baseline="30000" dirty="0">
                <a:solidFill>
                  <a:schemeClr val="bg1"/>
                </a:solidFill>
              </a:rPr>
              <a:t>-1</a:t>
            </a:r>
            <a:r>
              <a:rPr lang="pt-BR" sz="900" dirty="0">
                <a:solidFill>
                  <a:schemeClr val="bg1"/>
                </a:solidFill>
              </a:rPr>
              <a:t> + ... + </a:t>
            </a:r>
            <a:r>
              <a:rPr lang="pt-BR" sz="900" i="1" dirty="0">
                <a:solidFill>
                  <a:schemeClr val="bg1"/>
                </a:solidFill>
              </a:rPr>
              <a:t>a</a:t>
            </a:r>
            <a:r>
              <a:rPr lang="pt-BR" sz="900" baseline="-25000" dirty="0">
                <a:solidFill>
                  <a:schemeClr val="bg1"/>
                </a:solidFill>
              </a:rPr>
              <a:t>1</a:t>
            </a:r>
            <a:r>
              <a:rPr lang="pt-BR" sz="900" i="1" dirty="0">
                <a:solidFill>
                  <a:schemeClr val="bg1"/>
                </a:solidFill>
              </a:rPr>
              <a:t>x</a:t>
            </a:r>
            <a:r>
              <a:rPr lang="pt-BR" sz="900" dirty="0">
                <a:solidFill>
                  <a:schemeClr val="bg1"/>
                </a:solidFill>
              </a:rPr>
              <a:t> + </a:t>
            </a:r>
            <a:r>
              <a:rPr lang="pt-BR" sz="900" i="1" dirty="0">
                <a:solidFill>
                  <a:schemeClr val="bg1"/>
                </a:solidFill>
              </a:rPr>
              <a:t>a</a:t>
            </a:r>
            <a:r>
              <a:rPr lang="pt-BR" sz="900" baseline="-25000" dirty="0">
                <a:solidFill>
                  <a:schemeClr val="bg1"/>
                </a:solidFill>
              </a:rPr>
              <a:t>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uadroTexto 83" descr="Conector entre nodos" title="conector"/>
          <p:cNvSpPr txBox="1"/>
          <p:nvPr/>
        </p:nvSpPr>
        <p:spPr>
          <a:xfrm>
            <a:off x="7211448" y="3281053"/>
            <a:ext cx="817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algunas son</a:t>
            </a:r>
          </a:p>
        </p:txBody>
      </p:sp>
      <p:sp>
        <p:nvSpPr>
          <p:cNvPr id="85" name="CuadroTexto 84" descr="Conector entre nodos" title="conector"/>
          <p:cNvSpPr txBox="1"/>
          <p:nvPr/>
        </p:nvSpPr>
        <p:spPr>
          <a:xfrm>
            <a:off x="8398306" y="1822374"/>
            <a:ext cx="98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son de la forma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 descr="Nodo de tercer nivel" title="Nodo03"/>
              <p:cNvSpPr/>
              <p:nvPr/>
            </p:nvSpPr>
            <p:spPr>
              <a:xfrm>
                <a:off x="8305865" y="2173935"/>
                <a:ext cx="1173729" cy="96201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s-CO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  <m: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Rectángulo 85" descr="Nodo de tercer nivel" title="Nodo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65" y="2173935"/>
                <a:ext cx="1173729" cy="96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ángulo 87" descr="Nodo de tercer nivel" title="Nodo03"/>
          <p:cNvSpPr/>
          <p:nvPr/>
        </p:nvSpPr>
        <p:spPr>
          <a:xfrm>
            <a:off x="8305865" y="3592257"/>
            <a:ext cx="1173729" cy="1046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dominio son los reales diferentes a aquellos en los que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0</a:t>
            </a:r>
          </a:p>
        </p:txBody>
      </p:sp>
      <p:sp>
        <p:nvSpPr>
          <p:cNvPr id="89" name="Rectángulo 88" descr="Nodo de quinto nivel" title="Nodo05"/>
          <p:cNvSpPr/>
          <p:nvPr/>
        </p:nvSpPr>
        <p:spPr>
          <a:xfrm>
            <a:off x="8491893" y="5120294"/>
            <a:ext cx="801673" cy="100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su gráfica determina asíntotas que pueden ser verticales u horizontales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angular 93"/>
          <p:cNvCxnSpPr>
            <a:stCxn id="361" idx="2"/>
            <a:endCxn id="389" idx="0"/>
          </p:cNvCxnSpPr>
          <p:nvPr/>
        </p:nvCxnSpPr>
        <p:spPr>
          <a:xfrm rot="5400000">
            <a:off x="8479570" y="24134"/>
            <a:ext cx="186422" cy="1916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300" idx="2"/>
            <a:endCxn id="303" idx="0"/>
          </p:cNvCxnSpPr>
          <p:nvPr/>
        </p:nvCxnSpPr>
        <p:spPr>
          <a:xfrm rot="16200000" flipH="1">
            <a:off x="2260887" y="4686463"/>
            <a:ext cx="99009" cy="43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>
            <a:stCxn id="75" idx="2"/>
            <a:endCxn id="300" idx="0"/>
          </p:cNvCxnSpPr>
          <p:nvPr/>
        </p:nvCxnSpPr>
        <p:spPr>
          <a:xfrm rot="16200000" flipH="1">
            <a:off x="1994746" y="3301220"/>
            <a:ext cx="164008" cy="462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>
            <a:stCxn id="305" idx="0"/>
            <a:endCxn id="303" idx="2"/>
          </p:cNvCxnSpPr>
          <p:nvPr/>
        </p:nvCxnSpPr>
        <p:spPr>
          <a:xfrm rot="5400000" flipH="1" flipV="1">
            <a:off x="2262320" y="5066347"/>
            <a:ext cx="98654" cy="18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stCxn id="301" idx="2"/>
            <a:endCxn id="304" idx="0"/>
          </p:cNvCxnSpPr>
          <p:nvPr/>
        </p:nvCxnSpPr>
        <p:spPr>
          <a:xfrm rot="5400000">
            <a:off x="3122689" y="4685259"/>
            <a:ext cx="93751" cy="14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304" idx="2"/>
            <a:endCxn id="306" idx="0"/>
          </p:cNvCxnSpPr>
          <p:nvPr/>
        </p:nvCxnSpPr>
        <p:spPr>
          <a:xfrm rot="16200000" flipH="1">
            <a:off x="3085654" y="5025890"/>
            <a:ext cx="170246" cy="38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stCxn id="305" idx="2"/>
            <a:endCxn id="307" idx="0"/>
          </p:cNvCxnSpPr>
          <p:nvPr/>
        </p:nvCxnSpPr>
        <p:spPr>
          <a:xfrm rot="5400000">
            <a:off x="2265750" y="6165234"/>
            <a:ext cx="86915" cy="30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306" idx="2"/>
            <a:endCxn id="314" idx="0"/>
          </p:cNvCxnSpPr>
          <p:nvPr/>
        </p:nvCxnSpPr>
        <p:spPr>
          <a:xfrm rot="16200000" flipH="1">
            <a:off x="3128805" y="6167233"/>
            <a:ext cx="92737" cy="48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>
            <a:stCxn id="315" idx="0"/>
            <a:endCxn id="307" idx="2"/>
          </p:cNvCxnSpPr>
          <p:nvPr/>
        </p:nvCxnSpPr>
        <p:spPr>
          <a:xfrm rot="5400000" flipH="1" flipV="1">
            <a:off x="2268086" y="6464575"/>
            <a:ext cx="78483" cy="6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316" idx="0"/>
            <a:endCxn id="314" idx="2"/>
          </p:cNvCxnSpPr>
          <p:nvPr/>
        </p:nvCxnSpPr>
        <p:spPr>
          <a:xfrm rot="16200000" flipV="1">
            <a:off x="3149334" y="6459783"/>
            <a:ext cx="65368" cy="87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318" idx="2"/>
            <a:endCxn id="296" idx="0"/>
          </p:cNvCxnSpPr>
          <p:nvPr/>
        </p:nvCxnSpPr>
        <p:spPr>
          <a:xfrm rot="5400000">
            <a:off x="4509571" y="1598687"/>
            <a:ext cx="191540" cy="9787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318" idx="2"/>
            <a:endCxn id="323" idx="0"/>
          </p:cNvCxnSpPr>
          <p:nvPr/>
        </p:nvCxnSpPr>
        <p:spPr>
          <a:xfrm rot="16200000" flipH="1">
            <a:off x="5590267" y="1496789"/>
            <a:ext cx="176680" cy="11677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>
            <a:stCxn id="318" idx="2"/>
            <a:endCxn id="322" idx="0"/>
          </p:cNvCxnSpPr>
          <p:nvPr/>
        </p:nvCxnSpPr>
        <p:spPr>
          <a:xfrm rot="16200000" flipH="1">
            <a:off x="5004822" y="2082233"/>
            <a:ext cx="187621" cy="77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322" idx="2"/>
            <a:endCxn id="374" idx="0"/>
          </p:cNvCxnSpPr>
          <p:nvPr/>
        </p:nvCxnSpPr>
        <p:spPr>
          <a:xfrm rot="16200000" flipH="1">
            <a:off x="5033712" y="3204013"/>
            <a:ext cx="145853" cy="82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374" idx="2"/>
            <a:endCxn id="320" idx="0"/>
          </p:cNvCxnSpPr>
          <p:nvPr/>
        </p:nvCxnSpPr>
        <p:spPr>
          <a:xfrm rot="16200000" flipH="1">
            <a:off x="5058530" y="3548718"/>
            <a:ext cx="110518" cy="60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296" idx="2"/>
            <a:endCxn id="375" idx="0"/>
          </p:cNvCxnSpPr>
          <p:nvPr/>
        </p:nvCxnSpPr>
        <p:spPr>
          <a:xfrm rot="5400000">
            <a:off x="4053193" y="3203499"/>
            <a:ext cx="123951" cy="1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>
            <a:stCxn id="375" idx="2"/>
            <a:endCxn id="376" idx="0"/>
          </p:cNvCxnSpPr>
          <p:nvPr/>
        </p:nvCxnSpPr>
        <p:spPr>
          <a:xfrm rot="5400000">
            <a:off x="4048798" y="3540048"/>
            <a:ext cx="123950" cy="72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>
            <a:stCxn id="380" idx="2"/>
            <a:endCxn id="381" idx="0"/>
          </p:cNvCxnSpPr>
          <p:nvPr/>
        </p:nvCxnSpPr>
        <p:spPr>
          <a:xfrm rot="5400000">
            <a:off x="6194701" y="3540164"/>
            <a:ext cx="144588" cy="45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389" idx="2"/>
            <a:endCxn id="79" idx="0"/>
          </p:cNvCxnSpPr>
          <p:nvPr/>
        </p:nvCxnSpPr>
        <p:spPr>
          <a:xfrm rot="5400000">
            <a:off x="7518873" y="1690402"/>
            <a:ext cx="190881" cy="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79" idx="2"/>
            <a:endCxn id="83" idx="0"/>
          </p:cNvCxnSpPr>
          <p:nvPr/>
        </p:nvCxnSpPr>
        <p:spPr>
          <a:xfrm rot="5400000">
            <a:off x="7526526" y="2086400"/>
            <a:ext cx="172396" cy="26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 descr="Conector entre nodos" title="conector"/>
          <p:cNvSpPr txBox="1"/>
          <p:nvPr/>
        </p:nvSpPr>
        <p:spPr>
          <a:xfrm>
            <a:off x="9626429" y="1786583"/>
            <a:ext cx="98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</a:p>
        </p:txBody>
      </p:sp>
      <p:sp>
        <p:nvSpPr>
          <p:cNvPr id="161" name="Rectángulo 160" descr="Nodo de tercer nivel" title="Nodo03"/>
          <p:cNvSpPr/>
          <p:nvPr/>
        </p:nvSpPr>
        <p:spPr>
          <a:xfrm>
            <a:off x="9526587" y="2162822"/>
            <a:ext cx="1186396" cy="9741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exponenciales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logarítmicas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trigonométricas</a:t>
            </a: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10976695" y="1735605"/>
            <a:ext cx="89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las principales son</a:t>
            </a: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10815100" y="2165718"/>
            <a:ext cx="1222394" cy="971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valor absoluto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a trozos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parte entera</a:t>
            </a:r>
          </a:p>
        </p:txBody>
      </p:sp>
      <p:cxnSp>
        <p:nvCxnSpPr>
          <p:cNvPr id="165" name="Conector angular 164"/>
          <p:cNvCxnSpPr>
            <a:stCxn id="297" idx="2"/>
            <a:endCxn id="317" idx="0"/>
          </p:cNvCxnSpPr>
          <p:nvPr/>
        </p:nvCxnSpPr>
        <p:spPr>
          <a:xfrm rot="5400000">
            <a:off x="4999277" y="980632"/>
            <a:ext cx="188174" cy="6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4" idx="2"/>
            <a:endCxn id="361" idx="0"/>
          </p:cNvCxnSpPr>
          <p:nvPr/>
        </p:nvCxnSpPr>
        <p:spPr>
          <a:xfrm rot="16200000" flipH="1">
            <a:off x="7789713" y="-1082978"/>
            <a:ext cx="227169" cy="32553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>
            <a:stCxn id="361" idx="2"/>
            <a:endCxn id="391" idx="0"/>
          </p:cNvCxnSpPr>
          <p:nvPr/>
        </p:nvCxnSpPr>
        <p:spPr>
          <a:xfrm rot="16200000" flipH="1">
            <a:off x="9736921" y="683212"/>
            <a:ext cx="180752" cy="5926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361" idx="2"/>
            <a:endCxn id="335" idx="0"/>
          </p:cNvCxnSpPr>
          <p:nvPr/>
        </p:nvCxnSpPr>
        <p:spPr>
          <a:xfrm rot="16200000" flipH="1">
            <a:off x="10383875" y="36258"/>
            <a:ext cx="180752" cy="18865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>
            <a:stCxn id="361" idx="2"/>
            <a:endCxn id="390" idx="0"/>
          </p:cNvCxnSpPr>
          <p:nvPr/>
        </p:nvCxnSpPr>
        <p:spPr>
          <a:xfrm rot="5400000">
            <a:off x="9119779" y="658673"/>
            <a:ext cx="180752" cy="6416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>
            <a:stCxn id="85" idx="0"/>
            <a:endCxn id="390" idx="2"/>
          </p:cNvCxnSpPr>
          <p:nvPr/>
        </p:nvCxnSpPr>
        <p:spPr>
          <a:xfrm rot="16200000" flipV="1">
            <a:off x="8777512" y="1707015"/>
            <a:ext cx="227161" cy="35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85" idx="2"/>
            <a:endCxn id="86" idx="0"/>
          </p:cNvCxnSpPr>
          <p:nvPr/>
        </p:nvCxnSpPr>
        <p:spPr>
          <a:xfrm rot="5400000">
            <a:off x="8824742" y="2105806"/>
            <a:ext cx="136117" cy="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 descr="Conector entre nodos" title="conector"/>
          <p:cNvSpPr txBox="1"/>
          <p:nvPr/>
        </p:nvSpPr>
        <p:spPr>
          <a:xfrm>
            <a:off x="8556051" y="3281053"/>
            <a:ext cx="675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tales que</a:t>
            </a:r>
          </a:p>
        </p:txBody>
      </p:sp>
      <p:cxnSp>
        <p:nvCxnSpPr>
          <p:cNvPr id="183" name="Conector angular 182"/>
          <p:cNvCxnSpPr>
            <a:stCxn id="86" idx="2"/>
            <a:endCxn id="181" idx="0"/>
          </p:cNvCxnSpPr>
          <p:nvPr/>
        </p:nvCxnSpPr>
        <p:spPr>
          <a:xfrm rot="16200000" flipH="1">
            <a:off x="8820736" y="3207944"/>
            <a:ext cx="145102" cy="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>
            <a:stCxn id="181" idx="2"/>
            <a:endCxn id="88" idx="0"/>
          </p:cNvCxnSpPr>
          <p:nvPr/>
        </p:nvCxnSpPr>
        <p:spPr>
          <a:xfrm rot="5400000">
            <a:off x="8845408" y="3543820"/>
            <a:ext cx="95760" cy="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 descr="Conector entre nodos" title="conector"/>
          <p:cNvSpPr txBox="1"/>
          <p:nvPr/>
        </p:nvSpPr>
        <p:spPr>
          <a:xfrm>
            <a:off x="8485112" y="4720531"/>
            <a:ext cx="817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reconocen porque</a:t>
            </a:r>
          </a:p>
        </p:txBody>
      </p:sp>
      <p:cxnSp>
        <p:nvCxnSpPr>
          <p:cNvPr id="186" name="Conector angular 185"/>
          <p:cNvCxnSpPr>
            <a:stCxn id="83" idx="2"/>
            <a:endCxn id="84" idx="0"/>
          </p:cNvCxnSpPr>
          <p:nvPr/>
        </p:nvCxnSpPr>
        <p:spPr>
          <a:xfrm rot="16200000" flipH="1">
            <a:off x="7543231" y="3204104"/>
            <a:ext cx="145103" cy="8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>
            <a:stCxn id="84" idx="2"/>
            <a:endCxn id="80" idx="0"/>
          </p:cNvCxnSpPr>
          <p:nvPr/>
        </p:nvCxnSpPr>
        <p:spPr>
          <a:xfrm rot="5400000">
            <a:off x="7564249" y="3552427"/>
            <a:ext cx="1118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88" idx="2"/>
            <a:endCxn id="185" idx="0"/>
          </p:cNvCxnSpPr>
          <p:nvPr/>
        </p:nvCxnSpPr>
        <p:spPr>
          <a:xfrm rot="16200000" flipH="1">
            <a:off x="8852580" y="4679267"/>
            <a:ext cx="81413" cy="1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89" idx="0"/>
            <a:endCxn id="185" idx="2"/>
          </p:cNvCxnSpPr>
          <p:nvPr/>
        </p:nvCxnSpPr>
        <p:spPr>
          <a:xfrm rot="5400000" flipH="1" flipV="1">
            <a:off x="8862682" y="5089134"/>
            <a:ext cx="61209" cy="1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stCxn id="391" idx="2"/>
            <a:endCxn id="160" idx="0"/>
          </p:cNvCxnSpPr>
          <p:nvPr/>
        </p:nvCxnSpPr>
        <p:spPr>
          <a:xfrm rot="5400000">
            <a:off x="10024864" y="1687847"/>
            <a:ext cx="194865" cy="26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angular 200"/>
          <p:cNvCxnSpPr>
            <a:stCxn id="160" idx="2"/>
            <a:endCxn id="161" idx="0"/>
          </p:cNvCxnSpPr>
          <p:nvPr/>
        </p:nvCxnSpPr>
        <p:spPr>
          <a:xfrm rot="5400000">
            <a:off x="10039992" y="2081820"/>
            <a:ext cx="160795" cy="12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stCxn id="335" idx="2"/>
            <a:endCxn id="163" idx="0"/>
          </p:cNvCxnSpPr>
          <p:nvPr/>
        </p:nvCxnSpPr>
        <p:spPr>
          <a:xfrm rot="16200000" flipH="1">
            <a:off x="11349960" y="1659265"/>
            <a:ext cx="143887" cy="87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>
            <a:stCxn id="163" idx="2"/>
            <a:endCxn id="164" idx="0"/>
          </p:cNvCxnSpPr>
          <p:nvPr/>
        </p:nvCxnSpPr>
        <p:spPr>
          <a:xfrm rot="5400000">
            <a:off x="11380519" y="2119937"/>
            <a:ext cx="91559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>
            <a:stCxn id="323" idx="2"/>
            <a:endCxn id="380" idx="0"/>
          </p:cNvCxnSpPr>
          <p:nvPr/>
        </p:nvCxnSpPr>
        <p:spPr>
          <a:xfrm rot="16200000" flipH="1">
            <a:off x="6209671" y="3195102"/>
            <a:ext cx="112376" cy="67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257</Words>
  <Application>Microsoft Office PowerPoint</Application>
  <PresentationFormat>Panorámica</PresentationFormat>
  <Paragraphs>72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Diseño personalizado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91</cp:revision>
  <cp:lastPrinted>2016-06-17T00:18:32Z</cp:lastPrinted>
  <dcterms:created xsi:type="dcterms:W3CDTF">2015-05-14T14:12:36Z</dcterms:created>
  <dcterms:modified xsi:type="dcterms:W3CDTF">2016-06-17T20:12:46Z</dcterms:modified>
</cp:coreProperties>
</file>