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931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90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002" y="0"/>
            <a:ext cx="3170490" cy="47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A8D4-14BB-254E-8C65-0ECB4581BCDE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878"/>
            <a:ext cx="5852160" cy="43196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120219"/>
            <a:ext cx="3170490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002" y="9120219"/>
            <a:ext cx="3170490" cy="479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DAD8F-77B9-D248-9F83-6A470D608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3BEF-E1C1-0747-9D3C-597E7DC33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40840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1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835696" y="12398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/>
                <a:cs typeface="Arial"/>
              </a:rPr>
              <a:t>Estadística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13606" y="682536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/>
              <a:cs typeface="Arial"/>
            </a:endParaRPr>
          </a:p>
          <a:p>
            <a:pPr algn="ctr"/>
            <a:r>
              <a:rPr lang="es-ES" sz="1200" b="1" dirty="0">
                <a:latin typeface="Arial"/>
                <a:cs typeface="Arial"/>
              </a:rPr>
              <a:t>Organización de la información</a:t>
            </a:r>
          </a:p>
          <a:p>
            <a:pPr algn="ctr"/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993062" y="1188207"/>
            <a:ext cx="696941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identifica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04805" y="1151313"/>
            <a:ext cx="73623" cy="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78002" y="1446474"/>
            <a:ext cx="1124746" cy="3636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/>
                <a:cs typeface="Arial"/>
              </a:rPr>
              <a:t>tipos de variables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07206" y="1412146"/>
            <a:ext cx="6749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964163" y="1827042"/>
            <a:ext cx="763045" cy="17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pueden ser</a:t>
            </a:r>
          </a:p>
        </p:txBody>
      </p:sp>
      <p:cxnSp>
        <p:nvCxnSpPr>
          <p:cNvPr id="68" name="Conector angular 67"/>
          <p:cNvCxnSpPr>
            <a:stCxn id="44" idx="2"/>
          </p:cNvCxnSpPr>
          <p:nvPr/>
        </p:nvCxnSpPr>
        <p:spPr>
          <a:xfrm rot="5400000">
            <a:off x="1303217" y="1845002"/>
            <a:ext cx="72009" cy="2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86125" y="2115821"/>
            <a:ext cx="833150" cy="3050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cuantitativas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236280" y="2780928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/>
                <a:cs typeface="Arial"/>
              </a:rPr>
              <a:t>discretas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076727" y="3550156"/>
            <a:ext cx="72199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tablas o diagramas</a:t>
            </a:r>
          </a:p>
        </p:txBody>
      </p:sp>
      <p:cxnSp>
        <p:nvCxnSpPr>
          <p:cNvPr id="76" name="Conector angular 75"/>
          <p:cNvCxnSpPr>
            <a:stCxn id="67" idx="2"/>
          </p:cNvCxnSpPr>
          <p:nvPr/>
        </p:nvCxnSpPr>
        <p:spPr>
          <a:xfrm rot="5400000">
            <a:off x="1081760" y="1851894"/>
            <a:ext cx="115347" cy="412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369" idx="0"/>
          </p:cNvCxnSpPr>
          <p:nvPr/>
        </p:nvCxnSpPr>
        <p:spPr>
          <a:xfrm rot="16200000" flipH="1">
            <a:off x="890764" y="2432824"/>
            <a:ext cx="360040" cy="336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3" idx="0"/>
            <a:endCxn id="72" idx="2"/>
          </p:cNvCxnSpPr>
          <p:nvPr/>
        </p:nvCxnSpPr>
        <p:spPr>
          <a:xfrm rot="5400000" flipH="1" flipV="1">
            <a:off x="551488" y="2429716"/>
            <a:ext cx="360040" cy="342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978533" y="3090669"/>
            <a:ext cx="92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representadas mediante</a:t>
            </a:r>
          </a:p>
        </p:txBody>
      </p: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5400000" flipH="1" flipV="1">
            <a:off x="1393873" y="3503853"/>
            <a:ext cx="90155" cy="2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11" descr="Nodo de séptimo nivel" title="Nodo07"/>
          <p:cNvSpPr/>
          <p:nvPr/>
        </p:nvSpPr>
        <p:spPr>
          <a:xfrm>
            <a:off x="1032618" y="4299617"/>
            <a:ext cx="81293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tablas de frecuencias</a:t>
            </a: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878260" y="3985077"/>
            <a:ext cx="1120084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Arial"/>
                <a:cs typeface="Arial"/>
              </a:rPr>
              <a:t>condensados</a:t>
            </a:r>
            <a:r>
              <a:rPr lang="es-ES" sz="900" dirty="0">
                <a:latin typeface="Arial"/>
                <a:cs typeface="Arial"/>
              </a:rPr>
              <a:t> en</a:t>
            </a:r>
          </a:p>
        </p:txBody>
      </p:sp>
      <p:cxnSp>
        <p:nvCxnSpPr>
          <p:cNvPr id="251" name="Conector angular 250"/>
          <p:cNvCxnSpPr>
            <a:stCxn id="244" idx="0"/>
            <a:endCxn id="74" idx="2"/>
          </p:cNvCxnSpPr>
          <p:nvPr/>
        </p:nvCxnSpPr>
        <p:spPr>
          <a:xfrm rot="16200000" flipV="1">
            <a:off x="1400573" y="3947348"/>
            <a:ext cx="74881" cy="5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>
            <a:stCxn id="212" idx="0"/>
            <a:endCxn id="244" idx="2"/>
          </p:cNvCxnSpPr>
          <p:nvPr/>
        </p:nvCxnSpPr>
        <p:spPr>
          <a:xfrm rot="16200000" flipV="1">
            <a:off x="1386348" y="4246879"/>
            <a:ext cx="104693" cy="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63888" y="682536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/>
                <a:cs typeface="Arial"/>
              </a:rPr>
              <a:t>Selección de la información</a:t>
            </a: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394835" y="401809"/>
            <a:ext cx="205864" cy="3555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968673" y="1203485"/>
            <a:ext cx="696941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mediante</a:t>
            </a: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274108" y="1157620"/>
            <a:ext cx="88901" cy="2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56750" y="148059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/>
                <a:cs typeface="Arial"/>
              </a:rPr>
              <a:t>técnicas de muestreo</a:t>
            </a: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16200000" flipH="1">
            <a:off x="4284503" y="1445972"/>
            <a:ext cx="67260" cy="19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56" idx="0"/>
          </p:cNvCxnSpPr>
          <p:nvPr/>
        </p:nvCxnSpPr>
        <p:spPr>
          <a:xfrm rot="5400000">
            <a:off x="3351766" y="1154228"/>
            <a:ext cx="283520" cy="1651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379897" y="2121585"/>
            <a:ext cx="576064" cy="3206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simple</a:t>
            </a: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273298" y="2885661"/>
            <a:ext cx="792088" cy="1979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latin typeface="Arial"/>
                <a:cs typeface="Arial"/>
              </a:rPr>
              <a:t>se eligen </a:t>
            </a:r>
            <a:r>
              <a:rPr lang="es-ES_tradnl" sz="800" i="1" dirty="0">
                <a:latin typeface="Arial"/>
                <a:cs typeface="Arial"/>
              </a:rPr>
              <a:t>n</a:t>
            </a:r>
            <a:r>
              <a:rPr lang="es-ES_tradnl" sz="800" dirty="0">
                <a:latin typeface="Arial"/>
                <a:cs typeface="Arial"/>
              </a:rPr>
              <a:t> de entre </a:t>
            </a:r>
            <a:r>
              <a:rPr lang="es-ES_tradnl" sz="800" i="1" dirty="0">
                <a:latin typeface="Arial"/>
                <a:cs typeface="Arial"/>
              </a:rPr>
              <a:t>N</a:t>
            </a:r>
            <a:r>
              <a:rPr lang="es-ES_tradnl" sz="800" dirty="0">
                <a:latin typeface="Arial"/>
                <a:cs typeface="Arial"/>
              </a:rPr>
              <a:t> elementos, y la probabilidad de que un elemento de la población se incluya en la muestra es de </a:t>
            </a:r>
            <a:r>
              <a:rPr lang="es-ES_tradnl" sz="800" i="1" dirty="0">
                <a:latin typeface="Arial"/>
                <a:cs typeface="Arial"/>
              </a:rPr>
              <a:t>n/N</a:t>
            </a:r>
            <a:r>
              <a:rPr lang="es-ES_tradnl" sz="800" dirty="0">
                <a:latin typeface="Arial"/>
                <a:cs typeface="Arial"/>
              </a:rPr>
              <a:t> 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1" name="Conector angular 260"/>
          <p:cNvCxnSpPr>
            <a:stCxn id="256" idx="2"/>
            <a:endCxn id="106" idx="0"/>
          </p:cNvCxnSpPr>
          <p:nvPr/>
        </p:nvCxnSpPr>
        <p:spPr>
          <a:xfrm rot="5400000">
            <a:off x="2646279" y="2463319"/>
            <a:ext cx="42759" cy="5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220" idx="2"/>
            <a:endCxn id="375" idx="0"/>
          </p:cNvCxnSpPr>
          <p:nvPr/>
        </p:nvCxnSpPr>
        <p:spPr>
          <a:xfrm rot="5400000">
            <a:off x="3784223" y="1586685"/>
            <a:ext cx="283520" cy="786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990852" y="2115821"/>
            <a:ext cx="864095" cy="326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estratificado</a:t>
            </a: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138063" y="2886619"/>
            <a:ext cx="792088" cy="1978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/>
                <a:cs typeface="Arial"/>
              </a:rPr>
              <a:t>se elige un único elemento al azar </a:t>
            </a:r>
            <a:r>
              <a:rPr lang="es-ES_tradnl" sz="800" dirty="0">
                <a:solidFill>
                  <a:schemeClr val="tx1"/>
                </a:solidFill>
                <a:latin typeface="Arial"/>
                <a:cs typeface="Arial"/>
              </a:rPr>
              <a:t>y se completa la muestra eligiendo de manera periódica el resto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028251" y="2501557"/>
            <a:ext cx="763045" cy="30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mediante el cual</a:t>
            </a:r>
          </a:p>
        </p:txBody>
      </p:sp>
      <p:cxnSp>
        <p:nvCxnSpPr>
          <p:cNvPr id="288" name="Conector angular 287"/>
          <p:cNvCxnSpPr>
            <a:stCxn id="220" idx="2"/>
            <a:endCxn id="284" idx="0"/>
          </p:cNvCxnSpPr>
          <p:nvPr/>
        </p:nvCxnSpPr>
        <p:spPr>
          <a:xfrm rot="16200000" flipH="1">
            <a:off x="4232133" y="1925054"/>
            <a:ext cx="277756" cy="1037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20" idx="2"/>
            <a:endCxn id="384" idx="0"/>
          </p:cNvCxnSpPr>
          <p:nvPr/>
        </p:nvCxnSpPr>
        <p:spPr>
          <a:xfrm rot="16200000" flipH="1">
            <a:off x="4725500" y="1431688"/>
            <a:ext cx="280192" cy="1092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104" idx="2"/>
            <a:endCxn id="285" idx="0"/>
          </p:cNvCxnSpPr>
          <p:nvPr/>
        </p:nvCxnSpPr>
        <p:spPr>
          <a:xfrm rot="16200000" flipH="1">
            <a:off x="3497672" y="2850183"/>
            <a:ext cx="70561" cy="2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3988136" y="2879574"/>
            <a:ext cx="864096" cy="1985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latin typeface="Arial"/>
                <a:cs typeface="Arial"/>
              </a:rPr>
              <a:t>se consideran categorías diferentes entre sí, que sean homogéneas respecto a alguna característica particular y luego hace muestreo simple o sistemático sobre cada estrato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0" name="Conector angular 309"/>
          <p:cNvCxnSpPr>
            <a:stCxn id="102" idx="2"/>
            <a:endCxn id="308" idx="0"/>
          </p:cNvCxnSpPr>
          <p:nvPr/>
        </p:nvCxnSpPr>
        <p:spPr>
          <a:xfrm rot="5400000">
            <a:off x="4392003" y="2849689"/>
            <a:ext cx="58066" cy="1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614469" y="684962"/>
            <a:ext cx="194421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b="1" dirty="0">
              <a:latin typeface="Arial"/>
              <a:cs typeface="Arial"/>
            </a:endParaRPr>
          </a:p>
          <a:p>
            <a:pPr algn="ctr"/>
            <a:r>
              <a:rPr lang="es-ES" sz="1200" b="1" dirty="0">
                <a:latin typeface="Arial"/>
                <a:cs typeface="Arial"/>
              </a:rPr>
              <a:t>Reinterpretación de la información</a:t>
            </a:r>
          </a:p>
          <a:p>
            <a:pPr algn="ctr"/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301852" y="1226343"/>
            <a:ext cx="575985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calcula</a:t>
            </a: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537412" y="1173909"/>
            <a:ext cx="101599" cy="3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23916" y="1480592"/>
            <a:ext cx="92954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/>
                <a:cs typeface="Arial"/>
              </a:rPr>
              <a:t>medidas estadísticas</a:t>
            </a: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548855" y="1439602"/>
            <a:ext cx="80822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39" idx="2"/>
            <a:endCxn id="462" idx="0"/>
          </p:cNvCxnSpPr>
          <p:nvPr/>
        </p:nvCxnSpPr>
        <p:spPr>
          <a:xfrm rot="5400000">
            <a:off x="7445024" y="1974458"/>
            <a:ext cx="280057" cy="7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4" idx="2"/>
            <a:endCxn id="5" idx="0"/>
          </p:cNvCxnSpPr>
          <p:nvPr/>
        </p:nvCxnSpPr>
        <p:spPr>
          <a:xfrm rot="5400000">
            <a:off x="2905698" y="-1087328"/>
            <a:ext cx="205864" cy="33338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4" idx="2"/>
            <a:endCxn id="335" idx="0"/>
          </p:cNvCxnSpPr>
          <p:nvPr/>
        </p:nvCxnSpPr>
        <p:spPr>
          <a:xfrm rot="16200000" flipH="1">
            <a:off x="6026924" y="-874691"/>
            <a:ext cx="208290" cy="2911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 title="Nodo03"/>
          <p:cNvSpPr/>
          <p:nvPr/>
        </p:nvSpPr>
        <p:spPr>
          <a:xfrm>
            <a:off x="1377689" y="2115821"/>
            <a:ext cx="773640" cy="312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cualitativas</a:t>
            </a:r>
          </a:p>
        </p:txBody>
      </p:sp>
      <p:cxnSp>
        <p:nvCxnSpPr>
          <p:cNvPr id="368" name="Conector angular 367"/>
          <p:cNvCxnSpPr>
            <a:stCxn id="67" idx="2"/>
          </p:cNvCxnSpPr>
          <p:nvPr/>
        </p:nvCxnSpPr>
        <p:spPr>
          <a:xfrm rot="16200000" flipH="1">
            <a:off x="1505044" y="1841115"/>
            <a:ext cx="115347" cy="434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cuarto nivel&#10;" title="Nodo04"/>
          <p:cNvSpPr/>
          <p:nvPr/>
        </p:nvSpPr>
        <p:spPr>
          <a:xfrm>
            <a:off x="914832" y="2780928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/>
                <a:cs typeface="Arial"/>
              </a:rPr>
              <a:t>continuas</a:t>
            </a:r>
          </a:p>
        </p:txBody>
      </p:sp>
      <p:cxnSp>
        <p:nvCxnSpPr>
          <p:cNvPr id="370" name="Conector angular 369"/>
          <p:cNvCxnSpPr>
            <a:stCxn id="67" idx="2"/>
            <a:endCxn id="133" idx="3"/>
          </p:cNvCxnSpPr>
          <p:nvPr/>
        </p:nvCxnSpPr>
        <p:spPr>
          <a:xfrm rot="16200000" flipH="1">
            <a:off x="986322" y="2359838"/>
            <a:ext cx="1274861" cy="556132"/>
          </a:xfrm>
          <a:prstGeom prst="bentConnector4">
            <a:avLst>
              <a:gd name="adj1" fmla="val 47539"/>
              <a:gd name="adj2" fmla="val 1411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ángulo 374" descr="Nodo de tercer nivel" title="Nodo03"/>
          <p:cNvSpPr/>
          <p:nvPr/>
        </p:nvSpPr>
        <p:spPr>
          <a:xfrm>
            <a:off x="3136798" y="2121585"/>
            <a:ext cx="792088" cy="328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sistemático</a:t>
            </a:r>
          </a:p>
        </p:txBody>
      </p:sp>
      <p:sp>
        <p:nvSpPr>
          <p:cNvPr id="384" name="Rectángulo 383" descr="Nodo de tercer nivel" title="Nodo03"/>
          <p:cNvSpPr/>
          <p:nvPr/>
        </p:nvSpPr>
        <p:spPr>
          <a:xfrm>
            <a:off x="4908013" y="2118257"/>
            <a:ext cx="1008112" cy="3239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por conglomerados</a:t>
            </a:r>
          </a:p>
        </p:txBody>
      </p:sp>
      <p:cxnSp>
        <p:nvCxnSpPr>
          <p:cNvPr id="385" name="Conector angular 384"/>
          <p:cNvCxnSpPr>
            <a:stCxn id="375" idx="2"/>
            <a:endCxn id="104" idx="0"/>
          </p:cNvCxnSpPr>
          <p:nvPr/>
        </p:nvCxnSpPr>
        <p:spPr>
          <a:xfrm rot="5400000">
            <a:off x="3502932" y="2478909"/>
            <a:ext cx="58777" cy="1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>
            <a:stCxn id="284" idx="2"/>
            <a:endCxn id="102" idx="0"/>
          </p:cNvCxnSpPr>
          <p:nvPr/>
        </p:nvCxnSpPr>
        <p:spPr>
          <a:xfrm rot="5400000">
            <a:off x="4401727" y="2462373"/>
            <a:ext cx="41334" cy="10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384" idx="2"/>
            <a:endCxn id="287" idx="0"/>
          </p:cNvCxnSpPr>
          <p:nvPr/>
        </p:nvCxnSpPr>
        <p:spPr>
          <a:xfrm rot="5400000">
            <a:off x="5381251" y="2470738"/>
            <a:ext cx="59343" cy="22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>
            <a:stCxn id="106" idx="2"/>
            <a:endCxn id="257" idx="0"/>
          </p:cNvCxnSpPr>
          <p:nvPr/>
        </p:nvCxnSpPr>
        <p:spPr>
          <a:xfrm rot="16200000" flipH="1">
            <a:off x="2637000" y="2853318"/>
            <a:ext cx="62729" cy="19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ángulo 403" descr="Nodo de séptimo nivel" title="Nodo07"/>
          <p:cNvSpPr/>
          <p:nvPr/>
        </p:nvSpPr>
        <p:spPr>
          <a:xfrm>
            <a:off x="4939576" y="2882718"/>
            <a:ext cx="936104" cy="198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latin typeface="Arial"/>
                <a:cs typeface="Arial"/>
              </a:rPr>
              <a:t>se seleccionan aleatoriamente cierto número de conglomerados de los que se estudian todos los elementos hasta alcanzar el tamaño </a:t>
            </a:r>
            <a:r>
              <a:rPr lang="es-ES_tradnl" sz="800" dirty="0" err="1">
                <a:latin typeface="Arial"/>
                <a:cs typeface="Arial"/>
              </a:rPr>
              <a:t>muestral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05" name="Conector angular 404"/>
          <p:cNvCxnSpPr>
            <a:stCxn id="287" idx="2"/>
            <a:endCxn id="404" idx="0"/>
          </p:cNvCxnSpPr>
          <p:nvPr/>
        </p:nvCxnSpPr>
        <p:spPr>
          <a:xfrm rot="5400000">
            <a:off x="5371740" y="2844683"/>
            <a:ext cx="73923" cy="21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angular 455"/>
          <p:cNvCxnSpPr>
            <a:stCxn id="339" idx="2"/>
            <a:endCxn id="457" idx="0"/>
          </p:cNvCxnSpPr>
          <p:nvPr/>
        </p:nvCxnSpPr>
        <p:spPr>
          <a:xfrm rot="5400000">
            <a:off x="6893299" y="1422733"/>
            <a:ext cx="280057" cy="1110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ángulo 456" descr="Nodo de tercer nivel" title="Nodo03"/>
          <p:cNvSpPr/>
          <p:nvPr/>
        </p:nvSpPr>
        <p:spPr>
          <a:xfrm>
            <a:off x="6045918" y="2118122"/>
            <a:ext cx="864096" cy="3246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de tendencia central</a:t>
            </a:r>
          </a:p>
        </p:txBody>
      </p:sp>
      <p:cxnSp>
        <p:nvCxnSpPr>
          <p:cNvPr id="458" name="Conector angular 457"/>
          <p:cNvCxnSpPr>
            <a:stCxn id="339" idx="2"/>
            <a:endCxn id="462" idx="0"/>
          </p:cNvCxnSpPr>
          <p:nvPr/>
        </p:nvCxnSpPr>
        <p:spPr>
          <a:xfrm rot="5400000">
            <a:off x="7445024" y="1974458"/>
            <a:ext cx="280057" cy="7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ángulo 458" descr="Nodo de tercer nivel" title="Nodo03"/>
          <p:cNvSpPr/>
          <p:nvPr/>
        </p:nvSpPr>
        <p:spPr>
          <a:xfrm>
            <a:off x="8187641" y="2118122"/>
            <a:ext cx="864095" cy="324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de tendencia no central</a:t>
            </a:r>
          </a:p>
        </p:txBody>
      </p:sp>
      <p:cxnSp>
        <p:nvCxnSpPr>
          <p:cNvPr id="460" name="Conector angular 459"/>
          <p:cNvCxnSpPr>
            <a:stCxn id="339" idx="2"/>
          </p:cNvCxnSpPr>
          <p:nvPr/>
        </p:nvCxnSpPr>
        <p:spPr>
          <a:xfrm rot="16200000" flipH="1">
            <a:off x="7952730" y="1474022"/>
            <a:ext cx="280057" cy="100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ángulo 461" descr="Nodo de tercer nivel" title="Nodo03"/>
          <p:cNvSpPr/>
          <p:nvPr/>
        </p:nvSpPr>
        <p:spPr>
          <a:xfrm>
            <a:off x="7185372" y="2118122"/>
            <a:ext cx="792088" cy="324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de dispersión</a:t>
            </a:r>
          </a:p>
        </p:txBody>
      </p:sp>
      <p:sp>
        <p:nvSpPr>
          <p:cNvPr id="503" name="Rectángulo 502" descr="Nodo de cuarto nivel&#10;" title="Nodo04"/>
          <p:cNvSpPr/>
          <p:nvPr/>
        </p:nvSpPr>
        <p:spPr>
          <a:xfrm>
            <a:off x="6052670" y="2887856"/>
            <a:ext cx="843299" cy="640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media aritmética, mediana y moda</a:t>
            </a:r>
          </a:p>
        </p:txBody>
      </p:sp>
      <p:sp>
        <p:nvSpPr>
          <p:cNvPr id="504" name="Rectángulo 503" descr="Nodo de quinto nivel" title="Nodo05"/>
          <p:cNvSpPr/>
          <p:nvPr/>
        </p:nvSpPr>
        <p:spPr>
          <a:xfrm>
            <a:off x="5913104" y="3948867"/>
            <a:ext cx="1118927" cy="91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identificar comportamientos habituales de la variable estudiada</a:t>
            </a:r>
          </a:p>
        </p:txBody>
      </p:sp>
      <p:sp>
        <p:nvSpPr>
          <p:cNvPr id="505" name="CuadroTexto 504" descr="Conector entre nodos" title="conector"/>
          <p:cNvSpPr txBox="1"/>
          <p:nvPr/>
        </p:nvSpPr>
        <p:spPr>
          <a:xfrm>
            <a:off x="6239876" y="2548136"/>
            <a:ext cx="473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como</a:t>
            </a:r>
          </a:p>
        </p:txBody>
      </p:sp>
      <p:cxnSp>
        <p:nvCxnSpPr>
          <p:cNvPr id="506" name="Conector angular 505"/>
          <p:cNvCxnSpPr>
            <a:stCxn id="457" idx="2"/>
            <a:endCxn id="505" idx="0"/>
          </p:cNvCxnSpPr>
          <p:nvPr/>
        </p:nvCxnSpPr>
        <p:spPr>
          <a:xfrm rot="5400000">
            <a:off x="6424665" y="2494834"/>
            <a:ext cx="105409" cy="1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endCxn id="505" idx="0"/>
          </p:cNvCxnSpPr>
          <p:nvPr/>
        </p:nvCxnSpPr>
        <p:spPr>
          <a:xfrm rot="10800000" flipV="1">
            <a:off x="6476772" y="2546344"/>
            <a:ext cx="3921" cy="17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ector angular 507"/>
          <p:cNvCxnSpPr>
            <a:stCxn id="505" idx="2"/>
            <a:endCxn id="503" idx="0"/>
          </p:cNvCxnSpPr>
          <p:nvPr/>
        </p:nvCxnSpPr>
        <p:spPr>
          <a:xfrm rot="5400000">
            <a:off x="6421102" y="2832187"/>
            <a:ext cx="108888" cy="2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CuadroTexto 508" descr="Conector entre nodos" title="conector"/>
          <p:cNvSpPr txBox="1"/>
          <p:nvPr/>
        </p:nvSpPr>
        <p:spPr>
          <a:xfrm>
            <a:off x="6258607" y="3619904"/>
            <a:ext cx="430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para</a:t>
            </a:r>
          </a:p>
        </p:txBody>
      </p:sp>
      <p:cxnSp>
        <p:nvCxnSpPr>
          <p:cNvPr id="510" name="Conector angular 509"/>
          <p:cNvCxnSpPr>
            <a:stCxn id="503" idx="2"/>
            <a:endCxn id="509" idx="0"/>
          </p:cNvCxnSpPr>
          <p:nvPr/>
        </p:nvCxnSpPr>
        <p:spPr>
          <a:xfrm rot="5400000">
            <a:off x="6428332" y="3573916"/>
            <a:ext cx="91622" cy="3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ctor angular 510"/>
          <p:cNvCxnSpPr>
            <a:stCxn id="504" idx="0"/>
            <a:endCxn id="509" idx="2"/>
          </p:cNvCxnSpPr>
          <p:nvPr/>
        </p:nvCxnSpPr>
        <p:spPr>
          <a:xfrm rot="5400000" flipH="1" flipV="1">
            <a:off x="6424202" y="3899103"/>
            <a:ext cx="98131" cy="13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ángulo 537" descr="Nodo de cuarto nivel&#10;" title="Nodo04"/>
          <p:cNvSpPr/>
          <p:nvPr/>
        </p:nvSpPr>
        <p:spPr>
          <a:xfrm>
            <a:off x="7036276" y="2894907"/>
            <a:ext cx="1085377" cy="63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rango, desviación media, varianza y desviación estándar</a:t>
            </a:r>
          </a:p>
        </p:txBody>
      </p:sp>
      <p:sp>
        <p:nvSpPr>
          <p:cNvPr id="539" name="Rectángulo 538" descr="Nodo de quinto nivel" title="Nodo05"/>
          <p:cNvSpPr/>
          <p:nvPr/>
        </p:nvSpPr>
        <p:spPr>
          <a:xfrm>
            <a:off x="7065757" y="3948867"/>
            <a:ext cx="1017206" cy="91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identificar formas de variación de la variable estudiadas</a:t>
            </a:r>
          </a:p>
        </p:txBody>
      </p:sp>
      <p:sp>
        <p:nvSpPr>
          <p:cNvPr id="540" name="CuadroTexto 539" descr="Conector entre nodos" title="conector"/>
          <p:cNvSpPr txBox="1"/>
          <p:nvPr/>
        </p:nvSpPr>
        <p:spPr>
          <a:xfrm>
            <a:off x="7341686" y="2548136"/>
            <a:ext cx="473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como</a:t>
            </a:r>
          </a:p>
        </p:txBody>
      </p:sp>
      <p:cxnSp>
        <p:nvCxnSpPr>
          <p:cNvPr id="541" name="Conector angular 540"/>
          <p:cNvCxnSpPr>
            <a:stCxn id="462" idx="2"/>
            <a:endCxn id="540" idx="0"/>
          </p:cNvCxnSpPr>
          <p:nvPr/>
        </p:nvCxnSpPr>
        <p:spPr>
          <a:xfrm rot="5400000">
            <a:off x="7527040" y="2493759"/>
            <a:ext cx="105919" cy="2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ector angular 541"/>
          <p:cNvCxnSpPr>
            <a:stCxn id="540" idx="2"/>
            <a:endCxn id="538" idx="0"/>
          </p:cNvCxnSpPr>
          <p:nvPr/>
        </p:nvCxnSpPr>
        <p:spPr>
          <a:xfrm rot="16200000" flipH="1">
            <a:off x="7520804" y="2836745"/>
            <a:ext cx="115939" cy="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CuadroTexto 542" descr="Conector entre nodos" title="conector"/>
          <p:cNvSpPr txBox="1"/>
          <p:nvPr/>
        </p:nvSpPr>
        <p:spPr>
          <a:xfrm>
            <a:off x="7361111" y="3621389"/>
            <a:ext cx="430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para</a:t>
            </a:r>
          </a:p>
        </p:txBody>
      </p:sp>
      <p:cxnSp>
        <p:nvCxnSpPr>
          <p:cNvPr id="544" name="Conector angular 543"/>
          <p:cNvCxnSpPr>
            <a:stCxn id="538" idx="2"/>
            <a:endCxn id="543" idx="0"/>
          </p:cNvCxnSpPr>
          <p:nvPr/>
        </p:nvCxnSpPr>
        <p:spPr>
          <a:xfrm rot="5400000">
            <a:off x="7531165" y="3573589"/>
            <a:ext cx="93106" cy="2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ector angular 544"/>
          <p:cNvCxnSpPr>
            <a:stCxn id="539" idx="0"/>
            <a:endCxn id="543" idx="2"/>
          </p:cNvCxnSpPr>
          <p:nvPr/>
        </p:nvCxnSpPr>
        <p:spPr>
          <a:xfrm rot="5400000" flipH="1" flipV="1">
            <a:off x="7527092" y="3899489"/>
            <a:ext cx="96646" cy="21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ángulo 598" descr="Nodo de cuarto nivel&#10;" title="Nodo04"/>
          <p:cNvSpPr/>
          <p:nvPr/>
        </p:nvSpPr>
        <p:spPr>
          <a:xfrm>
            <a:off x="8218545" y="2894612"/>
            <a:ext cx="807117" cy="63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cuartiles, quintiles, </a:t>
            </a:r>
            <a:r>
              <a:rPr lang="es-ES" sz="900" dirty="0" err="1">
                <a:solidFill>
                  <a:schemeClr val="tx1"/>
                </a:solidFill>
                <a:latin typeface="Arial"/>
                <a:cs typeface="Arial"/>
              </a:rPr>
              <a:t>deciles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900" dirty="0" err="1">
                <a:solidFill>
                  <a:schemeClr val="tx1"/>
                </a:solidFill>
                <a:latin typeface="Arial"/>
                <a:cs typeface="Arial"/>
              </a:rPr>
              <a:t>porcentiles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0" name="Rectángulo 599" descr="Nodo de quinto nivel" title="Nodo05"/>
          <p:cNvSpPr/>
          <p:nvPr/>
        </p:nvSpPr>
        <p:spPr>
          <a:xfrm>
            <a:off x="8117030" y="3948867"/>
            <a:ext cx="1017206" cy="91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observar globalmente el comportamiento de la variable</a:t>
            </a:r>
          </a:p>
        </p:txBody>
      </p:sp>
      <p:cxnSp>
        <p:nvCxnSpPr>
          <p:cNvPr id="601" name="Conector angular 600"/>
          <p:cNvCxnSpPr/>
          <p:nvPr/>
        </p:nvCxnSpPr>
        <p:spPr>
          <a:xfrm rot="16200000" flipH="1">
            <a:off x="8540856" y="2836224"/>
            <a:ext cx="115644" cy="11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 title="conector"/>
          <p:cNvSpPr txBox="1"/>
          <p:nvPr/>
        </p:nvSpPr>
        <p:spPr>
          <a:xfrm>
            <a:off x="8409409" y="3621389"/>
            <a:ext cx="430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para</a:t>
            </a:r>
          </a:p>
        </p:txBody>
      </p:sp>
      <p:cxnSp>
        <p:nvCxnSpPr>
          <p:cNvPr id="603" name="Conector angular 602"/>
          <p:cNvCxnSpPr/>
          <p:nvPr/>
        </p:nvCxnSpPr>
        <p:spPr>
          <a:xfrm rot="16200000" flipH="1">
            <a:off x="8554024" y="3573504"/>
            <a:ext cx="93105" cy="2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ector angular 603"/>
          <p:cNvCxnSpPr/>
          <p:nvPr/>
        </p:nvCxnSpPr>
        <p:spPr>
          <a:xfrm rot="16200000" flipV="1">
            <a:off x="8554018" y="3900111"/>
            <a:ext cx="96646" cy="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angular 605"/>
          <p:cNvCxnSpPr/>
          <p:nvPr/>
        </p:nvCxnSpPr>
        <p:spPr>
          <a:xfrm rot="16200000" flipH="1">
            <a:off x="8544511" y="2494533"/>
            <a:ext cx="105921" cy="1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CuadroTexto 609" descr="Conector entre nodos" title="conector"/>
          <p:cNvSpPr txBox="1"/>
          <p:nvPr/>
        </p:nvSpPr>
        <p:spPr>
          <a:xfrm>
            <a:off x="8384078" y="2548136"/>
            <a:ext cx="473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como</a:t>
            </a:r>
          </a:p>
        </p:txBody>
      </p:sp>
      <p:sp>
        <p:nvSpPr>
          <p:cNvPr id="618" name="Rectángulo 617" descr="Nodo de quinto nivel" title="Nodo05"/>
          <p:cNvSpPr/>
          <p:nvPr/>
        </p:nvSpPr>
        <p:spPr>
          <a:xfrm>
            <a:off x="959958" y="5013176"/>
            <a:ext cx="9609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diagramas de caja y bigote</a:t>
            </a:r>
          </a:p>
        </p:txBody>
      </p:sp>
      <p:cxnSp>
        <p:nvCxnSpPr>
          <p:cNvPr id="619" name="Conector angular 618"/>
          <p:cNvCxnSpPr>
            <a:stCxn id="618" idx="0"/>
            <a:endCxn id="625" idx="2"/>
          </p:cNvCxnSpPr>
          <p:nvPr/>
        </p:nvCxnSpPr>
        <p:spPr>
          <a:xfrm rot="16200000" flipV="1">
            <a:off x="1390111" y="4962842"/>
            <a:ext cx="100091" cy="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ángulo 619" descr="Nodo de séptimo nivel" title="Nodo07"/>
          <p:cNvSpPr/>
          <p:nvPr/>
        </p:nvSpPr>
        <p:spPr>
          <a:xfrm>
            <a:off x="214636" y="5904540"/>
            <a:ext cx="1182448" cy="56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análisis unidimensional del comportamiento de una variable </a:t>
            </a:r>
          </a:p>
        </p:txBody>
      </p:sp>
      <p:sp>
        <p:nvSpPr>
          <p:cNvPr id="621" name="CuadroTexto 620" descr="Conector entre nodos" title="conector"/>
          <p:cNvSpPr txBox="1"/>
          <p:nvPr/>
        </p:nvSpPr>
        <p:spPr>
          <a:xfrm>
            <a:off x="981382" y="5471213"/>
            <a:ext cx="925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a</a:t>
            </a:r>
            <a:r>
              <a:rPr lang="es-ES_tradnl" sz="900" dirty="0">
                <a:latin typeface="Arial"/>
                <a:cs typeface="Arial"/>
              </a:rPr>
              <a:t> fin de lograr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22" name="Conector angular 621"/>
          <p:cNvCxnSpPr>
            <a:stCxn id="621" idx="0"/>
            <a:endCxn id="618" idx="2"/>
          </p:cNvCxnSpPr>
          <p:nvPr/>
        </p:nvCxnSpPr>
        <p:spPr>
          <a:xfrm rot="16200000" flipV="1">
            <a:off x="1393338" y="5420323"/>
            <a:ext cx="97997" cy="3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ctor angular 622"/>
          <p:cNvCxnSpPr>
            <a:stCxn id="620" idx="0"/>
            <a:endCxn id="621" idx="2"/>
          </p:cNvCxnSpPr>
          <p:nvPr/>
        </p:nvCxnSpPr>
        <p:spPr>
          <a:xfrm rot="5400000" flipH="1" flipV="1">
            <a:off x="1023796" y="5484110"/>
            <a:ext cx="202495" cy="6383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 title="conector"/>
          <p:cNvSpPr txBox="1"/>
          <p:nvPr/>
        </p:nvSpPr>
        <p:spPr>
          <a:xfrm>
            <a:off x="1223946" y="4722315"/>
            <a:ext cx="431841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Arial"/>
                <a:cs typeface="Arial"/>
              </a:rPr>
              <a:t>o</a:t>
            </a:r>
            <a:r>
              <a:rPr lang="es-ES" sz="900" dirty="0">
                <a:latin typeface="Arial"/>
                <a:cs typeface="Arial"/>
              </a:rPr>
              <a:t> en</a:t>
            </a:r>
          </a:p>
        </p:txBody>
      </p:sp>
      <p:cxnSp>
        <p:nvCxnSpPr>
          <p:cNvPr id="626" name="Conector angular 625"/>
          <p:cNvCxnSpPr>
            <a:stCxn id="212" idx="2"/>
            <a:endCxn id="625" idx="0"/>
          </p:cNvCxnSpPr>
          <p:nvPr/>
        </p:nvCxnSpPr>
        <p:spPr>
          <a:xfrm rot="16200000" flipH="1">
            <a:off x="1404887" y="4687334"/>
            <a:ext cx="69179" cy="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ángulo 636" descr="Nodo de séptimo nivel" title="Nodo07"/>
          <p:cNvSpPr/>
          <p:nvPr/>
        </p:nvSpPr>
        <p:spPr>
          <a:xfrm>
            <a:off x="1500813" y="5898018"/>
            <a:ext cx="1514819" cy="576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análisis bidimensional del comportamiento de dos variables interrelacionadas entre sí</a:t>
            </a:r>
          </a:p>
        </p:txBody>
      </p:sp>
      <p:cxnSp>
        <p:nvCxnSpPr>
          <p:cNvPr id="646" name="Conector angular 645"/>
          <p:cNvCxnSpPr>
            <a:stCxn id="637" idx="0"/>
            <a:endCxn id="621" idx="2"/>
          </p:cNvCxnSpPr>
          <p:nvPr/>
        </p:nvCxnSpPr>
        <p:spPr>
          <a:xfrm rot="16200000" flipV="1">
            <a:off x="1753239" y="5393034"/>
            <a:ext cx="195973" cy="813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 descr="Conector entre nodos" title="conector"/>
          <p:cNvSpPr txBox="1"/>
          <p:nvPr/>
        </p:nvSpPr>
        <p:spPr>
          <a:xfrm>
            <a:off x="4075049" y="2483546"/>
            <a:ext cx="693677" cy="33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mediante el cual</a:t>
            </a:r>
          </a:p>
        </p:txBody>
      </p:sp>
      <p:sp>
        <p:nvSpPr>
          <p:cNvPr id="104" name="CuadroTexto 103" descr="Conector entre nodos" title="conector"/>
          <p:cNvSpPr txBox="1"/>
          <p:nvPr/>
        </p:nvSpPr>
        <p:spPr>
          <a:xfrm>
            <a:off x="3184959" y="2508820"/>
            <a:ext cx="693677" cy="30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mediante el cual</a:t>
            </a:r>
          </a:p>
        </p:txBody>
      </p:sp>
      <p:sp>
        <p:nvSpPr>
          <p:cNvPr id="106" name="CuadroTexto 105" descr="Conector entre nodos" title="conector"/>
          <p:cNvSpPr txBox="1"/>
          <p:nvPr/>
        </p:nvSpPr>
        <p:spPr>
          <a:xfrm>
            <a:off x="2320548" y="2484970"/>
            <a:ext cx="693677" cy="33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/>
                <a:cs typeface="Arial"/>
              </a:rPr>
              <a:t>mediante el cual</a:t>
            </a:r>
          </a:p>
        </p:txBody>
      </p:sp>
    </p:spTree>
    <p:extLst>
      <p:ext uri="{BB962C8B-B14F-4D97-AF65-F5344CB8AC3E}">
        <p14:creationId xmlns:p14="http://schemas.microsoft.com/office/powerpoint/2010/main" val="427765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234</Words>
  <Application>Microsoft Office PowerPoint</Application>
  <PresentationFormat>Carta (216 x 279 mm)</PresentationFormat>
  <Paragraphs>54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71</cp:revision>
  <cp:lastPrinted>2016-07-21T18:52:07Z</cp:lastPrinted>
  <dcterms:created xsi:type="dcterms:W3CDTF">2015-05-14T14:12:36Z</dcterms:created>
  <dcterms:modified xsi:type="dcterms:W3CDTF">2016-07-21T18:57:39Z</dcterms:modified>
</cp:coreProperties>
</file>