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02/03/2016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Sistemas y unidades de medida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4056453" y="1248810"/>
            <a:ext cx="1394243" cy="71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Sistema </a:t>
            </a:r>
            <a:r>
              <a:rPr lang="es-ES" sz="1600" dirty="0" smtClean="0"/>
              <a:t>Internacional </a:t>
            </a:r>
            <a:r>
              <a:rPr lang="es-ES" sz="1600" dirty="0" smtClean="0"/>
              <a:t>de </a:t>
            </a:r>
            <a:r>
              <a:rPr lang="es-ES" sz="1600" dirty="0" smtClean="0"/>
              <a:t>Unidades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60056" y="207791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</a:t>
            </a:r>
            <a:r>
              <a:rPr lang="es-ES" sz="1200" dirty="0" smtClean="0"/>
              <a:t>e aplica en</a:t>
            </a:r>
            <a:endParaRPr lang="es-ES" sz="1200" dirty="0"/>
          </a:p>
        </p:txBody>
      </p:sp>
      <p:sp>
        <p:nvSpPr>
          <p:cNvPr id="44" name="Rectángulo 43"/>
          <p:cNvSpPr/>
          <p:nvPr/>
        </p:nvSpPr>
        <p:spPr>
          <a:xfrm>
            <a:off x="370940" y="2466523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Longitud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890284" y="2466523"/>
            <a:ext cx="1045339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Superficie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132429" y="2466609"/>
            <a:ext cx="106928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Volumen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563467" y="2466523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Masa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742555" y="2467234"/>
            <a:ext cx="1105774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Tiempo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65952" y="31966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886344" y="3171470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358041" y="3601521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(m)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54546" y="4816314"/>
            <a:ext cx="164184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kilómetro </a:t>
            </a:r>
            <a:r>
              <a:rPr lang="es-ES" sz="1400" dirty="0" smtClean="0">
                <a:solidFill>
                  <a:schemeClr val="tx1"/>
                </a:solidFill>
              </a:rPr>
              <a:t>(km)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hectómetro </a:t>
            </a:r>
            <a:r>
              <a:rPr lang="es-ES" sz="1400" dirty="0" smtClean="0">
                <a:solidFill>
                  <a:schemeClr val="tx1"/>
                </a:solidFill>
              </a:rPr>
              <a:t>(hm)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decámetro </a:t>
            </a: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dirty="0" err="1">
                <a:solidFill>
                  <a:schemeClr val="tx1"/>
                </a:solidFill>
              </a:rPr>
              <a:t>dam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154547" y="6005480"/>
            <a:ext cx="164184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decímetro </a:t>
            </a:r>
            <a:r>
              <a:rPr lang="es-ES" sz="1400" dirty="0" smtClean="0">
                <a:solidFill>
                  <a:schemeClr val="tx1"/>
                </a:solidFill>
              </a:rPr>
              <a:t>(dm)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centímetro </a:t>
            </a:r>
            <a:r>
              <a:rPr lang="es-ES" sz="1400" dirty="0" smtClean="0">
                <a:solidFill>
                  <a:schemeClr val="tx1"/>
                </a:solidFill>
              </a:rPr>
              <a:t>(cm)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milímetro </a:t>
            </a:r>
            <a:r>
              <a:rPr lang="es-ES" sz="1400" dirty="0" smtClean="0">
                <a:solidFill>
                  <a:schemeClr val="tx1"/>
                </a:solidFill>
              </a:rPr>
              <a:t>(mm)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5952" y="438585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899154" y="3537600"/>
            <a:ext cx="12783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873529" y="429630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265950" y="557502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dirty="0"/>
          </a:p>
        </p:txBody>
      </p:sp>
      <p:cxnSp>
        <p:nvCxnSpPr>
          <p:cNvPr id="63" name="Conector angular 62"/>
          <p:cNvCxnSpPr/>
          <p:nvPr/>
        </p:nvCxnSpPr>
        <p:spPr>
          <a:xfrm rot="16200000" flipH="1">
            <a:off x="4714022" y="877899"/>
            <a:ext cx="72000" cy="1"/>
          </a:xfrm>
          <a:prstGeom prst="bentConnector3">
            <a:avLst>
              <a:gd name="adj1" fmla="val -21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/>
          <p:nvPr/>
        </p:nvCxnSpPr>
        <p:spPr>
          <a:xfrm rot="16200000" flipH="1">
            <a:off x="4721179" y="1196976"/>
            <a:ext cx="720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H="1">
            <a:off x="5899157" y="1241072"/>
            <a:ext cx="72000" cy="2340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/>
          <p:nvPr/>
        </p:nvCxnSpPr>
        <p:spPr>
          <a:xfrm rot="27000000" flipH="1">
            <a:off x="4837494" y="2297208"/>
            <a:ext cx="72000" cy="216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/>
          <p:nvPr/>
        </p:nvCxnSpPr>
        <p:spPr>
          <a:xfrm rot="5400000">
            <a:off x="2863568" y="550065"/>
            <a:ext cx="72000" cy="3708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/>
          <p:nvPr/>
        </p:nvCxnSpPr>
        <p:spPr>
          <a:xfrm rot="5400000">
            <a:off x="3563150" y="1251620"/>
            <a:ext cx="72000" cy="2304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042921" y="86865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</a:t>
            </a:r>
            <a:r>
              <a:rPr lang="es-ES" sz="1200" dirty="0" smtClean="0"/>
              <a:t>rigen por</a:t>
            </a:r>
            <a:endParaRPr lang="es-ES" sz="1200" dirty="0"/>
          </a:p>
        </p:txBody>
      </p:sp>
      <p:cxnSp>
        <p:nvCxnSpPr>
          <p:cNvPr id="93" name="Conector angular 92"/>
          <p:cNvCxnSpPr/>
          <p:nvPr/>
        </p:nvCxnSpPr>
        <p:spPr>
          <a:xfrm rot="5400000">
            <a:off x="2339504" y="3156443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3598334" y="3166150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5400000">
            <a:off x="6011989" y="3128206"/>
            <a:ext cx="153462" cy="1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/>
          <p:nvPr/>
        </p:nvCxnSpPr>
        <p:spPr>
          <a:xfrm rot="5400000">
            <a:off x="7218710" y="3162887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692501" y="3213880"/>
            <a:ext cx="1381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017440" y="320734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5424543" y="318829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626876" y="321388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cxnSp>
        <p:nvCxnSpPr>
          <p:cNvPr id="101" name="Conector angular 100"/>
          <p:cNvCxnSpPr/>
          <p:nvPr/>
        </p:nvCxnSpPr>
        <p:spPr>
          <a:xfrm rot="16200000" flipH="1">
            <a:off x="7232401" y="3524790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/>
          <p:nvPr/>
        </p:nvCxnSpPr>
        <p:spPr>
          <a:xfrm rot="16200000" flipH="1">
            <a:off x="6012984" y="354645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/>
          <p:nvPr/>
        </p:nvCxnSpPr>
        <p:spPr>
          <a:xfrm rot="16200000" flipH="1">
            <a:off x="3598333" y="3535588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/>
          <p:nvPr/>
        </p:nvCxnSpPr>
        <p:spPr>
          <a:xfrm rot="16200000" flipH="1">
            <a:off x="2345944" y="3516074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3165779" y="3626717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cúbico (m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  <a:r>
              <a:rPr lang="es-ES" sz="1400" dirty="0" smtClean="0">
                <a:solidFill>
                  <a:schemeClr val="tx1"/>
                </a:solidFill>
              </a:rPr>
              <a:t>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884720" y="3622415"/>
            <a:ext cx="1050904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cuadrado (m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  <a:r>
              <a:rPr lang="es-ES" sz="1400" dirty="0" smtClean="0">
                <a:solidFill>
                  <a:schemeClr val="tx1"/>
                </a:solidFill>
              </a:rPr>
              <a:t>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5525283" y="3622415"/>
            <a:ext cx="1101593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</a:t>
            </a:r>
            <a:r>
              <a:rPr lang="es-ES" sz="1400" dirty="0" smtClean="0">
                <a:solidFill>
                  <a:schemeClr val="tx1"/>
                </a:solidFill>
              </a:rPr>
              <a:t>ilogramo (kg)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6828314" y="3622415"/>
            <a:ext cx="1039994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</a:t>
            </a:r>
            <a:r>
              <a:rPr lang="es-ES" sz="1400" smtClean="0">
                <a:solidFill>
                  <a:schemeClr val="tx1"/>
                </a:solidFill>
              </a:rPr>
              <a:t>egundo </a:t>
            </a:r>
            <a:r>
              <a:rPr lang="es-ES" sz="1400" dirty="0" smtClean="0">
                <a:solidFill>
                  <a:schemeClr val="tx1"/>
                </a:solidFill>
              </a:rPr>
              <a:t>(s)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>
          <a:xfrm rot="5400000">
            <a:off x="4666292" y="2061215"/>
            <a:ext cx="153462" cy="1"/>
          </a:xfrm>
          <a:prstGeom prst="bentConnector3">
            <a:avLst>
              <a:gd name="adj1" fmla="val 33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5400000">
            <a:off x="1337104" y="3171470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 rot="16200000" flipH="1">
            <a:off x="860645" y="4726900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 rot="16200000" flipH="1">
            <a:off x="873520" y="5505452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/>
          <p:nvPr/>
        </p:nvCxnSpPr>
        <p:spPr>
          <a:xfrm rot="16200000" flipH="1">
            <a:off x="873516" y="5928749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/>
          <p:nvPr/>
        </p:nvCxnSpPr>
        <p:spPr>
          <a:xfrm rot="16200000" flipH="1">
            <a:off x="2313814" y="430857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1668470" y="438756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 </a:t>
            </a:r>
            <a:endParaRPr lang="es-ES" sz="1200" baseline="30000" dirty="0"/>
          </a:p>
        </p:txBody>
      </p:sp>
      <p:cxnSp>
        <p:nvCxnSpPr>
          <p:cNvPr id="85" name="Conector angular 84"/>
          <p:cNvCxnSpPr/>
          <p:nvPr/>
        </p:nvCxnSpPr>
        <p:spPr>
          <a:xfrm rot="16200000" flipH="1">
            <a:off x="2308807" y="4695200"/>
            <a:ext cx="179087" cy="4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884720" y="4814275"/>
            <a:ext cx="105090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km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dam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cxnSp>
        <p:nvCxnSpPr>
          <p:cNvPr id="87" name="Conector angular 86"/>
          <p:cNvCxnSpPr/>
          <p:nvPr/>
        </p:nvCxnSpPr>
        <p:spPr>
          <a:xfrm rot="16200000" flipH="1">
            <a:off x="2316596" y="551162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1707177" y="5572488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89" name="Conector angular 88"/>
          <p:cNvCxnSpPr/>
          <p:nvPr/>
        </p:nvCxnSpPr>
        <p:spPr>
          <a:xfrm rot="16200000" flipH="1">
            <a:off x="2316592" y="5910871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1884719" y="6005336"/>
            <a:ext cx="105090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mm</a:t>
            </a:r>
            <a:r>
              <a:rPr lang="es-ES" sz="1400" baseline="30000" dirty="0" smtClean="0">
                <a:solidFill>
                  <a:schemeClr val="tx1"/>
                </a:solidFill>
              </a:rPr>
              <a:t>2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cxnSp>
        <p:nvCxnSpPr>
          <p:cNvPr id="91" name="Conector angular 90"/>
          <p:cNvCxnSpPr/>
          <p:nvPr/>
        </p:nvCxnSpPr>
        <p:spPr>
          <a:xfrm rot="16200000" flipH="1">
            <a:off x="3585522" y="4328123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2999595" y="438756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 </a:t>
            </a:r>
            <a:endParaRPr lang="es-ES" sz="1200" baseline="30000" dirty="0"/>
          </a:p>
        </p:txBody>
      </p:sp>
      <p:cxnSp>
        <p:nvCxnSpPr>
          <p:cNvPr id="109" name="Conector angular 108"/>
          <p:cNvCxnSpPr/>
          <p:nvPr/>
        </p:nvCxnSpPr>
        <p:spPr>
          <a:xfrm rot="16200000" flipH="1">
            <a:off x="3581693" y="4749095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187054" y="4813540"/>
            <a:ext cx="105196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km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dam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rot="16200000" flipH="1">
            <a:off x="3585522" y="5523338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970829" y="5564650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</a:t>
            </a:r>
            <a:r>
              <a:rPr lang="es-ES" sz="1200" dirty="0" smtClean="0"/>
              <a:t>ubmúltiplos</a:t>
            </a:r>
            <a:endParaRPr lang="es-ES" sz="1200" baseline="30000" dirty="0"/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577527" y="5928749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3181878" y="5991752"/>
            <a:ext cx="102967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mm</a:t>
            </a:r>
            <a:r>
              <a:rPr lang="es-ES" sz="1400" baseline="30000" dirty="0" smtClean="0">
                <a:solidFill>
                  <a:schemeClr val="tx1"/>
                </a:solidFill>
              </a:rPr>
              <a:t>3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4402700" y="2476615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Capacidad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117" name="Conector angular 116"/>
          <p:cNvCxnSpPr/>
          <p:nvPr/>
        </p:nvCxnSpPr>
        <p:spPr>
          <a:xfrm rot="5400000">
            <a:off x="4820727" y="3162887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4200147" y="322897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119" name="Rectángulo 118"/>
          <p:cNvSpPr/>
          <p:nvPr/>
        </p:nvSpPr>
        <p:spPr>
          <a:xfrm>
            <a:off x="4348917" y="3624468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</a:t>
            </a:r>
            <a:r>
              <a:rPr lang="es-ES" sz="1400" dirty="0" smtClean="0">
                <a:solidFill>
                  <a:schemeClr val="tx1"/>
                </a:solidFill>
              </a:rPr>
              <a:t>itro (l)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4808720" y="354645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4232620" y="440076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baseline="30000" dirty="0"/>
          </a:p>
        </p:txBody>
      </p:sp>
      <p:sp>
        <p:nvSpPr>
          <p:cNvPr id="122" name="Rectángulo 121"/>
          <p:cNvSpPr/>
          <p:nvPr/>
        </p:nvSpPr>
        <p:spPr>
          <a:xfrm>
            <a:off x="4326288" y="4812144"/>
            <a:ext cx="112440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kilolitro </a:t>
            </a:r>
            <a:r>
              <a:rPr lang="es-ES" sz="1200" dirty="0" smtClean="0">
                <a:solidFill>
                  <a:schemeClr val="tx1"/>
                </a:solidFill>
              </a:rPr>
              <a:t>(kl)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hectolitro </a:t>
            </a:r>
            <a:r>
              <a:rPr lang="es-ES" sz="1200" dirty="0" smtClean="0">
                <a:solidFill>
                  <a:schemeClr val="tx1"/>
                </a:solidFill>
              </a:rPr>
              <a:t>(hl)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decalitro </a:t>
            </a:r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dal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16200000" flipH="1">
            <a:off x="4807723" y="551143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16200000" flipH="1">
            <a:off x="4807719" y="4301318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16200000" flipH="1">
            <a:off x="4821112" y="4729276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4205057" y="5575021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127" name="Conector angular 126"/>
          <p:cNvCxnSpPr/>
          <p:nvPr/>
        </p:nvCxnSpPr>
        <p:spPr>
          <a:xfrm rot="16200000" flipH="1">
            <a:off x="4798418" y="5901026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/>
          <p:cNvSpPr/>
          <p:nvPr/>
        </p:nvSpPr>
        <p:spPr>
          <a:xfrm>
            <a:off x="4402700" y="5987985"/>
            <a:ext cx="102967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decilitro </a:t>
            </a:r>
            <a:r>
              <a:rPr lang="es-ES" sz="1200" dirty="0" smtClean="0">
                <a:solidFill>
                  <a:schemeClr val="tx1"/>
                </a:solidFill>
              </a:rPr>
              <a:t>(dl)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centilitro </a:t>
            </a:r>
            <a:r>
              <a:rPr lang="es-ES" sz="1200" dirty="0" smtClean="0">
                <a:solidFill>
                  <a:schemeClr val="tx1"/>
                </a:solidFill>
              </a:rPr>
              <a:t>(cl) </a:t>
            </a:r>
            <a:r>
              <a:rPr lang="es-ES" sz="1200" dirty="0" smtClean="0">
                <a:solidFill>
                  <a:schemeClr val="tx1"/>
                </a:solidFill>
              </a:rPr>
              <a:t>mililitro </a:t>
            </a:r>
            <a:r>
              <a:rPr lang="es-ES" sz="1200" dirty="0" smtClean="0">
                <a:solidFill>
                  <a:schemeClr val="tx1"/>
                </a:solidFill>
              </a:rPr>
              <a:t>(ml)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5401283" y="4403429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130" name="Conector angular 129"/>
          <p:cNvCxnSpPr/>
          <p:nvPr/>
        </p:nvCxnSpPr>
        <p:spPr>
          <a:xfrm rot="16200000" flipH="1">
            <a:off x="6006851" y="4287471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H="1">
            <a:off x="6006847" y="4696996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5511136" y="4803174"/>
            <a:ext cx="1264806" cy="1206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smtClean="0">
                <a:solidFill>
                  <a:schemeClr val="tx1"/>
                </a:solidFill>
              </a:rPr>
              <a:t>hectogramo </a:t>
            </a:r>
            <a:r>
              <a:rPr lang="es-CO" sz="1200" dirty="0">
                <a:solidFill>
                  <a:schemeClr val="tx1"/>
                </a:solidFill>
              </a:rPr>
              <a:t>(hg)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decagramo </a:t>
            </a:r>
            <a:r>
              <a:rPr lang="es-CO" sz="1200" dirty="0" smtClean="0">
                <a:solidFill>
                  <a:schemeClr val="tx1"/>
                </a:solidFill>
              </a:rPr>
              <a:t>(</a:t>
            </a:r>
            <a:r>
              <a:rPr lang="es-CO" sz="1200" dirty="0" err="1" smtClean="0">
                <a:solidFill>
                  <a:schemeClr val="tx1"/>
                </a:solidFill>
              </a:rPr>
              <a:t>dag</a:t>
            </a:r>
            <a:r>
              <a:rPr lang="es-CO" sz="1200" dirty="0">
                <a:solidFill>
                  <a:schemeClr val="tx1"/>
                </a:solidFill>
              </a:rPr>
              <a:t>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gramo </a:t>
            </a:r>
            <a:r>
              <a:rPr lang="es-CO" sz="1200" dirty="0">
                <a:solidFill>
                  <a:schemeClr val="tx1"/>
                </a:solidFill>
              </a:rPr>
              <a:t>(g)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decigramo </a:t>
            </a:r>
            <a:r>
              <a:rPr lang="es-CO" sz="1200" dirty="0">
                <a:solidFill>
                  <a:schemeClr val="tx1"/>
                </a:solidFill>
              </a:rPr>
              <a:t>(dg)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centigramo </a:t>
            </a:r>
            <a:r>
              <a:rPr lang="es-CO" sz="1200" dirty="0">
                <a:solidFill>
                  <a:schemeClr val="tx1"/>
                </a:solidFill>
              </a:rPr>
              <a:t>(</a:t>
            </a:r>
            <a:r>
              <a:rPr lang="es-CO" sz="1200" dirty="0" smtClean="0">
                <a:solidFill>
                  <a:schemeClr val="tx1"/>
                </a:solidFill>
              </a:rPr>
              <a:t>cg)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miligramo </a:t>
            </a:r>
            <a:r>
              <a:rPr lang="es-CO" sz="1200" dirty="0" smtClean="0">
                <a:solidFill>
                  <a:schemeClr val="tx1"/>
                </a:solidFill>
              </a:rPr>
              <a:t>(mg)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6651189" y="4406632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baseline="30000" dirty="0"/>
          </a:p>
        </p:txBody>
      </p:sp>
      <p:cxnSp>
        <p:nvCxnSpPr>
          <p:cNvPr id="136" name="Conector angular 135"/>
          <p:cNvCxnSpPr/>
          <p:nvPr/>
        </p:nvCxnSpPr>
        <p:spPr>
          <a:xfrm rot="16200000" flipH="1">
            <a:off x="7222403" y="4328123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7219586" y="4718252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6821859" y="4820723"/>
            <a:ext cx="107532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minuto </a:t>
            </a:r>
            <a:r>
              <a:rPr lang="es-ES" sz="1200" dirty="0" smtClean="0">
                <a:solidFill>
                  <a:schemeClr val="tx1"/>
                </a:solidFill>
              </a:rPr>
              <a:t>(min)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hora </a:t>
            </a:r>
            <a:r>
              <a:rPr lang="es-ES" sz="1200" dirty="0" smtClean="0">
                <a:solidFill>
                  <a:schemeClr val="tx1"/>
                </a:solidFill>
              </a:rPr>
              <a:t>(h)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140" name="Conector angular 139"/>
          <p:cNvCxnSpPr/>
          <p:nvPr/>
        </p:nvCxnSpPr>
        <p:spPr>
          <a:xfrm rot="5400000">
            <a:off x="4101087" y="1787660"/>
            <a:ext cx="72000" cy="1224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6200000" flipH="1">
            <a:off x="5411009" y="1724924"/>
            <a:ext cx="72000" cy="1368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167</Words>
  <Application>Microsoft Office PowerPoint</Application>
  <PresentationFormat>Carta (216 x 279 mm)</PresentationFormat>
  <Paragraphs>63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mercyranjel</cp:lastModifiedBy>
  <cp:revision>31</cp:revision>
  <dcterms:created xsi:type="dcterms:W3CDTF">2015-05-14T14:12:36Z</dcterms:created>
  <dcterms:modified xsi:type="dcterms:W3CDTF">2016-03-02T20:09:14Z</dcterms:modified>
</cp:coreProperties>
</file>