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7" r:id="rId2"/>
  </p:sldIdLst>
  <p:sldSz cx="13681075" cy="9361488"/>
  <p:notesSz cx="6794500" cy="9918700"/>
  <p:defaultTextStyle>
    <a:defPPr>
      <a:defRPr lang="es-ES"/>
    </a:defPPr>
    <a:lvl1pPr marL="0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8411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6822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5233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3645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42056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70466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8878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7289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49">
          <p15:clr>
            <a:srgbClr val="A4A3A4"/>
          </p15:clr>
        </p15:guide>
        <p15:guide id="2" pos="43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013" autoAdjust="0"/>
    <p:restoredTop sz="99037" autoAdjust="0"/>
  </p:normalViewPr>
  <p:slideViewPr>
    <p:cSldViewPr snapToGrid="0">
      <p:cViewPr>
        <p:scale>
          <a:sx n="160" d="100"/>
          <a:sy n="160" d="100"/>
        </p:scale>
        <p:origin x="-2376" y="114"/>
      </p:cViewPr>
      <p:guideLst>
        <p:guide orient="horz" pos="2949"/>
        <p:guide pos="43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40577" y="8676733"/>
            <a:ext cx="3078241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fld id="{5001C876-01F7-4317-94B9-1AE222133113}" type="datetimeFigureOut">
              <a:rPr lang="es-ES" smtClean="0"/>
              <a:pPr/>
              <a:t>31/03/2016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31862" y="8676733"/>
            <a:ext cx="4617362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62265" y="8676733"/>
            <a:ext cx="3078241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fld id="{58140F73-F5A2-4B82-A2FA-BF1850CF130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 rot="16200000">
            <a:off x="-1399463" y="2362776"/>
            <a:ext cx="3642253" cy="322158"/>
          </a:xfrm>
          <a:prstGeom prst="rect">
            <a:avLst/>
          </a:prstGeom>
          <a:noFill/>
        </p:spPr>
        <p:txBody>
          <a:bodyPr wrap="none" lIns="105683" tIns="52841" rIns="105683" bIns="52841" rtlCol="0">
            <a:spAutoFit/>
          </a:bodyPr>
          <a:lstStyle/>
          <a:p>
            <a:pPr algn="ctr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7483" y="257337"/>
            <a:ext cx="248360" cy="27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56822" rtl="0" eaLnBrk="1" latinLnBrk="0" hangingPunct="1">
        <a:lnSpc>
          <a:spcPct val="90000"/>
        </a:lnSpc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205" indent="-264205" algn="l" defTabSz="1056822" rtl="0" eaLnBrk="1" latinLnBrk="0" hangingPunct="1">
        <a:lnSpc>
          <a:spcPct val="90000"/>
        </a:lnSpc>
        <a:spcBef>
          <a:spcPts val="1156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92617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21028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49439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377850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06261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34672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63083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91494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8411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6822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5233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3645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42056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70466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8878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7289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gif"/><Relationship Id="rId10" Type="http://schemas.openxmlformats.org/officeDocument/2006/relationships/image" Target="../media/image10.png"/><Relationship Id="rId4" Type="http://schemas.openxmlformats.org/officeDocument/2006/relationships/image" Target="../media/image4.gif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ángulo 3"/>
          <p:cNvSpPr/>
          <p:nvPr/>
        </p:nvSpPr>
        <p:spPr>
          <a:xfrm>
            <a:off x="4716774" y="557561"/>
            <a:ext cx="4100778" cy="478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6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sucesiones </a:t>
            </a:r>
            <a:r>
              <a:rPr lang="es-CO" sz="16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CO" sz="16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progresiones </a:t>
            </a:r>
            <a:endParaRPr lang="es-CO" sz="16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8" name="Rectángulo 35"/>
          <p:cNvSpPr/>
          <p:nvPr/>
        </p:nvSpPr>
        <p:spPr>
          <a:xfrm>
            <a:off x="2973924" y="1922667"/>
            <a:ext cx="1095738" cy="2720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9" name="328 Conector recto de flecha"/>
          <p:cNvCxnSpPr>
            <a:endCxn id="328" idx="0"/>
          </p:cNvCxnSpPr>
          <p:nvPr/>
        </p:nvCxnSpPr>
        <p:spPr>
          <a:xfrm>
            <a:off x="3515127" y="1740921"/>
            <a:ext cx="6666" cy="181746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tángulo 33"/>
          <p:cNvSpPr/>
          <p:nvPr/>
        </p:nvSpPr>
        <p:spPr>
          <a:xfrm>
            <a:off x="2708338" y="2369858"/>
            <a:ext cx="1626910" cy="87747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términos organizados </a:t>
            </a:r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uno a continuación del 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otro, cumpliendo </a:t>
            </a:r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cierto orden</a:t>
            </a:r>
            <a:r>
              <a:rPr lang="es-CO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s-CO" sz="105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2" name="331 Conector recto de flecha"/>
          <p:cNvCxnSpPr>
            <a:stCxn id="328" idx="2"/>
            <a:endCxn id="330" idx="0"/>
          </p:cNvCxnSpPr>
          <p:nvPr/>
        </p:nvCxnSpPr>
        <p:spPr>
          <a:xfrm>
            <a:off x="3521793" y="2194745"/>
            <a:ext cx="0" cy="175113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581 Conector angular"/>
          <p:cNvCxnSpPr>
            <a:stCxn id="239" idx="2"/>
          </p:cNvCxnSpPr>
          <p:nvPr/>
        </p:nvCxnSpPr>
        <p:spPr>
          <a:xfrm rot="5400000">
            <a:off x="5030932" y="-454264"/>
            <a:ext cx="246360" cy="32261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591 Conector angular"/>
          <p:cNvCxnSpPr>
            <a:stCxn id="239" idx="2"/>
          </p:cNvCxnSpPr>
          <p:nvPr/>
        </p:nvCxnSpPr>
        <p:spPr>
          <a:xfrm rot="16200000" flipH="1">
            <a:off x="8557025" y="-754256"/>
            <a:ext cx="252170" cy="38318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Rectángulo 33"/>
          <p:cNvSpPr/>
          <p:nvPr/>
        </p:nvSpPr>
        <p:spPr>
          <a:xfrm>
            <a:off x="3662983" y="4054975"/>
            <a:ext cx="1091525" cy="42238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pueden ser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numéricas infinitas</a:t>
            </a:r>
            <a:endParaRPr lang="es-CO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2" name="601 Conector angular"/>
          <p:cNvCxnSpPr/>
          <p:nvPr/>
        </p:nvCxnSpPr>
        <p:spPr>
          <a:xfrm>
            <a:off x="3508435" y="3831449"/>
            <a:ext cx="811060" cy="21687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ángulo 33"/>
          <p:cNvSpPr/>
          <p:nvPr/>
        </p:nvSpPr>
        <p:spPr>
          <a:xfrm>
            <a:off x="3672991" y="5037198"/>
            <a:ext cx="1010315" cy="504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sucesión de los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números pares                            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ángulo 35"/>
          <p:cNvSpPr/>
          <p:nvPr/>
        </p:nvSpPr>
        <p:spPr>
          <a:xfrm>
            <a:off x="10043930" y="1838159"/>
            <a:ext cx="1095738" cy="3593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define como 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91 Conector recto"/>
          <p:cNvCxnSpPr>
            <a:stCxn id="279" idx="0"/>
            <a:endCxn id="286" idx="2"/>
          </p:cNvCxnSpPr>
          <p:nvPr/>
        </p:nvCxnSpPr>
        <p:spPr>
          <a:xfrm flipH="1" flipV="1">
            <a:off x="4175085" y="6021263"/>
            <a:ext cx="2538" cy="2833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108 Conector recto"/>
          <p:cNvCxnSpPr>
            <a:stCxn id="259" idx="2"/>
            <a:endCxn id="260" idx="0"/>
          </p:cNvCxnSpPr>
          <p:nvPr/>
        </p:nvCxnSpPr>
        <p:spPr>
          <a:xfrm>
            <a:off x="8595695" y="4762084"/>
            <a:ext cx="990" cy="1038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ángulo 33"/>
          <p:cNvSpPr/>
          <p:nvPr/>
        </p:nvSpPr>
        <p:spPr>
          <a:xfrm>
            <a:off x="9648989" y="2326383"/>
            <a:ext cx="1885619" cy="10447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sucesiones en las cuales sus términos exceptuando el primero se generan sumando o multiplicando una cantidad fija    </a:t>
            </a:r>
            <a:endParaRPr lang="es-CO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2" name="181 Conector recto"/>
          <p:cNvCxnSpPr>
            <a:stCxn id="257" idx="2"/>
            <a:endCxn id="263" idx="0"/>
          </p:cNvCxnSpPr>
          <p:nvPr/>
        </p:nvCxnSpPr>
        <p:spPr>
          <a:xfrm>
            <a:off x="11921706" y="4432443"/>
            <a:ext cx="5398" cy="193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160 Conector angular"/>
          <p:cNvCxnSpPr/>
          <p:nvPr/>
        </p:nvCxnSpPr>
        <p:spPr>
          <a:xfrm rot="10800000" flipV="1">
            <a:off x="1121524" y="3831152"/>
            <a:ext cx="2379928" cy="46641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160 Conector angular"/>
          <p:cNvCxnSpPr/>
          <p:nvPr/>
        </p:nvCxnSpPr>
        <p:spPr>
          <a:xfrm rot="10800000" flipV="1">
            <a:off x="8623198" y="3919182"/>
            <a:ext cx="1949606" cy="16456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ángulo 35"/>
          <p:cNvSpPr/>
          <p:nvPr/>
        </p:nvSpPr>
        <p:spPr>
          <a:xfrm>
            <a:off x="2916003" y="3346709"/>
            <a:ext cx="1191057" cy="3842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Rectángulo 33"/>
          <p:cNvSpPr/>
          <p:nvPr/>
        </p:nvSpPr>
        <p:spPr>
          <a:xfrm>
            <a:off x="712589" y="4019654"/>
            <a:ext cx="1138686" cy="6908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 un término general  que se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denota como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endParaRPr lang="es-CO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O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0" name="149 Conector recto"/>
          <p:cNvCxnSpPr>
            <a:stCxn id="596" idx="2"/>
          </p:cNvCxnSpPr>
          <p:nvPr/>
        </p:nvCxnSpPr>
        <p:spPr>
          <a:xfrm>
            <a:off x="4208746" y="4477360"/>
            <a:ext cx="2105" cy="1615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190 Conector recto"/>
          <p:cNvCxnSpPr>
            <a:stCxn id="330" idx="2"/>
          </p:cNvCxnSpPr>
          <p:nvPr/>
        </p:nvCxnSpPr>
        <p:spPr>
          <a:xfrm>
            <a:off x="3521793" y="3247332"/>
            <a:ext cx="0" cy="170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171450" cy="180975"/>
          </a:xfrm>
          <a:prstGeom prst="rect">
            <a:avLst/>
          </a:prstGeom>
          <a:noFill/>
        </p:spPr>
      </p:pic>
      <p:sp>
        <p:nvSpPr>
          <p:cNvPr id="222" name="Rectángulo 35"/>
          <p:cNvSpPr/>
          <p:nvPr/>
        </p:nvSpPr>
        <p:spPr>
          <a:xfrm>
            <a:off x="701213" y="4873829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donde 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Rectángulo 33"/>
          <p:cNvSpPr/>
          <p:nvPr/>
        </p:nvSpPr>
        <p:spPr>
          <a:xfrm>
            <a:off x="688279" y="5302738"/>
            <a:ext cx="1119917" cy="3190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i="1" dirty="0" smtClean="0"/>
              <a:t> </a:t>
            </a:r>
          </a:p>
          <a:p>
            <a:pPr algn="ctr"/>
            <a:r>
              <a:rPr lang="es-ES" sz="900" i="1" dirty="0" smtClean="0"/>
              <a:t>a: </a:t>
            </a:r>
            <a:r>
              <a:rPr lang="es-ES" sz="900" dirty="0" smtClean="0"/>
              <a:t> termino </a:t>
            </a:r>
          </a:p>
          <a:p>
            <a:pPr algn="ctr"/>
            <a:r>
              <a:rPr lang="es-ES" sz="900" dirty="0"/>
              <a:t>s</a:t>
            </a:r>
            <a:r>
              <a:rPr lang="es-ES" sz="900" dirty="0" smtClean="0"/>
              <a:t>ub </a:t>
            </a:r>
            <a:r>
              <a:rPr lang="es-ES" sz="900" i="1" dirty="0" smtClean="0"/>
              <a:t>n</a:t>
            </a:r>
            <a:r>
              <a:rPr lang="es-ES" sz="900" dirty="0" smtClean="0"/>
              <a:t>: posición  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31" name="230 Conector recto"/>
          <p:cNvCxnSpPr>
            <a:stCxn id="222" idx="2"/>
            <a:endCxn id="230" idx="0"/>
          </p:cNvCxnSpPr>
          <p:nvPr/>
        </p:nvCxnSpPr>
        <p:spPr>
          <a:xfrm flipH="1">
            <a:off x="1248238" y="5095792"/>
            <a:ext cx="844" cy="2069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ángulo 35"/>
          <p:cNvSpPr/>
          <p:nvPr/>
        </p:nvSpPr>
        <p:spPr>
          <a:xfrm>
            <a:off x="701822" y="5836031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pueden ser  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0" name="239 Conector recto"/>
          <p:cNvCxnSpPr>
            <a:stCxn id="230" idx="2"/>
            <a:endCxn id="238" idx="0"/>
          </p:cNvCxnSpPr>
          <p:nvPr/>
        </p:nvCxnSpPr>
        <p:spPr>
          <a:xfrm>
            <a:off x="1248238" y="5621780"/>
            <a:ext cx="1453" cy="2142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ángulo 33"/>
          <p:cNvSpPr/>
          <p:nvPr/>
        </p:nvSpPr>
        <p:spPr>
          <a:xfrm>
            <a:off x="675271" y="6251480"/>
            <a:ext cx="1150153" cy="414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numérica o no numéricas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4" name="243 Conector recto"/>
          <p:cNvCxnSpPr>
            <a:stCxn id="238" idx="2"/>
            <a:endCxn id="243" idx="0"/>
          </p:cNvCxnSpPr>
          <p:nvPr/>
        </p:nvCxnSpPr>
        <p:spPr>
          <a:xfrm>
            <a:off x="1249691" y="6057994"/>
            <a:ext cx="657" cy="1934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247 Conector recto"/>
          <p:cNvCxnSpPr>
            <a:stCxn id="252" idx="2"/>
            <a:endCxn id="179" idx="0"/>
          </p:cNvCxnSpPr>
          <p:nvPr/>
        </p:nvCxnSpPr>
        <p:spPr>
          <a:xfrm>
            <a:off x="1248660" y="7104113"/>
            <a:ext cx="4299" cy="1947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ángulo 35"/>
          <p:cNvSpPr/>
          <p:nvPr/>
        </p:nvSpPr>
        <p:spPr>
          <a:xfrm>
            <a:off x="700791" y="6882150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114 Conector recto"/>
          <p:cNvCxnSpPr>
            <a:stCxn id="243" idx="2"/>
            <a:endCxn id="252" idx="0"/>
          </p:cNvCxnSpPr>
          <p:nvPr/>
        </p:nvCxnSpPr>
        <p:spPr>
          <a:xfrm flipH="1">
            <a:off x="1248660" y="6666408"/>
            <a:ext cx="1688" cy="2157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ángulo 33"/>
          <p:cNvSpPr/>
          <p:nvPr/>
        </p:nvSpPr>
        <p:spPr>
          <a:xfrm>
            <a:off x="2261256" y="4004405"/>
            <a:ext cx="823784" cy="399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 recurrentes</a:t>
            </a:r>
            <a:endParaRPr lang="es-CO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ectángulo 35"/>
          <p:cNvSpPr/>
          <p:nvPr/>
        </p:nvSpPr>
        <p:spPr>
          <a:xfrm>
            <a:off x="2123241" y="4623782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  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ángulo 33"/>
          <p:cNvSpPr/>
          <p:nvPr/>
        </p:nvSpPr>
        <p:spPr>
          <a:xfrm>
            <a:off x="2088790" y="5095792"/>
            <a:ext cx="1166303" cy="740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los términos se obtienen a partir de operaciones con los 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anteriores</a:t>
            </a:r>
          </a:p>
          <a:p>
            <a:pPr algn="ctr"/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4" name="123 Conector recto"/>
          <p:cNvCxnSpPr>
            <a:stCxn id="135" idx="2"/>
            <a:endCxn id="153" idx="0"/>
          </p:cNvCxnSpPr>
          <p:nvPr/>
        </p:nvCxnSpPr>
        <p:spPr>
          <a:xfrm flipH="1">
            <a:off x="2671110" y="4403625"/>
            <a:ext cx="2038" cy="2201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"/>
          <p:cNvCxnSpPr>
            <a:stCxn id="153" idx="2"/>
            <a:endCxn id="121" idx="0"/>
          </p:cNvCxnSpPr>
          <p:nvPr/>
        </p:nvCxnSpPr>
        <p:spPr>
          <a:xfrm>
            <a:off x="2671110" y="4845745"/>
            <a:ext cx="832" cy="2500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ángulo 35"/>
          <p:cNvSpPr/>
          <p:nvPr/>
        </p:nvSpPr>
        <p:spPr>
          <a:xfrm>
            <a:off x="2127504" y="6023785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ectángulo 33"/>
          <p:cNvSpPr/>
          <p:nvPr/>
        </p:nvSpPr>
        <p:spPr>
          <a:xfrm>
            <a:off x="2086554" y="6418201"/>
            <a:ext cx="1180233" cy="552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la sucesión 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de Fibonacci: 0, 1, 1, 2, 3, 5, 8, 13, 21...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153 Conector recto"/>
          <p:cNvCxnSpPr>
            <a:stCxn id="121" idx="2"/>
            <a:endCxn id="148" idx="0"/>
          </p:cNvCxnSpPr>
          <p:nvPr/>
        </p:nvCxnSpPr>
        <p:spPr>
          <a:xfrm>
            <a:off x="2671942" y="5836166"/>
            <a:ext cx="3431" cy="1876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154 Conector recto"/>
          <p:cNvCxnSpPr>
            <a:stCxn id="148" idx="2"/>
            <a:endCxn id="151" idx="0"/>
          </p:cNvCxnSpPr>
          <p:nvPr/>
        </p:nvCxnSpPr>
        <p:spPr>
          <a:xfrm>
            <a:off x="2675373" y="6245748"/>
            <a:ext cx="1298" cy="1724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ángulo 33"/>
          <p:cNvSpPr/>
          <p:nvPr/>
        </p:nvSpPr>
        <p:spPr>
          <a:xfrm>
            <a:off x="5077570" y="4051562"/>
            <a:ext cx="1187421" cy="3309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definen operaciones    </a:t>
            </a:r>
            <a:endParaRPr lang="es-CO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ángulo 35"/>
          <p:cNvSpPr/>
          <p:nvPr/>
        </p:nvSpPr>
        <p:spPr>
          <a:xfrm>
            <a:off x="5117488" y="4584414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7" name="166 Conector recto"/>
          <p:cNvCxnSpPr/>
          <p:nvPr/>
        </p:nvCxnSpPr>
        <p:spPr>
          <a:xfrm flipH="1">
            <a:off x="5665357" y="4376404"/>
            <a:ext cx="5924" cy="2019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ángulo 33"/>
          <p:cNvSpPr/>
          <p:nvPr/>
        </p:nvSpPr>
        <p:spPr>
          <a:xfrm>
            <a:off x="5158026" y="5008224"/>
            <a:ext cx="986965" cy="491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adición y la multiplicación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5" name="184 Conector angular"/>
          <p:cNvCxnSpPr/>
          <p:nvPr/>
        </p:nvCxnSpPr>
        <p:spPr>
          <a:xfrm rot="5400000">
            <a:off x="5557914" y="4900138"/>
            <a:ext cx="197549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ángulo 35"/>
          <p:cNvSpPr/>
          <p:nvPr/>
        </p:nvSpPr>
        <p:spPr>
          <a:xfrm>
            <a:off x="5268454" y="5628161"/>
            <a:ext cx="756432" cy="2769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aplican 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4" name="193 Conector recto"/>
          <p:cNvCxnSpPr/>
          <p:nvPr/>
        </p:nvCxnSpPr>
        <p:spPr>
          <a:xfrm flipH="1">
            <a:off x="5646670" y="5500004"/>
            <a:ext cx="4839" cy="1281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ángulo 33"/>
          <p:cNvSpPr/>
          <p:nvPr/>
        </p:nvSpPr>
        <p:spPr>
          <a:xfrm>
            <a:off x="5177161" y="6102687"/>
            <a:ext cx="939017" cy="378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componente a componente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tángulo 35"/>
          <p:cNvSpPr/>
          <p:nvPr/>
        </p:nvSpPr>
        <p:spPr>
          <a:xfrm>
            <a:off x="5185061" y="6894830"/>
            <a:ext cx="959930" cy="746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 ejemplos 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7" name="196 Conector recto"/>
          <p:cNvCxnSpPr/>
          <p:nvPr/>
        </p:nvCxnSpPr>
        <p:spPr>
          <a:xfrm>
            <a:off x="5645014" y="5911363"/>
            <a:ext cx="0" cy="1975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198 Conector recto"/>
          <p:cNvCxnSpPr>
            <a:stCxn id="195" idx="2"/>
          </p:cNvCxnSpPr>
          <p:nvPr/>
        </p:nvCxnSpPr>
        <p:spPr>
          <a:xfrm flipH="1">
            <a:off x="5637143" y="6480883"/>
            <a:ext cx="9527" cy="339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200 Conector recto"/>
          <p:cNvCxnSpPr/>
          <p:nvPr/>
        </p:nvCxnSpPr>
        <p:spPr>
          <a:xfrm>
            <a:off x="5657232" y="7032970"/>
            <a:ext cx="1224" cy="1599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ángulo 35"/>
          <p:cNvSpPr/>
          <p:nvPr/>
        </p:nvSpPr>
        <p:spPr>
          <a:xfrm>
            <a:off x="10010789" y="3543636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clasifican 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1" name="220 Conector recto"/>
          <p:cNvCxnSpPr>
            <a:endCxn id="219" idx="0"/>
          </p:cNvCxnSpPr>
          <p:nvPr/>
        </p:nvCxnSpPr>
        <p:spPr>
          <a:xfrm>
            <a:off x="10558658" y="3380827"/>
            <a:ext cx="0" cy="1628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33"/>
          <p:cNvSpPr/>
          <p:nvPr/>
        </p:nvSpPr>
        <p:spPr>
          <a:xfrm>
            <a:off x="8061295" y="4086755"/>
            <a:ext cx="1068800" cy="3669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rogresiones aritméticas  </a:t>
            </a:r>
            <a:endParaRPr lang="es-CO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Rectángulo 33"/>
          <p:cNvSpPr/>
          <p:nvPr/>
        </p:nvSpPr>
        <p:spPr>
          <a:xfrm>
            <a:off x="11341955" y="4092300"/>
            <a:ext cx="1159502" cy="3401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progresiones geométricas  </a:t>
            </a:r>
            <a:endParaRPr lang="es-CO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8" name="160 Conector angular"/>
          <p:cNvCxnSpPr/>
          <p:nvPr/>
        </p:nvCxnSpPr>
        <p:spPr>
          <a:xfrm rot="16200000" flipH="1">
            <a:off x="11086868" y="3237042"/>
            <a:ext cx="326701" cy="13630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ángulo 35"/>
          <p:cNvSpPr/>
          <p:nvPr/>
        </p:nvSpPr>
        <p:spPr>
          <a:xfrm>
            <a:off x="8047826" y="4540121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Rectángulo 33"/>
          <p:cNvSpPr/>
          <p:nvPr/>
        </p:nvSpPr>
        <p:spPr>
          <a:xfrm>
            <a:off x="7858410" y="4865897"/>
            <a:ext cx="1476549" cy="953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sucesiones 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que cada término (excepto el primero) se obtiene sumando al anterior una cantidad fija, </a:t>
            </a:r>
            <a:r>
              <a:rPr lang="es-CO" sz="9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, llamada </a:t>
            </a:r>
            <a:r>
              <a:rPr lang="es-CO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diferencia</a:t>
            </a:r>
          </a:p>
          <a:p>
            <a:pPr algn="ctr"/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Rectángulo 33"/>
          <p:cNvSpPr/>
          <p:nvPr/>
        </p:nvSpPr>
        <p:spPr>
          <a:xfrm>
            <a:off x="11167851" y="5006597"/>
            <a:ext cx="1872365" cy="9302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sucesiones 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en la que cada término (excepto el primero) se obtiene multiplicando el anterior por una cantidad fija, </a:t>
            </a:r>
            <a:r>
              <a:rPr lang="es-CO" sz="9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, llamada </a:t>
            </a:r>
            <a:r>
              <a:rPr lang="es-CO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razón</a:t>
            </a:r>
          </a:p>
          <a:p>
            <a:pPr algn="ctr"/>
            <a:endParaRPr lang="es-CO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O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2" name="261 Conector recto"/>
          <p:cNvCxnSpPr>
            <a:stCxn id="256" idx="2"/>
          </p:cNvCxnSpPr>
          <p:nvPr/>
        </p:nvCxnSpPr>
        <p:spPr>
          <a:xfrm>
            <a:off x="8595695" y="4453708"/>
            <a:ext cx="0" cy="1320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ángulo 35"/>
          <p:cNvSpPr/>
          <p:nvPr/>
        </p:nvSpPr>
        <p:spPr>
          <a:xfrm>
            <a:off x="11379235" y="4625602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 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5" name="Rectángulo 35"/>
          <p:cNvSpPr/>
          <p:nvPr/>
        </p:nvSpPr>
        <p:spPr>
          <a:xfrm>
            <a:off x="8002809" y="6016910"/>
            <a:ext cx="1191057" cy="3842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 caracterizan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6" name="265 Conector recto"/>
          <p:cNvCxnSpPr>
            <a:stCxn id="265" idx="0"/>
            <a:endCxn id="260" idx="2"/>
          </p:cNvCxnSpPr>
          <p:nvPr/>
        </p:nvCxnSpPr>
        <p:spPr>
          <a:xfrm flipH="1" flipV="1">
            <a:off x="8596685" y="5819004"/>
            <a:ext cx="1653" cy="197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ángulo 33"/>
          <p:cNvSpPr/>
          <p:nvPr/>
        </p:nvSpPr>
        <p:spPr>
          <a:xfrm>
            <a:off x="7128473" y="6660154"/>
            <a:ext cx="886348" cy="300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 término general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8" name="160 Conector angular"/>
          <p:cNvCxnSpPr>
            <a:stCxn id="265" idx="2"/>
            <a:endCxn id="267" idx="0"/>
          </p:cNvCxnSpPr>
          <p:nvPr/>
        </p:nvCxnSpPr>
        <p:spPr>
          <a:xfrm rot="5400000">
            <a:off x="7955503" y="6017319"/>
            <a:ext cx="258980" cy="10266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ángulo 33"/>
          <p:cNvSpPr/>
          <p:nvPr/>
        </p:nvSpPr>
        <p:spPr>
          <a:xfrm>
            <a:off x="8156022" y="6660154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suma de </a:t>
            </a:r>
            <a:r>
              <a:rPr lang="es-CO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términos  consecutivos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1" name="Rectángulo 33"/>
          <p:cNvSpPr/>
          <p:nvPr/>
        </p:nvSpPr>
        <p:spPr>
          <a:xfrm>
            <a:off x="9137192" y="6660154"/>
            <a:ext cx="950313" cy="551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nterpolar</a:t>
            </a:r>
            <a:r>
              <a:rPr lang="es-CO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términos  entre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términos </a:t>
            </a:r>
            <a:r>
              <a:rPr lang="es-CO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CO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2" name="Rectángulo 33"/>
          <p:cNvSpPr/>
          <p:nvPr/>
        </p:nvSpPr>
        <p:spPr>
          <a:xfrm>
            <a:off x="10530770" y="6744657"/>
            <a:ext cx="793045" cy="320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  término general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" name="Rectángulo 33"/>
          <p:cNvSpPr/>
          <p:nvPr/>
        </p:nvSpPr>
        <p:spPr>
          <a:xfrm>
            <a:off x="11568823" y="6722050"/>
            <a:ext cx="815610" cy="3312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suma de </a:t>
            </a:r>
            <a:r>
              <a:rPr lang="es-CO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términos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4" name="160 Conector angular"/>
          <p:cNvCxnSpPr>
            <a:stCxn id="265" idx="2"/>
            <a:endCxn id="270" idx="0"/>
          </p:cNvCxnSpPr>
          <p:nvPr/>
        </p:nvCxnSpPr>
        <p:spPr>
          <a:xfrm rot="16200000" flipH="1">
            <a:off x="8471551" y="6527960"/>
            <a:ext cx="258980" cy="54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160 Conector angular"/>
          <p:cNvCxnSpPr>
            <a:stCxn id="265" idx="2"/>
            <a:endCxn id="271" idx="0"/>
          </p:cNvCxnSpPr>
          <p:nvPr/>
        </p:nvCxnSpPr>
        <p:spPr>
          <a:xfrm rot="16200000" flipH="1">
            <a:off x="8975853" y="6023658"/>
            <a:ext cx="258980" cy="10140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35"/>
          <p:cNvSpPr/>
          <p:nvPr/>
        </p:nvSpPr>
        <p:spPr>
          <a:xfrm>
            <a:off x="11338091" y="6130119"/>
            <a:ext cx="1191057" cy="3842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 caracterizan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 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2" name="281 Conector recto"/>
          <p:cNvCxnSpPr/>
          <p:nvPr/>
        </p:nvCxnSpPr>
        <p:spPr>
          <a:xfrm flipV="1">
            <a:off x="11984298" y="5952473"/>
            <a:ext cx="1" cy="252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ángulo 33"/>
          <p:cNvSpPr/>
          <p:nvPr/>
        </p:nvSpPr>
        <p:spPr>
          <a:xfrm>
            <a:off x="12665519" y="6730218"/>
            <a:ext cx="775563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interpolar</a:t>
            </a:r>
            <a:r>
              <a:rPr lang="es-CO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términos  entre </a:t>
            </a:r>
            <a:r>
              <a:rPr lang="es-CO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CO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s-CO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ctángulo 35"/>
          <p:cNvSpPr/>
          <p:nvPr/>
        </p:nvSpPr>
        <p:spPr>
          <a:xfrm>
            <a:off x="7192871" y="7106401"/>
            <a:ext cx="756432" cy="2769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definido como   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7" name="126 Conector recto"/>
          <p:cNvCxnSpPr>
            <a:stCxn id="267" idx="2"/>
            <a:endCxn id="126" idx="0"/>
          </p:cNvCxnSpPr>
          <p:nvPr/>
        </p:nvCxnSpPr>
        <p:spPr>
          <a:xfrm flipH="1">
            <a:off x="7571087" y="6960804"/>
            <a:ext cx="560" cy="1455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ángulo 33"/>
          <p:cNvSpPr/>
          <p:nvPr/>
        </p:nvSpPr>
        <p:spPr>
          <a:xfrm>
            <a:off x="7105001" y="7507623"/>
            <a:ext cx="929958" cy="326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endParaRPr lang="es-CO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3" name="132 Conector recto"/>
          <p:cNvCxnSpPr>
            <a:stCxn id="126" idx="2"/>
            <a:endCxn id="132" idx="0"/>
          </p:cNvCxnSpPr>
          <p:nvPr/>
        </p:nvCxnSpPr>
        <p:spPr>
          <a:xfrm flipH="1">
            <a:off x="7569980" y="7383378"/>
            <a:ext cx="1107" cy="1242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ángulo 35"/>
          <p:cNvSpPr/>
          <p:nvPr/>
        </p:nvSpPr>
        <p:spPr>
          <a:xfrm>
            <a:off x="8225296" y="7321092"/>
            <a:ext cx="756432" cy="2769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 la formula    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0" name="139 Conector recto"/>
          <p:cNvCxnSpPr>
            <a:stCxn id="270" idx="2"/>
            <a:endCxn id="138" idx="0"/>
          </p:cNvCxnSpPr>
          <p:nvPr/>
        </p:nvCxnSpPr>
        <p:spPr>
          <a:xfrm flipH="1">
            <a:off x="8603512" y="7165773"/>
            <a:ext cx="233" cy="1553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ángulo 33"/>
          <p:cNvSpPr/>
          <p:nvPr/>
        </p:nvSpPr>
        <p:spPr>
          <a:xfrm>
            <a:off x="8156022" y="7736479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O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4" name="163 Conector recto"/>
          <p:cNvCxnSpPr>
            <a:stCxn id="138" idx="2"/>
            <a:endCxn id="162" idx="0"/>
          </p:cNvCxnSpPr>
          <p:nvPr/>
        </p:nvCxnSpPr>
        <p:spPr>
          <a:xfrm>
            <a:off x="8603512" y="7598069"/>
            <a:ext cx="233" cy="138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98309" y="7801821"/>
            <a:ext cx="827087" cy="24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9" name="Rectángulo 35"/>
          <p:cNvSpPr/>
          <p:nvPr/>
        </p:nvSpPr>
        <p:spPr>
          <a:xfrm>
            <a:off x="9237813" y="7296998"/>
            <a:ext cx="756432" cy="2769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formula    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1" name="170 Conector recto"/>
          <p:cNvCxnSpPr>
            <a:stCxn id="271" idx="2"/>
            <a:endCxn id="169" idx="0"/>
          </p:cNvCxnSpPr>
          <p:nvPr/>
        </p:nvCxnSpPr>
        <p:spPr>
          <a:xfrm>
            <a:off x="9612349" y="7211257"/>
            <a:ext cx="3680" cy="857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ángulo 33"/>
          <p:cNvSpPr/>
          <p:nvPr/>
        </p:nvSpPr>
        <p:spPr>
          <a:xfrm>
            <a:off x="9202414" y="7769728"/>
            <a:ext cx="830095" cy="434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O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7" name="176 Conector recto"/>
          <p:cNvCxnSpPr>
            <a:stCxn id="169" idx="2"/>
            <a:endCxn id="175" idx="0"/>
          </p:cNvCxnSpPr>
          <p:nvPr/>
        </p:nvCxnSpPr>
        <p:spPr>
          <a:xfrm>
            <a:off x="9616029" y="7573975"/>
            <a:ext cx="1433" cy="1957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ángulo 35"/>
          <p:cNvSpPr/>
          <p:nvPr/>
        </p:nvSpPr>
        <p:spPr>
          <a:xfrm>
            <a:off x="10486150" y="7220552"/>
            <a:ext cx="756432" cy="2769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definido como   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Rectángulo 33"/>
          <p:cNvSpPr/>
          <p:nvPr/>
        </p:nvSpPr>
        <p:spPr>
          <a:xfrm>
            <a:off x="10518675" y="7732638"/>
            <a:ext cx="895445" cy="3548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O" sz="9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4" name="183 Conector recto"/>
          <p:cNvCxnSpPr/>
          <p:nvPr/>
        </p:nvCxnSpPr>
        <p:spPr>
          <a:xfrm>
            <a:off x="10951010" y="7078649"/>
            <a:ext cx="233" cy="186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ángulo 33"/>
          <p:cNvSpPr/>
          <p:nvPr/>
        </p:nvSpPr>
        <p:spPr>
          <a:xfrm>
            <a:off x="11503509" y="7538512"/>
            <a:ext cx="1053650" cy="468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20" name="Rectángulo 35"/>
          <p:cNvSpPr/>
          <p:nvPr/>
        </p:nvSpPr>
        <p:spPr>
          <a:xfrm>
            <a:off x="11520001" y="7090476"/>
            <a:ext cx="851682" cy="2769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3" name="222 Conector recto"/>
          <p:cNvCxnSpPr/>
          <p:nvPr/>
        </p:nvCxnSpPr>
        <p:spPr>
          <a:xfrm flipH="1">
            <a:off x="11939194" y="7064813"/>
            <a:ext cx="1804" cy="1179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22872" y="7632787"/>
            <a:ext cx="793629" cy="245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28" name="160 Conector angular"/>
          <p:cNvCxnSpPr/>
          <p:nvPr/>
        </p:nvCxnSpPr>
        <p:spPr>
          <a:xfrm rot="5400000">
            <a:off x="11336155" y="6127205"/>
            <a:ext cx="239930" cy="9794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160 Conector angular"/>
          <p:cNvCxnSpPr>
            <a:endCxn id="288" idx="0"/>
          </p:cNvCxnSpPr>
          <p:nvPr/>
        </p:nvCxnSpPr>
        <p:spPr>
          <a:xfrm>
            <a:off x="11939194" y="6616926"/>
            <a:ext cx="1114107" cy="11329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252 Conector recto"/>
          <p:cNvCxnSpPr/>
          <p:nvPr/>
        </p:nvCxnSpPr>
        <p:spPr>
          <a:xfrm>
            <a:off x="13063841" y="7220552"/>
            <a:ext cx="3613" cy="1743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ángulo 35"/>
          <p:cNvSpPr/>
          <p:nvPr/>
        </p:nvSpPr>
        <p:spPr>
          <a:xfrm>
            <a:off x="12697281" y="7399507"/>
            <a:ext cx="790890" cy="2769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calculando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1" name="Rectángulo 33"/>
          <p:cNvSpPr/>
          <p:nvPr/>
        </p:nvSpPr>
        <p:spPr>
          <a:xfrm>
            <a:off x="12704944" y="7783093"/>
            <a:ext cx="696711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dirty="0" smtClean="0">
              <a:solidFill>
                <a:srgbClr val="FF0000"/>
              </a:solidFill>
              <a:cs typeface="Arial" pitchFamily="34" charset="0"/>
            </a:endParaRPr>
          </a:p>
          <a:p>
            <a:pPr algn="ctr"/>
            <a:endParaRPr lang="es-CO" sz="900" dirty="0" smtClean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801305" y="7879862"/>
            <a:ext cx="567816" cy="312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61603" y="4484356"/>
            <a:ext cx="142440" cy="10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9" name="Rectángulo 33"/>
          <p:cNvSpPr/>
          <p:nvPr/>
        </p:nvSpPr>
        <p:spPr>
          <a:xfrm>
            <a:off x="619002" y="7298912"/>
            <a:ext cx="1267914" cy="643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i="1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i="1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i="1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</a:t>
            </a:r>
            <a:endParaRPr lang="es-CO" sz="900" dirty="0" smtClean="0">
              <a:solidFill>
                <a:srgbClr val="FF0000"/>
              </a:solidFill>
              <a:cs typeface="Arial" pitchFamily="34" charset="0"/>
            </a:endParaRP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79" name="Rectángulo 33"/>
          <p:cNvSpPr/>
          <p:nvPr/>
        </p:nvSpPr>
        <p:spPr>
          <a:xfrm>
            <a:off x="3547623" y="6304564"/>
            <a:ext cx="1260000" cy="356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" name="Rectángulo 35"/>
          <p:cNvSpPr/>
          <p:nvPr/>
        </p:nvSpPr>
        <p:spPr>
          <a:xfrm>
            <a:off x="3627216" y="5758030"/>
            <a:ext cx="1095738" cy="26323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representado  como     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66594" y="6447215"/>
            <a:ext cx="1015682" cy="10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92" name="291 Conector recto"/>
          <p:cNvCxnSpPr>
            <a:stCxn id="117" idx="2"/>
            <a:endCxn id="286" idx="0"/>
          </p:cNvCxnSpPr>
          <p:nvPr/>
        </p:nvCxnSpPr>
        <p:spPr>
          <a:xfrm flipH="1">
            <a:off x="4175085" y="5541868"/>
            <a:ext cx="3064" cy="216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ángulo 33"/>
          <p:cNvSpPr/>
          <p:nvPr/>
        </p:nvSpPr>
        <p:spPr>
          <a:xfrm>
            <a:off x="4495427" y="7385636"/>
            <a:ext cx="1029271" cy="701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</a:t>
            </a:r>
          </a:p>
          <a:p>
            <a:endParaRPr lang="es-CO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la adición:</a:t>
            </a:r>
          </a:p>
          <a:p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34817" y="7710062"/>
            <a:ext cx="898724" cy="306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62846" y="7624636"/>
            <a:ext cx="835030" cy="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306701" y="7834510"/>
            <a:ext cx="571881" cy="26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568694" y="7751656"/>
            <a:ext cx="769397" cy="145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5271" y="7679622"/>
            <a:ext cx="1157219" cy="217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94115" y="7421735"/>
            <a:ext cx="1102414" cy="172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8" name="Rectángulo 177" descr="Nodo de primer nivel" title="Nodo01"/>
          <p:cNvSpPr/>
          <p:nvPr/>
        </p:nvSpPr>
        <p:spPr>
          <a:xfrm>
            <a:off x="2959420" y="1285041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Sucesiones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Rectángulo 179" descr="Nodo de primer nivel" title="Nodo01"/>
          <p:cNvSpPr/>
          <p:nvPr/>
        </p:nvSpPr>
        <p:spPr>
          <a:xfrm>
            <a:off x="9907588" y="1286384"/>
            <a:ext cx="1302140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Progresiones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8" name="Conector angular 197"/>
          <p:cNvCxnSpPr/>
          <p:nvPr/>
        </p:nvCxnSpPr>
        <p:spPr>
          <a:xfrm rot="16200000" flipH="1">
            <a:off x="10553256" y="2268574"/>
            <a:ext cx="143029" cy="877"/>
          </a:xfrm>
          <a:prstGeom prst="bentConnector3">
            <a:avLst>
              <a:gd name="adj1" fmla="val -2633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angular 201"/>
          <p:cNvCxnSpPr/>
          <p:nvPr/>
        </p:nvCxnSpPr>
        <p:spPr>
          <a:xfrm rot="16200000" flipH="1">
            <a:off x="10553256" y="1872814"/>
            <a:ext cx="143029" cy="877"/>
          </a:xfrm>
          <a:prstGeom prst="bentConnector3">
            <a:avLst>
              <a:gd name="adj1" fmla="val -2633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190 Conector recto"/>
          <p:cNvCxnSpPr/>
          <p:nvPr/>
        </p:nvCxnSpPr>
        <p:spPr>
          <a:xfrm>
            <a:off x="2708338" y="3820623"/>
            <a:ext cx="0" cy="170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230 Conector recto"/>
          <p:cNvCxnSpPr/>
          <p:nvPr/>
        </p:nvCxnSpPr>
        <p:spPr>
          <a:xfrm flipH="1">
            <a:off x="1243038" y="4714417"/>
            <a:ext cx="844" cy="2069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ángulo 35"/>
          <p:cNvSpPr/>
          <p:nvPr/>
        </p:nvSpPr>
        <p:spPr>
          <a:xfrm>
            <a:off x="3658770" y="4596028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1" name="143 Conector recto"/>
          <p:cNvCxnSpPr/>
          <p:nvPr/>
        </p:nvCxnSpPr>
        <p:spPr>
          <a:xfrm>
            <a:off x="4221889" y="4777334"/>
            <a:ext cx="832" cy="2500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331 Conector recto de flecha"/>
          <p:cNvCxnSpPr/>
          <p:nvPr/>
        </p:nvCxnSpPr>
        <p:spPr>
          <a:xfrm>
            <a:off x="3508435" y="3645510"/>
            <a:ext cx="0" cy="175113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3" name="Picture 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598646" y="7645899"/>
            <a:ext cx="806193" cy="282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7" name="Rectángulo 33"/>
          <p:cNvSpPr/>
          <p:nvPr/>
        </p:nvSpPr>
        <p:spPr>
          <a:xfrm>
            <a:off x="5734482" y="7393243"/>
            <a:ext cx="1029271" cy="7018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</a:t>
            </a:r>
          </a:p>
          <a:p>
            <a:endParaRPr lang="es-CO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la multiplicación:</a:t>
            </a:r>
          </a:p>
          <a:p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8" name="601 Conector angular"/>
          <p:cNvCxnSpPr/>
          <p:nvPr/>
        </p:nvCxnSpPr>
        <p:spPr>
          <a:xfrm>
            <a:off x="4313918" y="3833420"/>
            <a:ext cx="1336033" cy="21277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601 Conector angular"/>
          <p:cNvCxnSpPr/>
          <p:nvPr/>
        </p:nvCxnSpPr>
        <p:spPr>
          <a:xfrm>
            <a:off x="5506252" y="7194543"/>
            <a:ext cx="742865" cy="19289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601 Conector angular"/>
          <p:cNvCxnSpPr/>
          <p:nvPr/>
        </p:nvCxnSpPr>
        <p:spPr>
          <a:xfrm flipH="1">
            <a:off x="4779897" y="7198596"/>
            <a:ext cx="742865" cy="19289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265 Conector recto"/>
          <p:cNvCxnSpPr/>
          <p:nvPr/>
        </p:nvCxnSpPr>
        <p:spPr>
          <a:xfrm flipH="1" flipV="1">
            <a:off x="11933620" y="4793097"/>
            <a:ext cx="1653" cy="197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252 Conector recto"/>
          <p:cNvCxnSpPr/>
          <p:nvPr/>
        </p:nvCxnSpPr>
        <p:spPr>
          <a:xfrm>
            <a:off x="10932387" y="7541847"/>
            <a:ext cx="3613" cy="1743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252 Conector recto"/>
          <p:cNvCxnSpPr/>
          <p:nvPr/>
        </p:nvCxnSpPr>
        <p:spPr>
          <a:xfrm>
            <a:off x="11932081" y="7348301"/>
            <a:ext cx="3613" cy="1743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252 Conector recto"/>
          <p:cNvCxnSpPr/>
          <p:nvPr/>
        </p:nvCxnSpPr>
        <p:spPr>
          <a:xfrm>
            <a:off x="13060228" y="7599140"/>
            <a:ext cx="3613" cy="1743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222 Conector recto"/>
          <p:cNvCxnSpPr/>
          <p:nvPr/>
        </p:nvCxnSpPr>
        <p:spPr>
          <a:xfrm flipH="1">
            <a:off x="11945842" y="6587853"/>
            <a:ext cx="480" cy="1327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3638</TotalTime>
  <Words>264</Words>
  <Application>Microsoft Office PowerPoint</Application>
  <PresentationFormat>Personalizado</PresentationFormat>
  <Paragraphs>79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Lzambrano</cp:lastModifiedBy>
  <cp:revision>217</cp:revision>
  <cp:lastPrinted>2015-06-25T22:36:16Z</cp:lastPrinted>
  <dcterms:created xsi:type="dcterms:W3CDTF">2015-05-14T14:12:36Z</dcterms:created>
  <dcterms:modified xsi:type="dcterms:W3CDTF">2016-03-31T22:20:53Z</dcterms:modified>
</cp:coreProperties>
</file>