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E7DA-9E29-48FE-BEE6-A680568B204A}" type="datetimeFigureOut">
              <a:rPr lang="es-CO" smtClean="0"/>
              <a:t>09/12/2015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28E6-4D7C-490C-A76A-401638728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685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E7DA-9E29-48FE-BEE6-A680568B204A}" type="datetimeFigureOut">
              <a:rPr lang="es-CO" smtClean="0"/>
              <a:t>09/12/2015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28E6-4D7C-490C-A76A-401638728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24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E7DA-9E29-48FE-BEE6-A680568B204A}" type="datetimeFigureOut">
              <a:rPr lang="es-CO" smtClean="0"/>
              <a:t>09/12/2015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28E6-4D7C-490C-A76A-401638728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239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E7DA-9E29-48FE-BEE6-A680568B204A}" type="datetimeFigureOut">
              <a:rPr lang="es-CO" smtClean="0"/>
              <a:t>09/12/2015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28E6-4D7C-490C-A76A-401638728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761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E7DA-9E29-48FE-BEE6-A680568B204A}" type="datetimeFigureOut">
              <a:rPr lang="es-CO" smtClean="0"/>
              <a:t>09/12/2015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28E6-4D7C-490C-A76A-401638728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897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E7DA-9E29-48FE-BEE6-A680568B204A}" type="datetimeFigureOut">
              <a:rPr lang="es-CO" smtClean="0"/>
              <a:t>09/12/2015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28E6-4D7C-490C-A76A-401638728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983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E7DA-9E29-48FE-BEE6-A680568B204A}" type="datetimeFigureOut">
              <a:rPr lang="es-CO" smtClean="0"/>
              <a:t>09/12/2015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28E6-4D7C-490C-A76A-401638728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86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E7DA-9E29-48FE-BEE6-A680568B204A}" type="datetimeFigureOut">
              <a:rPr lang="es-CO" smtClean="0"/>
              <a:t>09/12/2015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28E6-4D7C-490C-A76A-401638728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877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E7DA-9E29-48FE-BEE6-A680568B204A}" type="datetimeFigureOut">
              <a:rPr lang="es-CO" smtClean="0"/>
              <a:t>09/12/2015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28E6-4D7C-490C-A76A-401638728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641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E7DA-9E29-48FE-BEE6-A680568B204A}" type="datetimeFigureOut">
              <a:rPr lang="es-CO" smtClean="0"/>
              <a:t>09/12/2015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28E6-4D7C-490C-A76A-401638728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647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E7DA-9E29-48FE-BEE6-A680568B204A}" type="datetimeFigureOut">
              <a:rPr lang="es-CO" smtClean="0"/>
              <a:t>09/12/2015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28E6-4D7C-490C-A76A-401638728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497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7E7DA-9E29-48FE-BEE6-A680568B204A}" type="datetimeFigureOut">
              <a:rPr lang="es-CO" smtClean="0"/>
              <a:t>09/12/2015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028E6-4D7C-490C-A76A-401638728D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468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411173" y="150607"/>
            <a:ext cx="3245224" cy="3675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Ecuaciones e inecuaciones 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119331" y="1512437"/>
            <a:ext cx="1954306" cy="448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</a:rPr>
              <a:t>Igualdad entre expresiones algebraicas</a:t>
            </a:r>
            <a:endParaRPr lang="es-CO" sz="1200" b="1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68269" y="2558667"/>
            <a:ext cx="1244123" cy="349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</a:rPr>
              <a:t>Lineales</a:t>
            </a:r>
            <a:endParaRPr lang="es-CO" sz="1200" b="1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458466" y="1053711"/>
            <a:ext cx="1276037" cy="2355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</a:rPr>
              <a:t>Ecuación</a:t>
            </a:r>
            <a:endParaRPr lang="es-CO" sz="1200" b="1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474661" y="2578448"/>
            <a:ext cx="1281953" cy="349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</a:rPr>
              <a:t>Racionales</a:t>
            </a:r>
            <a:endParaRPr lang="es-CO" sz="1200" b="1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9372690" y="1053710"/>
            <a:ext cx="1281953" cy="2355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</a:rPr>
              <a:t>Inecuación</a:t>
            </a:r>
            <a:r>
              <a:rPr lang="es-CO" sz="1200" dirty="0" smtClean="0">
                <a:solidFill>
                  <a:schemeClr val="tx1"/>
                </a:solidFill>
              </a:rPr>
              <a:t> 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350226" y="1053710"/>
            <a:ext cx="1367117" cy="2355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</a:rPr>
              <a:t>Elementos</a:t>
            </a:r>
            <a:endParaRPr lang="es-CO" sz="1200" b="1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778725" y="1873668"/>
            <a:ext cx="964421" cy="183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b="1" dirty="0" smtClean="0">
                <a:solidFill>
                  <a:schemeClr val="tx1"/>
                </a:solidFill>
              </a:rPr>
              <a:t>Miembros</a:t>
            </a:r>
            <a:r>
              <a:rPr lang="es-CO" b="1" dirty="0" smtClean="0">
                <a:solidFill>
                  <a:schemeClr val="tx1"/>
                </a:solidFill>
              </a:rPr>
              <a:t> 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778726" y="3402929"/>
            <a:ext cx="964422" cy="1879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b="1" dirty="0" smtClean="0">
                <a:solidFill>
                  <a:schemeClr val="tx1"/>
                </a:solidFill>
              </a:rPr>
              <a:t>Incógnitas</a:t>
            </a:r>
            <a:endParaRPr lang="es-CO" sz="1100" b="1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778726" y="4135868"/>
            <a:ext cx="964422" cy="1968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b="1" dirty="0" smtClean="0">
                <a:solidFill>
                  <a:schemeClr val="tx1"/>
                </a:solidFill>
              </a:rPr>
              <a:t>Términos</a:t>
            </a:r>
            <a:endParaRPr lang="es-CO" sz="1100" b="1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778725" y="2630747"/>
            <a:ext cx="976296" cy="183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b="1" dirty="0" smtClean="0">
                <a:solidFill>
                  <a:schemeClr val="tx1"/>
                </a:solidFill>
              </a:rPr>
              <a:t>Grado</a:t>
            </a:r>
            <a:endParaRPr lang="es-CO" sz="1100" b="1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4778724" y="4802433"/>
            <a:ext cx="964423" cy="1752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b="1" dirty="0" smtClean="0">
                <a:solidFill>
                  <a:schemeClr val="tx1"/>
                </a:solidFill>
              </a:rPr>
              <a:t>Soluciones</a:t>
            </a:r>
            <a:endParaRPr lang="es-CO" sz="1100" b="1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537186" y="2161441"/>
            <a:ext cx="1118596" cy="1882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Pueden ser</a:t>
            </a:r>
            <a:endParaRPr lang="es-CO" sz="1100" dirty="0">
              <a:solidFill>
                <a:schemeClr val="tx1"/>
              </a:solidFill>
            </a:endParaRPr>
          </a:p>
        </p:txBody>
      </p:sp>
      <p:cxnSp>
        <p:nvCxnSpPr>
          <p:cNvPr id="21" name="Conector recto de flecha 20"/>
          <p:cNvCxnSpPr>
            <a:stCxn id="3" idx="2"/>
            <a:endCxn id="11" idx="0"/>
          </p:cNvCxnSpPr>
          <p:nvPr/>
        </p:nvCxnSpPr>
        <p:spPr>
          <a:xfrm>
            <a:off x="6033785" y="518160"/>
            <a:ext cx="0" cy="535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3" idx="2"/>
            <a:endCxn id="8" idx="0"/>
          </p:cNvCxnSpPr>
          <p:nvPr/>
        </p:nvCxnSpPr>
        <p:spPr>
          <a:xfrm rot="5400000">
            <a:off x="3797360" y="-1182715"/>
            <a:ext cx="535551" cy="39373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stCxn id="3" idx="2"/>
            <a:endCxn id="10" idx="0"/>
          </p:cNvCxnSpPr>
          <p:nvPr/>
        </p:nvCxnSpPr>
        <p:spPr>
          <a:xfrm rot="16200000" flipH="1">
            <a:off x="7755951" y="-1204006"/>
            <a:ext cx="535550" cy="39798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ector angular 36"/>
          <p:cNvCxnSpPr>
            <a:stCxn id="11" idx="2"/>
            <a:endCxn id="13" idx="1"/>
          </p:cNvCxnSpPr>
          <p:nvPr/>
        </p:nvCxnSpPr>
        <p:spPr>
          <a:xfrm rot="5400000">
            <a:off x="5068222" y="999807"/>
            <a:ext cx="676066" cy="1255060"/>
          </a:xfrm>
          <a:prstGeom prst="bentConnector4">
            <a:avLst>
              <a:gd name="adj1" fmla="val 43218"/>
              <a:gd name="adj2" fmla="val 1182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ector angular 39"/>
          <p:cNvCxnSpPr>
            <a:stCxn id="11" idx="2"/>
            <a:endCxn id="16" idx="1"/>
          </p:cNvCxnSpPr>
          <p:nvPr/>
        </p:nvCxnSpPr>
        <p:spPr>
          <a:xfrm rot="5400000">
            <a:off x="4689628" y="1378401"/>
            <a:ext cx="1433255" cy="1255060"/>
          </a:xfrm>
          <a:prstGeom prst="bentConnector4">
            <a:avLst>
              <a:gd name="adj1" fmla="val 20723"/>
              <a:gd name="adj2" fmla="val 1182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angular 42"/>
          <p:cNvCxnSpPr>
            <a:stCxn id="11" idx="2"/>
            <a:endCxn id="14" idx="1"/>
          </p:cNvCxnSpPr>
          <p:nvPr/>
        </p:nvCxnSpPr>
        <p:spPr>
          <a:xfrm rot="5400000">
            <a:off x="4302460" y="1765571"/>
            <a:ext cx="2207593" cy="1255059"/>
          </a:xfrm>
          <a:prstGeom prst="bentConnector4">
            <a:avLst>
              <a:gd name="adj1" fmla="val 13295"/>
              <a:gd name="adj2" fmla="val 1182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ector angular 47"/>
          <p:cNvCxnSpPr>
            <a:stCxn id="11" idx="2"/>
            <a:endCxn id="15" idx="1"/>
          </p:cNvCxnSpPr>
          <p:nvPr/>
        </p:nvCxnSpPr>
        <p:spPr>
          <a:xfrm rot="5400000">
            <a:off x="3933754" y="2134277"/>
            <a:ext cx="2945004" cy="1255059"/>
          </a:xfrm>
          <a:prstGeom prst="bentConnector4">
            <a:avLst>
              <a:gd name="adj1" fmla="val 9990"/>
              <a:gd name="adj2" fmla="val 1182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onector angular 51"/>
          <p:cNvCxnSpPr>
            <a:stCxn id="11" idx="2"/>
            <a:endCxn id="17" idx="1"/>
          </p:cNvCxnSpPr>
          <p:nvPr/>
        </p:nvCxnSpPr>
        <p:spPr>
          <a:xfrm rot="5400000">
            <a:off x="3605875" y="2462154"/>
            <a:ext cx="3600760" cy="1255061"/>
          </a:xfrm>
          <a:prstGeom prst="bentConnector4">
            <a:avLst>
              <a:gd name="adj1" fmla="val 8152"/>
              <a:gd name="adj2" fmla="val 1182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ángulo 54"/>
          <p:cNvSpPr/>
          <p:nvPr/>
        </p:nvSpPr>
        <p:spPr>
          <a:xfrm>
            <a:off x="6384123" y="1696244"/>
            <a:ext cx="1356809" cy="5302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Cada lado de la igualdad o la desigualdad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6381889" y="2460348"/>
            <a:ext cx="1356809" cy="5289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Mayor exponente de la ecuación o la inecuación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6381889" y="3230387"/>
            <a:ext cx="1356809" cy="5418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Letras de la ecuación o la inecuación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6384123" y="4040292"/>
            <a:ext cx="1356809" cy="3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Partes de cada miembro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6381889" y="4562513"/>
            <a:ext cx="1356809" cy="6641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Valores que satisfacen la igualdad o la desigualdad </a:t>
            </a:r>
            <a:endParaRPr lang="es-CO" sz="1100" dirty="0">
              <a:solidFill>
                <a:schemeClr val="tx1"/>
              </a:solidFill>
            </a:endParaRPr>
          </a:p>
        </p:txBody>
      </p:sp>
      <p:cxnSp>
        <p:nvCxnSpPr>
          <p:cNvPr id="79" name="Conector recto de flecha 78"/>
          <p:cNvCxnSpPr>
            <a:stCxn id="13" idx="3"/>
            <a:endCxn id="55" idx="1"/>
          </p:cNvCxnSpPr>
          <p:nvPr/>
        </p:nvCxnSpPr>
        <p:spPr>
          <a:xfrm flipV="1">
            <a:off x="5743146" y="1961363"/>
            <a:ext cx="640977" cy="4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Conector recto de flecha 81"/>
          <p:cNvCxnSpPr>
            <a:stCxn id="16" idx="3"/>
            <a:endCxn id="57" idx="1"/>
          </p:cNvCxnSpPr>
          <p:nvPr/>
        </p:nvCxnSpPr>
        <p:spPr>
          <a:xfrm>
            <a:off x="5755021" y="2722559"/>
            <a:ext cx="626868" cy="2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Conector recto de flecha 84"/>
          <p:cNvCxnSpPr>
            <a:stCxn id="14" idx="3"/>
            <a:endCxn id="58" idx="1"/>
          </p:cNvCxnSpPr>
          <p:nvPr/>
        </p:nvCxnSpPr>
        <p:spPr>
          <a:xfrm>
            <a:off x="5743148" y="3496897"/>
            <a:ext cx="638741" cy="4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8" name="Conector recto de flecha 87"/>
          <p:cNvCxnSpPr>
            <a:stCxn id="15" idx="3"/>
            <a:endCxn id="63" idx="1"/>
          </p:cNvCxnSpPr>
          <p:nvPr/>
        </p:nvCxnSpPr>
        <p:spPr>
          <a:xfrm>
            <a:off x="5743148" y="4234308"/>
            <a:ext cx="6409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Conector recto de flecha 90"/>
          <p:cNvCxnSpPr>
            <a:stCxn id="17" idx="3"/>
            <a:endCxn id="64" idx="1"/>
          </p:cNvCxnSpPr>
          <p:nvPr/>
        </p:nvCxnSpPr>
        <p:spPr>
          <a:xfrm>
            <a:off x="5743147" y="4890064"/>
            <a:ext cx="638742" cy="4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" name="Rectángulo 27"/>
          <p:cNvSpPr/>
          <p:nvPr/>
        </p:nvSpPr>
        <p:spPr>
          <a:xfrm>
            <a:off x="419430" y="3598290"/>
            <a:ext cx="1336012" cy="774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i="1" dirty="0" smtClean="0">
                <a:solidFill>
                  <a:schemeClr val="tx1"/>
                </a:solidFill>
                <a:latin typeface="Cambra math"/>
              </a:rPr>
              <a:t>x </a:t>
            </a:r>
            <a:r>
              <a:rPr lang="es-CO" sz="1200" i="1" dirty="0" smtClean="0">
                <a:solidFill>
                  <a:schemeClr val="tx1"/>
                </a:solidFill>
                <a:latin typeface="Cambra math"/>
              </a:rPr>
              <a:t>+ b = c</a:t>
            </a:r>
          </a:p>
          <a:p>
            <a:pPr algn="ctr"/>
            <a:r>
              <a:rPr lang="es-CO" sz="1200" i="1" dirty="0">
                <a:solidFill>
                  <a:schemeClr val="tx1"/>
                </a:solidFill>
                <a:latin typeface="Cambra math"/>
              </a:rPr>
              <a:t>a</a:t>
            </a:r>
            <a:r>
              <a:rPr lang="es-CO" sz="1200" i="1" dirty="0" smtClean="0">
                <a:solidFill>
                  <a:schemeClr val="tx1"/>
                </a:solidFill>
                <a:latin typeface="Cambra math"/>
              </a:rPr>
              <a:t>x = c</a:t>
            </a:r>
          </a:p>
          <a:p>
            <a:pPr algn="ctr"/>
            <a:r>
              <a:rPr lang="es-CO" sz="1200" i="1" dirty="0">
                <a:solidFill>
                  <a:schemeClr val="tx1"/>
                </a:solidFill>
                <a:latin typeface="Cambra math"/>
              </a:rPr>
              <a:t>a</a:t>
            </a:r>
            <a:r>
              <a:rPr lang="es-CO" sz="1200" i="1" dirty="0" smtClean="0">
                <a:solidFill>
                  <a:schemeClr val="tx1"/>
                </a:solidFill>
                <a:latin typeface="Cambra math"/>
              </a:rPr>
              <a:t>x + b = c</a:t>
            </a:r>
            <a:endParaRPr lang="es-CO" sz="1200" i="1" dirty="0">
              <a:solidFill>
                <a:schemeClr val="tx1"/>
              </a:solidFill>
              <a:latin typeface="Cambra math"/>
            </a:endParaRPr>
          </a:p>
        </p:txBody>
      </p:sp>
      <p:cxnSp>
        <p:nvCxnSpPr>
          <p:cNvPr id="50" name="Conector recto de flecha 49"/>
          <p:cNvCxnSpPr>
            <a:stCxn id="8" idx="2"/>
            <a:endCxn id="4" idx="0"/>
          </p:cNvCxnSpPr>
          <p:nvPr/>
        </p:nvCxnSpPr>
        <p:spPr>
          <a:xfrm flipH="1">
            <a:off x="2096484" y="1289304"/>
            <a:ext cx="1" cy="223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ángulo 86"/>
          <p:cNvSpPr/>
          <p:nvPr/>
        </p:nvSpPr>
        <p:spPr>
          <a:xfrm>
            <a:off x="633130" y="3168334"/>
            <a:ext cx="914400" cy="22572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De la forma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90" name="Rectángulo 89"/>
          <p:cNvSpPr/>
          <p:nvPr/>
        </p:nvSpPr>
        <p:spPr>
          <a:xfrm>
            <a:off x="2655782" y="3156188"/>
            <a:ext cx="914400" cy="22572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chemeClr val="tx1"/>
                </a:solidFill>
              </a:rPr>
              <a:t>De la forma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8959724" y="1434533"/>
            <a:ext cx="1954306" cy="448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</a:rPr>
              <a:t>Desigualdad entre expresiones algebraicas</a:t>
            </a:r>
            <a:endParaRPr lang="es-CO" sz="1200" b="1" dirty="0">
              <a:solidFill>
                <a:schemeClr val="tx1"/>
              </a:solidFill>
            </a:endParaRPr>
          </a:p>
        </p:txBody>
      </p:sp>
      <p:pic>
        <p:nvPicPr>
          <p:cNvPr id="18" name="Picture 2" descr="https://latex.codecogs.com/gif.latex?%5Cfrac%7Ba%7D%7Bbx&amp;plus;c%7D%3D%5Cfrac%7Bd%7D%7Bex&amp;plus;f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031" y="3610031"/>
            <a:ext cx="1422530" cy="4704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9" name="CuadroTexto 58"/>
          <p:cNvSpPr txBox="1"/>
          <p:nvPr/>
        </p:nvSpPr>
        <p:spPr>
          <a:xfrm>
            <a:off x="8217727" y="2117549"/>
            <a:ext cx="13864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/>
              <a:t>Separadas por signos como</a:t>
            </a:r>
            <a:endParaRPr lang="es-CO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190226" y="2814888"/>
            <a:ext cx="1441420" cy="8309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CO" sz="1200" dirty="0" smtClean="0"/>
              <a:t>&lt; Menor que</a:t>
            </a:r>
          </a:p>
          <a:p>
            <a:pPr algn="ctr"/>
            <a:r>
              <a:rPr lang="es-CO" sz="1200" dirty="0" smtClean="0"/>
              <a:t>&gt; Mayor que</a:t>
            </a:r>
          </a:p>
          <a:p>
            <a:pPr algn="ctr"/>
            <a:r>
              <a:rPr lang="es-CO" sz="1200" dirty="0" smtClean="0"/>
              <a:t>≤ Menor o igual que</a:t>
            </a:r>
          </a:p>
          <a:p>
            <a:pPr algn="ctr"/>
            <a:r>
              <a:rPr lang="es-CO" sz="1200" dirty="0" smtClean="0"/>
              <a:t>≥ Mayor o igual que</a:t>
            </a:r>
            <a:endParaRPr lang="es-CO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10573238" y="2113600"/>
            <a:ext cx="7553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/>
              <a:t>Ejemplos</a:t>
            </a:r>
            <a:endParaRPr lang="es-CO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10481865" y="2680297"/>
            <a:ext cx="1008609" cy="10156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CO" sz="1200" dirty="0" smtClean="0"/>
              <a:t>2x</a:t>
            </a:r>
            <a:r>
              <a:rPr lang="es-CO" sz="1200" i="1" dirty="0" smtClean="0"/>
              <a:t> </a:t>
            </a:r>
            <a:r>
              <a:rPr lang="es-CO" sz="1200" dirty="0" smtClean="0"/>
              <a:t>+ 1 </a:t>
            </a:r>
            <a:r>
              <a:rPr lang="es-CO" sz="1200" dirty="0" smtClean="0"/>
              <a:t>&lt; 4</a:t>
            </a:r>
          </a:p>
          <a:p>
            <a:pPr algn="ctr"/>
            <a:r>
              <a:rPr lang="es-CO" sz="1200" dirty="0" smtClean="0"/>
              <a:t>5</a:t>
            </a:r>
            <a:r>
              <a:rPr lang="es-CO" sz="1200" i="1" dirty="0" smtClean="0"/>
              <a:t>x </a:t>
            </a:r>
            <a:r>
              <a:rPr lang="es-CO" sz="1200" dirty="0" smtClean="0"/>
              <a:t>– 9 </a:t>
            </a:r>
            <a:r>
              <a:rPr lang="es-CO" sz="1200" dirty="0" smtClean="0"/>
              <a:t>&gt; 8</a:t>
            </a:r>
          </a:p>
          <a:p>
            <a:r>
              <a:rPr lang="es-CO" sz="1200" i="1" dirty="0" smtClean="0"/>
              <a:t>x + </a:t>
            </a:r>
            <a:r>
              <a:rPr lang="es-CO" sz="1200" dirty="0" smtClean="0"/>
              <a:t>1 </a:t>
            </a:r>
            <a:r>
              <a:rPr lang="es-CO" sz="1200" dirty="0" smtClean="0"/>
              <a:t>≤ 4</a:t>
            </a:r>
          </a:p>
          <a:p>
            <a:r>
              <a:rPr lang="es-CO" sz="1200" dirty="0" smtClean="0"/>
              <a:t>2</a:t>
            </a:r>
            <a:r>
              <a:rPr lang="es-CO" sz="1200" i="1" dirty="0" smtClean="0"/>
              <a:t>x </a:t>
            </a:r>
            <a:r>
              <a:rPr lang="es-CO" sz="1200" dirty="0" smtClean="0"/>
              <a:t>– 1 </a:t>
            </a:r>
            <a:r>
              <a:rPr lang="es-CO" sz="1200" dirty="0" smtClean="0"/>
              <a:t>≥ 4</a:t>
            </a:r>
          </a:p>
          <a:p>
            <a:r>
              <a:rPr lang="es-CO" sz="1200" dirty="0" smtClean="0"/>
              <a:t>3 &lt; </a:t>
            </a:r>
            <a:r>
              <a:rPr lang="es-CO" sz="1200" dirty="0" smtClean="0"/>
              <a:t>5</a:t>
            </a:r>
            <a:r>
              <a:rPr lang="es-CO" sz="1200" i="1" dirty="0" smtClean="0"/>
              <a:t>x </a:t>
            </a:r>
            <a:r>
              <a:rPr lang="es-CO" sz="1200" dirty="0" smtClean="0"/>
              <a:t>+ 4 </a:t>
            </a:r>
            <a:r>
              <a:rPr lang="es-CO" sz="1200" dirty="0" smtClean="0"/>
              <a:t>≤ 3</a:t>
            </a:r>
            <a:endParaRPr lang="es-CO" sz="1200" dirty="0"/>
          </a:p>
        </p:txBody>
      </p:sp>
      <p:cxnSp>
        <p:nvCxnSpPr>
          <p:cNvPr id="68" name="Conector recto de flecha 67"/>
          <p:cNvCxnSpPr>
            <a:stCxn id="59" idx="2"/>
            <a:endCxn id="60" idx="0"/>
          </p:cNvCxnSpPr>
          <p:nvPr/>
        </p:nvCxnSpPr>
        <p:spPr>
          <a:xfrm flipH="1">
            <a:off x="8910936" y="2579214"/>
            <a:ext cx="1" cy="235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>
            <a:stCxn id="61" idx="2"/>
          </p:cNvCxnSpPr>
          <p:nvPr/>
        </p:nvCxnSpPr>
        <p:spPr>
          <a:xfrm flipH="1">
            <a:off x="10950904" y="2390599"/>
            <a:ext cx="2" cy="301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uadroTexto 109"/>
          <p:cNvSpPr txBox="1"/>
          <p:nvPr/>
        </p:nvSpPr>
        <p:spPr>
          <a:xfrm>
            <a:off x="9057068" y="3746674"/>
            <a:ext cx="17531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CO" sz="1200" dirty="0" smtClean="0"/>
              <a:t>Se representan mediante</a:t>
            </a:r>
            <a:endParaRPr lang="es-CO" sz="1200" dirty="0"/>
          </a:p>
        </p:txBody>
      </p:sp>
      <p:sp>
        <p:nvSpPr>
          <p:cNvPr id="111" name="CuadroTexto 110"/>
          <p:cNvSpPr txBox="1"/>
          <p:nvPr/>
        </p:nvSpPr>
        <p:spPr>
          <a:xfrm>
            <a:off x="8647145" y="4255818"/>
            <a:ext cx="801117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CO" sz="1200" dirty="0" smtClean="0"/>
              <a:t>Intervalos</a:t>
            </a:r>
            <a:endParaRPr lang="es-CO" sz="1200" dirty="0"/>
          </a:p>
        </p:txBody>
      </p:sp>
      <p:sp>
        <p:nvSpPr>
          <p:cNvPr id="112" name="CuadroTexto 111"/>
          <p:cNvSpPr txBox="1"/>
          <p:nvPr/>
        </p:nvSpPr>
        <p:spPr>
          <a:xfrm>
            <a:off x="10914030" y="4255817"/>
            <a:ext cx="685893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CO" sz="1200" dirty="0" smtClean="0"/>
              <a:t>Gráficas</a:t>
            </a:r>
            <a:endParaRPr lang="es-CO" sz="1200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8066903" y="4767598"/>
            <a:ext cx="74257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Cerrados</a:t>
            </a:r>
            <a:endParaRPr lang="es-CO" sz="1200" dirty="0"/>
          </a:p>
        </p:txBody>
      </p:sp>
      <p:sp>
        <p:nvSpPr>
          <p:cNvPr id="123" name="CuadroTexto 122"/>
          <p:cNvSpPr txBox="1"/>
          <p:nvPr/>
        </p:nvSpPr>
        <p:spPr>
          <a:xfrm>
            <a:off x="8066903" y="5496082"/>
            <a:ext cx="71218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CO" sz="1200" dirty="0" smtClean="0"/>
              <a:t>Abiertos</a:t>
            </a:r>
            <a:endParaRPr lang="es-CO" sz="1200" dirty="0"/>
          </a:p>
        </p:txBody>
      </p:sp>
      <p:sp>
        <p:nvSpPr>
          <p:cNvPr id="124" name="CuadroTexto 123"/>
          <p:cNvSpPr txBox="1"/>
          <p:nvPr/>
        </p:nvSpPr>
        <p:spPr>
          <a:xfrm>
            <a:off x="8059090" y="6146363"/>
            <a:ext cx="11071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Semi cerrados, Semi abiertos</a:t>
            </a:r>
            <a:endParaRPr lang="es-CO" sz="1200" dirty="0"/>
          </a:p>
        </p:txBody>
      </p:sp>
      <p:sp>
        <p:nvSpPr>
          <p:cNvPr id="125" name="CuadroTexto 124"/>
          <p:cNvSpPr txBox="1"/>
          <p:nvPr/>
        </p:nvSpPr>
        <p:spPr>
          <a:xfrm>
            <a:off x="9389248" y="5311417"/>
            <a:ext cx="11839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/>
              <a:t>Excluye los extremos</a:t>
            </a:r>
          </a:p>
          <a:p>
            <a:pPr algn="ctr"/>
            <a:r>
              <a:rPr lang="es-CO" sz="1200" dirty="0" smtClean="0"/>
              <a:t>(</a:t>
            </a:r>
            <a:r>
              <a:rPr lang="es-CO" sz="1200" i="1" dirty="0"/>
              <a:t>a</a:t>
            </a:r>
            <a:r>
              <a:rPr lang="es-CO" sz="1200" dirty="0" smtClean="0"/>
              <a:t>, </a:t>
            </a:r>
            <a:r>
              <a:rPr lang="es-CO" sz="1200" i="1" dirty="0" smtClean="0"/>
              <a:t>b</a:t>
            </a:r>
            <a:r>
              <a:rPr lang="es-CO" sz="1200" dirty="0" smtClean="0"/>
              <a:t>)</a:t>
            </a:r>
            <a:endParaRPr lang="es-CO" sz="1200" dirty="0"/>
          </a:p>
        </p:txBody>
      </p:sp>
      <p:sp>
        <p:nvSpPr>
          <p:cNvPr id="126" name="CuadroTexto 125"/>
          <p:cNvSpPr txBox="1"/>
          <p:nvPr/>
        </p:nvSpPr>
        <p:spPr>
          <a:xfrm>
            <a:off x="9389248" y="6054031"/>
            <a:ext cx="12488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/>
              <a:t>Excluye a uno de los extremos</a:t>
            </a:r>
          </a:p>
          <a:p>
            <a:r>
              <a:rPr lang="es-CO" sz="1200" dirty="0" smtClean="0"/>
              <a:t>[</a:t>
            </a:r>
            <a:r>
              <a:rPr lang="es-CO" sz="1200" i="1" dirty="0" smtClean="0"/>
              <a:t>a</a:t>
            </a:r>
            <a:r>
              <a:rPr lang="es-CO" sz="1200" dirty="0" smtClean="0"/>
              <a:t>, </a:t>
            </a:r>
            <a:r>
              <a:rPr lang="es-CO" sz="1200" i="1" dirty="0" smtClean="0"/>
              <a:t>b</a:t>
            </a:r>
            <a:r>
              <a:rPr lang="es-CO" sz="1200" dirty="0" smtClean="0"/>
              <a:t>)    (</a:t>
            </a:r>
            <a:r>
              <a:rPr lang="es-CO" sz="1200" i="1" dirty="0" smtClean="0"/>
              <a:t>a</a:t>
            </a:r>
            <a:r>
              <a:rPr lang="es-CO" sz="1200" dirty="0" smtClean="0"/>
              <a:t>, </a:t>
            </a:r>
            <a:r>
              <a:rPr lang="es-CO" sz="1200" i="1" dirty="0" smtClean="0"/>
              <a:t>b</a:t>
            </a:r>
            <a:r>
              <a:rPr lang="es-CO" sz="1200" dirty="0" smtClean="0"/>
              <a:t>]</a:t>
            </a:r>
            <a:endParaRPr lang="es-CO" sz="1200" dirty="0"/>
          </a:p>
        </p:txBody>
      </p:sp>
      <p:cxnSp>
        <p:nvCxnSpPr>
          <p:cNvPr id="127" name="Conector recto de flecha 126"/>
          <p:cNvCxnSpPr>
            <a:stCxn id="122" idx="3"/>
            <a:endCxn id="130" idx="1"/>
          </p:cNvCxnSpPr>
          <p:nvPr/>
        </p:nvCxnSpPr>
        <p:spPr>
          <a:xfrm flipV="1">
            <a:off x="8809479" y="4903461"/>
            <a:ext cx="626591" cy="2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/>
          <p:cNvCxnSpPr>
            <a:stCxn id="123" idx="3"/>
            <a:endCxn id="125" idx="1"/>
          </p:cNvCxnSpPr>
          <p:nvPr/>
        </p:nvCxnSpPr>
        <p:spPr>
          <a:xfrm>
            <a:off x="8779086" y="5634582"/>
            <a:ext cx="61016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/>
          <p:cNvCxnSpPr>
            <a:stCxn id="124" idx="3"/>
            <a:endCxn id="126" idx="1"/>
          </p:cNvCxnSpPr>
          <p:nvPr/>
        </p:nvCxnSpPr>
        <p:spPr>
          <a:xfrm>
            <a:off x="9166272" y="6377196"/>
            <a:ext cx="2229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/>
          <p:cNvSpPr txBox="1"/>
          <p:nvPr/>
        </p:nvSpPr>
        <p:spPr>
          <a:xfrm>
            <a:off x="9436070" y="4580295"/>
            <a:ext cx="10025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200" dirty="0" smtClean="0"/>
              <a:t>Incluye los extremos</a:t>
            </a:r>
          </a:p>
          <a:p>
            <a:pPr algn="ctr"/>
            <a:r>
              <a:rPr lang="es-CO" sz="1200" dirty="0" smtClean="0"/>
              <a:t>[</a:t>
            </a:r>
            <a:r>
              <a:rPr lang="es-CO" sz="1200" i="1" dirty="0"/>
              <a:t>a</a:t>
            </a:r>
            <a:r>
              <a:rPr lang="es-CO" sz="1200" dirty="0" smtClean="0"/>
              <a:t>, </a:t>
            </a:r>
            <a:r>
              <a:rPr lang="es-CO" sz="1200" i="1" dirty="0" smtClean="0"/>
              <a:t>b</a:t>
            </a:r>
            <a:r>
              <a:rPr lang="es-CO" sz="1200" dirty="0" smtClean="0"/>
              <a:t>]</a:t>
            </a:r>
            <a:endParaRPr lang="es-CO" sz="1200" dirty="0"/>
          </a:p>
        </p:txBody>
      </p:sp>
      <p:sp>
        <p:nvSpPr>
          <p:cNvPr id="147" name="CuadroTexto 146"/>
          <p:cNvSpPr txBox="1"/>
          <p:nvPr/>
        </p:nvSpPr>
        <p:spPr>
          <a:xfrm>
            <a:off x="10893156" y="4760036"/>
            <a:ext cx="9942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CO" sz="1200" dirty="0" smtClean="0"/>
              <a:t>Segmento </a:t>
            </a:r>
          </a:p>
          <a:p>
            <a:r>
              <a:rPr lang="es-CO" sz="1200" dirty="0" smtClean="0"/>
              <a:t>si es acotado</a:t>
            </a:r>
            <a:endParaRPr lang="es-CO" sz="1200" dirty="0"/>
          </a:p>
        </p:txBody>
      </p:sp>
      <p:sp>
        <p:nvSpPr>
          <p:cNvPr id="148" name="CuadroTexto 147"/>
          <p:cNvSpPr txBox="1"/>
          <p:nvPr/>
        </p:nvSpPr>
        <p:spPr>
          <a:xfrm>
            <a:off x="10695987" y="5452533"/>
            <a:ext cx="119141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CO" sz="1200" dirty="0" smtClean="0"/>
              <a:t>Semi recta </a:t>
            </a:r>
          </a:p>
          <a:p>
            <a:r>
              <a:rPr lang="es-CO" sz="1200" dirty="0" smtClean="0"/>
              <a:t>si no es acotado</a:t>
            </a:r>
            <a:endParaRPr lang="es-CO" sz="1200" dirty="0"/>
          </a:p>
        </p:txBody>
      </p:sp>
      <p:cxnSp>
        <p:nvCxnSpPr>
          <p:cNvPr id="1041" name="Conector angular 1040"/>
          <p:cNvCxnSpPr>
            <a:stCxn id="81" idx="2"/>
            <a:endCxn id="59" idx="0"/>
          </p:cNvCxnSpPr>
          <p:nvPr/>
        </p:nvCxnSpPr>
        <p:spPr>
          <a:xfrm rot="5400000">
            <a:off x="9306517" y="1487188"/>
            <a:ext cx="234781" cy="10259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Conector angular 1044"/>
          <p:cNvCxnSpPr>
            <a:stCxn id="81" idx="2"/>
            <a:endCxn id="61" idx="0"/>
          </p:cNvCxnSpPr>
          <p:nvPr/>
        </p:nvCxnSpPr>
        <p:spPr>
          <a:xfrm rot="16200000" flipH="1">
            <a:off x="10328475" y="1491169"/>
            <a:ext cx="230832" cy="10140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Conector recto de flecha 1049"/>
          <p:cNvCxnSpPr>
            <a:stCxn id="81" idx="2"/>
            <a:endCxn id="110" idx="0"/>
          </p:cNvCxnSpPr>
          <p:nvPr/>
        </p:nvCxnSpPr>
        <p:spPr>
          <a:xfrm flipH="1">
            <a:off x="9933654" y="1882768"/>
            <a:ext cx="3223" cy="1863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Conector angular 1053"/>
          <p:cNvCxnSpPr>
            <a:stCxn id="110" idx="2"/>
            <a:endCxn id="111" idx="0"/>
          </p:cNvCxnSpPr>
          <p:nvPr/>
        </p:nvCxnSpPr>
        <p:spPr>
          <a:xfrm rot="5400000">
            <a:off x="9374607" y="3696770"/>
            <a:ext cx="232145" cy="8859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angular 135"/>
          <p:cNvCxnSpPr>
            <a:stCxn id="110" idx="2"/>
            <a:endCxn id="112" idx="0"/>
          </p:cNvCxnSpPr>
          <p:nvPr/>
        </p:nvCxnSpPr>
        <p:spPr>
          <a:xfrm rot="16200000" flipH="1">
            <a:off x="10479243" y="3478083"/>
            <a:ext cx="232144" cy="132332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angular 141"/>
          <p:cNvCxnSpPr>
            <a:stCxn id="111" idx="1"/>
            <a:endCxn id="122" idx="1"/>
          </p:cNvCxnSpPr>
          <p:nvPr/>
        </p:nvCxnSpPr>
        <p:spPr>
          <a:xfrm rot="10800000" flipV="1">
            <a:off x="8066903" y="4394318"/>
            <a:ext cx="580242" cy="511780"/>
          </a:xfrm>
          <a:prstGeom prst="bentConnector3">
            <a:avLst>
              <a:gd name="adj1" fmla="val 1393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angular 144"/>
          <p:cNvCxnSpPr>
            <a:stCxn id="111" idx="1"/>
            <a:endCxn id="123" idx="1"/>
          </p:cNvCxnSpPr>
          <p:nvPr/>
        </p:nvCxnSpPr>
        <p:spPr>
          <a:xfrm rot="10800000" flipV="1">
            <a:off x="8066903" y="4394318"/>
            <a:ext cx="580242" cy="1240264"/>
          </a:xfrm>
          <a:prstGeom prst="bentConnector3">
            <a:avLst>
              <a:gd name="adj1" fmla="val 1393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angular 149"/>
          <p:cNvCxnSpPr>
            <a:stCxn id="111" idx="1"/>
            <a:endCxn id="124" idx="1"/>
          </p:cNvCxnSpPr>
          <p:nvPr/>
        </p:nvCxnSpPr>
        <p:spPr>
          <a:xfrm rot="10800000" flipV="1">
            <a:off x="8059091" y="4394318"/>
            <a:ext cx="588055" cy="1982878"/>
          </a:xfrm>
          <a:prstGeom prst="bentConnector3">
            <a:avLst>
              <a:gd name="adj1" fmla="val 1388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angular 152"/>
          <p:cNvCxnSpPr>
            <a:stCxn id="112" idx="3"/>
            <a:endCxn id="147" idx="3"/>
          </p:cNvCxnSpPr>
          <p:nvPr/>
        </p:nvCxnSpPr>
        <p:spPr>
          <a:xfrm>
            <a:off x="11599923" y="4394317"/>
            <a:ext cx="287480" cy="596552"/>
          </a:xfrm>
          <a:prstGeom prst="bentConnector3">
            <a:avLst>
              <a:gd name="adj1" fmla="val 1795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angular 155"/>
          <p:cNvCxnSpPr>
            <a:stCxn id="112" idx="3"/>
            <a:endCxn id="148" idx="3"/>
          </p:cNvCxnSpPr>
          <p:nvPr/>
        </p:nvCxnSpPr>
        <p:spPr>
          <a:xfrm>
            <a:off x="11599923" y="4394317"/>
            <a:ext cx="287480" cy="1289049"/>
          </a:xfrm>
          <a:prstGeom prst="bentConnector3">
            <a:avLst>
              <a:gd name="adj1" fmla="val 1795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4" idx="2"/>
            <a:endCxn id="2" idx="0"/>
          </p:cNvCxnSpPr>
          <p:nvPr/>
        </p:nvCxnSpPr>
        <p:spPr>
          <a:xfrm>
            <a:off x="2096484" y="1960672"/>
            <a:ext cx="0" cy="200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2" idx="2"/>
            <a:endCxn id="9" idx="0"/>
          </p:cNvCxnSpPr>
          <p:nvPr/>
        </p:nvCxnSpPr>
        <p:spPr>
          <a:xfrm rot="16200000" flipH="1">
            <a:off x="2491700" y="1954509"/>
            <a:ext cx="228723" cy="1019154"/>
          </a:xfrm>
          <a:prstGeom prst="bentConnector3">
            <a:avLst>
              <a:gd name="adj1" fmla="val 460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2" idx="2"/>
            <a:endCxn id="5" idx="0"/>
          </p:cNvCxnSpPr>
          <p:nvPr/>
        </p:nvCxnSpPr>
        <p:spPr>
          <a:xfrm rot="5400000">
            <a:off x="1488937" y="1951120"/>
            <a:ext cx="208942" cy="10061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9" idx="2"/>
            <a:endCxn id="90" idx="0"/>
          </p:cNvCxnSpPr>
          <p:nvPr/>
        </p:nvCxnSpPr>
        <p:spPr>
          <a:xfrm flipH="1">
            <a:off x="3112982" y="2928072"/>
            <a:ext cx="2656" cy="22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5" idx="2"/>
            <a:endCxn id="87" idx="0"/>
          </p:cNvCxnSpPr>
          <p:nvPr/>
        </p:nvCxnSpPr>
        <p:spPr>
          <a:xfrm flipH="1">
            <a:off x="1090330" y="2908291"/>
            <a:ext cx="1" cy="260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90" idx="2"/>
            <a:endCxn id="18" idx="0"/>
          </p:cNvCxnSpPr>
          <p:nvPr/>
        </p:nvCxnSpPr>
        <p:spPr>
          <a:xfrm flipH="1">
            <a:off x="3105296" y="3381915"/>
            <a:ext cx="7686" cy="22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87" idx="2"/>
            <a:endCxn id="28" idx="0"/>
          </p:cNvCxnSpPr>
          <p:nvPr/>
        </p:nvCxnSpPr>
        <p:spPr>
          <a:xfrm flipH="1">
            <a:off x="1087436" y="3394061"/>
            <a:ext cx="2894" cy="204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2601298" y="4948391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 smtClean="0"/>
              <a:t>Se resuelven</a:t>
            </a:r>
            <a:endParaRPr lang="es-CO" sz="11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540637" y="5588624"/>
            <a:ext cx="5032147" cy="93871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sz="1100" dirty="0" smtClean="0"/>
              <a:t>1. Eliminando signos de agrupación cuando existen</a:t>
            </a:r>
          </a:p>
          <a:p>
            <a:r>
              <a:rPr lang="es-CO" sz="1100" dirty="0" smtClean="0"/>
              <a:t>2. Se agrupan términos semejantes</a:t>
            </a:r>
          </a:p>
          <a:p>
            <a:r>
              <a:rPr lang="es-CO" sz="1100" dirty="0" smtClean="0"/>
              <a:t>3. Se hace transposición de términos dejando a un lado los términos con la incógnita </a:t>
            </a:r>
          </a:p>
          <a:p>
            <a:r>
              <a:rPr lang="es-CO" sz="1100" dirty="0"/>
              <a:t> </a:t>
            </a:r>
            <a:r>
              <a:rPr lang="es-CO" sz="1100" dirty="0" smtClean="0"/>
              <a:t>    y al toro lado los términos independientes</a:t>
            </a:r>
          </a:p>
          <a:p>
            <a:r>
              <a:rPr lang="es-CO" sz="1100" dirty="0" smtClean="0"/>
              <a:t>3. Se despeja la incógnita y se halla el resultado</a:t>
            </a:r>
            <a:endParaRPr lang="es-CO" sz="1100" dirty="0"/>
          </a:p>
        </p:txBody>
      </p:sp>
      <p:cxnSp>
        <p:nvCxnSpPr>
          <p:cNvPr id="70" name="Conector angular 69"/>
          <p:cNvCxnSpPr>
            <a:stCxn id="8" idx="1"/>
            <a:endCxn id="65" idx="1"/>
          </p:cNvCxnSpPr>
          <p:nvPr/>
        </p:nvCxnSpPr>
        <p:spPr>
          <a:xfrm rot="10800000" flipH="1" flipV="1">
            <a:off x="1458466" y="1171508"/>
            <a:ext cx="1142832" cy="3907688"/>
          </a:xfrm>
          <a:prstGeom prst="bentConnector3">
            <a:avLst>
              <a:gd name="adj1" fmla="val -1064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r 73"/>
          <p:cNvCxnSpPr>
            <a:stCxn id="65" idx="2"/>
            <a:endCxn id="66" idx="0"/>
          </p:cNvCxnSpPr>
          <p:nvPr/>
        </p:nvCxnSpPr>
        <p:spPr>
          <a:xfrm rot="5400000">
            <a:off x="2867401" y="5399312"/>
            <a:ext cx="378623" cy="1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08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230</Words>
  <Application>Microsoft Office PowerPoint</Application>
  <PresentationFormat>Panorámica</PresentationFormat>
  <Paragraphs>57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MUÑOZ</dc:creator>
  <cp:lastModifiedBy>Edgar Josué Malagón Montaña</cp:lastModifiedBy>
  <cp:revision>36</cp:revision>
  <dcterms:created xsi:type="dcterms:W3CDTF">2015-07-18T00:00:13Z</dcterms:created>
  <dcterms:modified xsi:type="dcterms:W3CDTF">2015-12-09T19:41:16Z</dcterms:modified>
</cp:coreProperties>
</file>