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7" r:id="rId2"/>
  </p:sldIdLst>
  <p:sldSz cx="13681075" cy="9361488"/>
  <p:notesSz cx="6794500" cy="9918700"/>
  <p:defaultTextStyle>
    <a:defPPr>
      <a:defRPr lang="es-ES"/>
    </a:defPPr>
    <a:lvl1pPr marL="0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8411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6822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5233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3645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4205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7046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8878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7289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013" autoAdjust="0"/>
    <p:restoredTop sz="99037" autoAdjust="0"/>
  </p:normalViewPr>
  <p:slideViewPr>
    <p:cSldViewPr snapToGrid="0">
      <p:cViewPr>
        <p:scale>
          <a:sx n="100" d="100"/>
          <a:sy n="100" d="100"/>
        </p:scale>
        <p:origin x="1146" y="2958"/>
      </p:cViewPr>
      <p:guideLst>
        <p:guide orient="horz" pos="2949"/>
        <p:guide pos="43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40577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001C876-01F7-4317-94B9-1AE222133113}" type="datetimeFigureOut">
              <a:rPr lang="es-ES" smtClean="0"/>
              <a:pPr/>
              <a:t>22/12/2015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31862" y="8676733"/>
            <a:ext cx="4617362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62265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 rot="16200000">
            <a:off x="-1399463" y="2362776"/>
            <a:ext cx="3642253" cy="322158"/>
          </a:xfrm>
          <a:prstGeom prst="rect">
            <a:avLst/>
          </a:prstGeom>
          <a:noFill/>
        </p:spPr>
        <p:txBody>
          <a:bodyPr wrap="none" lIns="105683" tIns="52841" rIns="105683" bIns="52841" rtlCol="0">
            <a:spAutoFit/>
          </a:bodyPr>
          <a:lstStyle/>
          <a:p>
            <a:pPr algn="ctr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297483" y="257337"/>
            <a:ext cx="248360" cy="2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1056822" rtl="0" eaLnBrk="1" latinLnBrk="0" hangingPunct="1">
        <a:lnSpc>
          <a:spcPct val="90000"/>
        </a:lnSpc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205" indent="-264205" algn="l" defTabSz="1056822" rtl="0" eaLnBrk="1" latinLnBrk="0" hangingPunct="1">
        <a:lnSpc>
          <a:spcPct val="90000"/>
        </a:lnSpc>
        <a:spcBef>
          <a:spcPts val="1156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92617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21028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9439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77850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06261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34672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63083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91494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8411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6822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5233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3645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205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046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8878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7289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ángulo 3"/>
          <p:cNvSpPr/>
          <p:nvPr/>
        </p:nvSpPr>
        <p:spPr>
          <a:xfrm>
            <a:off x="4716773" y="66679"/>
            <a:ext cx="4216725" cy="968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900" b="1" dirty="0" smtClean="0">
                <a:solidFill>
                  <a:schemeClr val="tx1"/>
                </a:solidFill>
                <a:cs typeface="Arial" pitchFamily="34" charset="0"/>
              </a:rPr>
              <a:t>Sucesiones y progresiones </a:t>
            </a:r>
            <a:endParaRPr lang="es-CO" sz="1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6" name="Rectángulo 33"/>
          <p:cNvSpPr/>
          <p:nvPr/>
        </p:nvSpPr>
        <p:spPr>
          <a:xfrm>
            <a:off x="2709865" y="1281967"/>
            <a:ext cx="1473211" cy="779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Sucesiones   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8" name="Rectángulo 35"/>
          <p:cNvSpPr/>
          <p:nvPr/>
        </p:nvSpPr>
        <p:spPr>
          <a:xfrm>
            <a:off x="2905268" y="2243384"/>
            <a:ext cx="1095738" cy="2720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define como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29" name="328 Conector recto de flecha"/>
          <p:cNvCxnSpPr>
            <a:stCxn id="326" idx="2"/>
            <a:endCxn id="328" idx="0"/>
          </p:cNvCxnSpPr>
          <p:nvPr/>
        </p:nvCxnSpPr>
        <p:spPr>
          <a:xfrm>
            <a:off x="3446471" y="2061638"/>
            <a:ext cx="6666" cy="18174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ángulo 33"/>
          <p:cNvSpPr/>
          <p:nvPr/>
        </p:nvSpPr>
        <p:spPr>
          <a:xfrm>
            <a:off x="2614586" y="2625692"/>
            <a:ext cx="1678709" cy="1044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Términos organizados </a:t>
            </a:r>
            <a:r>
              <a:rPr lang="es-ES" sz="1050" dirty="0">
                <a:solidFill>
                  <a:schemeClr val="bg1"/>
                </a:solidFill>
              </a:rPr>
              <a:t>uno a continuación del </a:t>
            </a:r>
            <a:r>
              <a:rPr lang="es-ES" sz="1050" dirty="0" smtClean="0">
                <a:solidFill>
                  <a:schemeClr val="bg1"/>
                </a:solidFill>
              </a:rPr>
              <a:t>otro, cumpliendo </a:t>
            </a:r>
            <a:r>
              <a:rPr lang="es-ES" sz="1050" dirty="0">
                <a:solidFill>
                  <a:schemeClr val="bg1"/>
                </a:solidFill>
              </a:rPr>
              <a:t>cierto orden</a:t>
            </a:r>
            <a:r>
              <a:rPr lang="es-CO" sz="1050" i="1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endParaRPr lang="es-CO" sz="1050" i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32" name="331 Conector recto de flecha"/>
          <p:cNvCxnSpPr>
            <a:stCxn id="328" idx="2"/>
            <a:endCxn id="330" idx="0"/>
          </p:cNvCxnSpPr>
          <p:nvPr/>
        </p:nvCxnSpPr>
        <p:spPr>
          <a:xfrm>
            <a:off x="3453137" y="2515462"/>
            <a:ext cx="804" cy="11023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tángulo 33"/>
          <p:cNvSpPr/>
          <p:nvPr/>
        </p:nvSpPr>
        <p:spPr>
          <a:xfrm>
            <a:off x="9202428" y="1287777"/>
            <a:ext cx="1513100" cy="75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Progresiones    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582" name="581 Conector angular"/>
          <p:cNvCxnSpPr>
            <a:stCxn id="239" idx="2"/>
            <a:endCxn id="326" idx="0"/>
          </p:cNvCxnSpPr>
          <p:nvPr/>
        </p:nvCxnSpPr>
        <p:spPr>
          <a:xfrm rot="5400000">
            <a:off x="5012624" y="-530545"/>
            <a:ext cx="246360" cy="33786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591 Conector angular"/>
          <p:cNvCxnSpPr>
            <a:stCxn id="239" idx="2"/>
            <a:endCxn id="372" idx="0"/>
          </p:cNvCxnSpPr>
          <p:nvPr/>
        </p:nvCxnSpPr>
        <p:spPr>
          <a:xfrm rot="16200000" flipH="1">
            <a:off x="8265972" y="-405229"/>
            <a:ext cx="252170" cy="31338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tángulo 33"/>
          <p:cNvSpPr/>
          <p:nvPr/>
        </p:nvSpPr>
        <p:spPr>
          <a:xfrm>
            <a:off x="2953622" y="4551469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pueden ser Infinitas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599" name="598 Conector angular"/>
          <p:cNvCxnSpPr>
            <a:stCxn id="146" idx="2"/>
            <a:endCxn id="596" idx="0"/>
          </p:cNvCxnSpPr>
          <p:nvPr/>
        </p:nvCxnSpPr>
        <p:spPr>
          <a:xfrm rot="16200000" flipH="1">
            <a:off x="3342192" y="4341145"/>
            <a:ext cx="326283" cy="943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601 Conector angular"/>
          <p:cNvCxnSpPr>
            <a:stCxn id="146" idx="2"/>
            <a:endCxn id="72" idx="0"/>
          </p:cNvCxnSpPr>
          <p:nvPr/>
        </p:nvCxnSpPr>
        <p:spPr>
          <a:xfrm rot="16200000" flipH="1">
            <a:off x="4035121" y="3648216"/>
            <a:ext cx="327061" cy="14810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35"/>
          <p:cNvSpPr/>
          <p:nvPr/>
        </p:nvSpPr>
        <p:spPr>
          <a:xfrm>
            <a:off x="3030372" y="6665689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jemplos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17" name="Rectángulo 33"/>
          <p:cNvSpPr/>
          <p:nvPr/>
        </p:nvSpPr>
        <p:spPr>
          <a:xfrm>
            <a:off x="2951959" y="704230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Conjunto números pares                             </a:t>
            </a:r>
            <a:r>
              <a:rPr lang="es-CO" sz="900" i="1" dirty="0" err="1" smtClean="0">
                <a:solidFill>
                  <a:schemeClr val="tx1"/>
                </a:solidFill>
                <a:cs typeface="Arial" pitchFamily="34" charset="0"/>
              </a:rPr>
              <a:t>a</a:t>
            </a:r>
            <a:r>
              <a:rPr lang="es-CO" sz="900" i="1" baseline="-25000" dirty="0" err="1" smtClean="0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= [2,4,6,8,10….]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0" name="19 Conector recto"/>
          <p:cNvCxnSpPr>
            <a:stCxn id="113" idx="2"/>
            <a:endCxn id="117" idx="0"/>
          </p:cNvCxnSpPr>
          <p:nvPr/>
        </p:nvCxnSpPr>
        <p:spPr>
          <a:xfrm>
            <a:off x="3578241" y="6887652"/>
            <a:ext cx="3718" cy="154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35"/>
          <p:cNvSpPr/>
          <p:nvPr/>
        </p:nvSpPr>
        <p:spPr>
          <a:xfrm>
            <a:off x="9415904" y="2134131"/>
            <a:ext cx="1095738" cy="3593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define como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7" name="26 Conector recto"/>
          <p:cNvCxnSpPr>
            <a:stCxn id="372" idx="2"/>
            <a:endCxn id="122" idx="0"/>
          </p:cNvCxnSpPr>
          <p:nvPr/>
        </p:nvCxnSpPr>
        <p:spPr>
          <a:xfrm>
            <a:off x="9958978" y="2045770"/>
            <a:ext cx="4795" cy="883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>
            <a:stCxn id="114" idx="0"/>
            <a:endCxn id="122" idx="2"/>
          </p:cNvCxnSpPr>
          <p:nvPr/>
        </p:nvCxnSpPr>
        <p:spPr>
          <a:xfrm flipH="1" flipV="1">
            <a:off x="9963773" y="2493470"/>
            <a:ext cx="439" cy="1112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33"/>
          <p:cNvSpPr/>
          <p:nvPr/>
        </p:nvSpPr>
        <p:spPr>
          <a:xfrm>
            <a:off x="4340258" y="4552247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p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ueden ser finitas 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92" name="91 Conector recto"/>
          <p:cNvCxnSpPr>
            <a:stCxn id="117" idx="2"/>
            <a:endCxn id="102" idx="0"/>
          </p:cNvCxnSpPr>
          <p:nvPr/>
        </p:nvCxnSpPr>
        <p:spPr>
          <a:xfrm flipH="1">
            <a:off x="3577814" y="7757839"/>
            <a:ext cx="4145" cy="207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 33"/>
          <p:cNvSpPr/>
          <p:nvPr/>
        </p:nvSpPr>
        <p:spPr>
          <a:xfrm>
            <a:off x="2947814" y="7965744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La sucesión de Fibonacci                      </a:t>
            </a:r>
            <a:r>
              <a:rPr lang="es-CO" sz="900" i="1" dirty="0" err="1" smtClean="0">
                <a:solidFill>
                  <a:schemeClr val="tx1"/>
                </a:solidFill>
                <a:cs typeface="Arial" pitchFamily="34" charset="0"/>
              </a:rPr>
              <a:t>a</a:t>
            </a:r>
            <a:r>
              <a:rPr lang="es-CO" sz="900" i="1" baseline="-25000" dirty="0" err="1" smtClean="0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= [1,1,2,3,5,8……]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09" name="108 Conector recto"/>
          <p:cNvCxnSpPr>
            <a:stCxn id="259" idx="2"/>
            <a:endCxn id="260" idx="0"/>
          </p:cNvCxnSpPr>
          <p:nvPr/>
        </p:nvCxnSpPr>
        <p:spPr>
          <a:xfrm flipH="1">
            <a:off x="8526070" y="5500004"/>
            <a:ext cx="808" cy="147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ángulo 33"/>
          <p:cNvSpPr/>
          <p:nvPr/>
        </p:nvSpPr>
        <p:spPr>
          <a:xfrm>
            <a:off x="9021402" y="2604727"/>
            <a:ext cx="1885619" cy="1044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 smtClean="0">
                <a:solidFill>
                  <a:schemeClr val="bg1"/>
                </a:solidFill>
              </a:rPr>
              <a:t>sucesiones en las cuales sus términos exceptuando el primero se generan sumando o multiplicando una cantidad fija    </a:t>
            </a:r>
            <a:endParaRPr lang="es-CO" sz="1050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82" name="181 Conector recto"/>
          <p:cNvCxnSpPr>
            <a:stCxn id="257" idx="2"/>
            <a:endCxn id="263" idx="0"/>
          </p:cNvCxnSpPr>
          <p:nvPr/>
        </p:nvCxnSpPr>
        <p:spPr>
          <a:xfrm>
            <a:off x="11762663" y="5104888"/>
            <a:ext cx="2715" cy="2396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angular"/>
          <p:cNvCxnSpPr>
            <a:stCxn id="146" idx="2"/>
            <a:endCxn id="147" idx="0"/>
          </p:cNvCxnSpPr>
          <p:nvPr/>
        </p:nvCxnSpPr>
        <p:spPr>
          <a:xfrm rot="5400000">
            <a:off x="1953117" y="3036928"/>
            <a:ext cx="316776" cy="26932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60 Conector angular"/>
          <p:cNvCxnSpPr>
            <a:stCxn id="219" idx="2"/>
            <a:endCxn id="256" idx="0"/>
          </p:cNvCxnSpPr>
          <p:nvPr/>
        </p:nvCxnSpPr>
        <p:spPr>
          <a:xfrm rot="5400000">
            <a:off x="9049867" y="3578793"/>
            <a:ext cx="385710" cy="14623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 35"/>
          <p:cNvSpPr/>
          <p:nvPr/>
        </p:nvSpPr>
        <p:spPr>
          <a:xfrm>
            <a:off x="4394619" y="6658280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jemplos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6" name="Rectángulo 33"/>
          <p:cNvSpPr/>
          <p:nvPr/>
        </p:nvSpPr>
        <p:spPr>
          <a:xfrm>
            <a:off x="4316304" y="7042294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Orden de llegada  en una carrera  6 personas</a:t>
            </a:r>
          </a:p>
          <a:p>
            <a:pPr algn="ctr"/>
            <a:r>
              <a:rPr lang="es-CO" sz="900" i="1" dirty="0" err="1" smtClean="0">
                <a:solidFill>
                  <a:schemeClr val="tx1"/>
                </a:solidFill>
                <a:cs typeface="Arial" pitchFamily="34" charset="0"/>
              </a:rPr>
              <a:t>a</a:t>
            </a:r>
            <a:r>
              <a:rPr lang="es-CO" sz="900" i="1" baseline="-25000" dirty="0" err="1" smtClean="0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=[3,5,1,6,4,2]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39" name="138 Conector recto"/>
          <p:cNvCxnSpPr>
            <a:stCxn id="131" idx="2"/>
            <a:endCxn id="136" idx="0"/>
          </p:cNvCxnSpPr>
          <p:nvPr/>
        </p:nvCxnSpPr>
        <p:spPr>
          <a:xfrm>
            <a:off x="4942488" y="6880243"/>
            <a:ext cx="3816" cy="1620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"/>
          <p:cNvCxnSpPr>
            <a:stCxn id="136" idx="2"/>
            <a:endCxn id="145" idx="0"/>
          </p:cNvCxnSpPr>
          <p:nvPr/>
        </p:nvCxnSpPr>
        <p:spPr>
          <a:xfrm flipH="1">
            <a:off x="4941103" y="7757833"/>
            <a:ext cx="5201" cy="216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33"/>
          <p:cNvSpPr/>
          <p:nvPr/>
        </p:nvSpPr>
        <p:spPr>
          <a:xfrm>
            <a:off x="4311103" y="7974203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Orden de llegada  en la fila del banco </a:t>
            </a:r>
          </a:p>
          <a:p>
            <a:pPr algn="ctr"/>
            <a:r>
              <a:rPr lang="es-CO" sz="900" i="1" dirty="0" err="1" smtClean="0">
                <a:solidFill>
                  <a:schemeClr val="tx1"/>
                </a:solidFill>
                <a:cs typeface="Arial" pitchFamily="34" charset="0"/>
              </a:rPr>
              <a:t>a</a:t>
            </a:r>
            <a:r>
              <a:rPr lang="es-CO" sz="900" i="1" baseline="-25000" dirty="0" err="1" smtClean="0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=[Pedro, </a:t>
            </a:r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J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uan, </a:t>
            </a:r>
            <a:r>
              <a:rPr lang="es-CO" sz="900" dirty="0" err="1">
                <a:solidFill>
                  <a:schemeClr val="tx1"/>
                </a:solidFill>
                <a:cs typeface="Arial" pitchFamily="34" charset="0"/>
              </a:rPr>
              <a:t>M</a:t>
            </a:r>
            <a:r>
              <a:rPr lang="es-CO" sz="900" dirty="0" err="1" smtClean="0">
                <a:solidFill>
                  <a:schemeClr val="tx1"/>
                </a:solidFill>
                <a:cs typeface="Arial" pitchFamily="34" charset="0"/>
              </a:rPr>
              <a:t>aria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]</a:t>
            </a:r>
          </a:p>
        </p:txBody>
      </p:sp>
      <p:sp>
        <p:nvSpPr>
          <p:cNvPr id="146" name="Rectángulo 35"/>
          <p:cNvSpPr/>
          <p:nvPr/>
        </p:nvSpPr>
        <p:spPr>
          <a:xfrm>
            <a:off x="2862622" y="3840922"/>
            <a:ext cx="1191057" cy="3842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 caracterizan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por  que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7" name="Rectángulo 33"/>
          <p:cNvSpPr/>
          <p:nvPr/>
        </p:nvSpPr>
        <p:spPr>
          <a:xfrm>
            <a:off x="165966" y="4541962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denota  de manera general como </a:t>
            </a:r>
            <a:r>
              <a:rPr lang="es-CO" sz="900" i="1" dirty="0" err="1" smtClean="0">
                <a:solidFill>
                  <a:schemeClr val="tx1"/>
                </a:solidFill>
                <a:cs typeface="Arial" pitchFamily="34" charset="0"/>
              </a:rPr>
              <a:t>a</a:t>
            </a:r>
            <a:r>
              <a:rPr lang="es-CO" sz="900" i="1" baseline="-25000" dirty="0" err="1" smtClean="0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9" name="Rectángulo 35"/>
          <p:cNvSpPr/>
          <p:nvPr/>
        </p:nvSpPr>
        <p:spPr>
          <a:xfrm>
            <a:off x="3011315" y="5362823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d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efinida como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50" name="149 Conector recto"/>
          <p:cNvCxnSpPr>
            <a:stCxn id="596" idx="2"/>
            <a:endCxn id="149" idx="0"/>
          </p:cNvCxnSpPr>
          <p:nvPr/>
        </p:nvCxnSpPr>
        <p:spPr>
          <a:xfrm>
            <a:off x="3552515" y="5153958"/>
            <a:ext cx="6669" cy="2088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ángulo 33"/>
          <p:cNvSpPr/>
          <p:nvPr/>
        </p:nvSpPr>
        <p:spPr>
          <a:xfrm>
            <a:off x="2942418" y="5729906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/>
              <a:t> </a:t>
            </a:r>
          </a:p>
          <a:p>
            <a:pPr algn="ctr"/>
            <a:r>
              <a:rPr lang="es-ES" sz="900" b="1" i="1" dirty="0" err="1" smtClean="0"/>
              <a:t>a</a:t>
            </a:r>
            <a:r>
              <a:rPr lang="es-ES" sz="900" b="1" i="1" baseline="-25000" dirty="0" err="1" smtClean="0"/>
              <a:t>n</a:t>
            </a:r>
            <a:r>
              <a:rPr lang="es-ES" sz="900" i="1" dirty="0" smtClean="0"/>
              <a:t> </a:t>
            </a:r>
            <a:r>
              <a:rPr lang="es-ES" sz="900" dirty="0" smtClean="0"/>
              <a:t> donde  </a:t>
            </a:r>
            <a:r>
              <a:rPr lang="es-ES" sz="900" i="1" dirty="0" err="1" smtClean="0"/>
              <a:t>a</a:t>
            </a:r>
            <a:r>
              <a:rPr lang="es-ES" sz="900" i="1" baseline="-25000" dirty="0" err="1" smtClean="0"/>
              <a:t>n</a:t>
            </a:r>
            <a:r>
              <a:rPr lang="es-ES" sz="900" i="1" dirty="0" smtClean="0"/>
              <a:t> ∈  P </a:t>
            </a:r>
            <a:r>
              <a:rPr lang="es-ES" sz="900" dirty="0" smtClean="0"/>
              <a:t>  </a:t>
            </a:r>
          </a:p>
          <a:p>
            <a:pPr algn="ctr"/>
            <a:r>
              <a:rPr lang="es-ES" sz="900" i="1" dirty="0" smtClean="0"/>
              <a:t>ƒ : </a:t>
            </a:r>
            <a:r>
              <a:rPr lang="es-ES" sz="900" dirty="0" smtClean="0"/>
              <a:t>ℕ</a:t>
            </a:r>
            <a:r>
              <a:rPr lang="es-ES" sz="900" i="1" dirty="0" smtClean="0"/>
              <a:t> → P</a:t>
            </a:r>
            <a:endParaRPr lang="es-ES" sz="900" dirty="0" smtClean="0"/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96" name="95 Conector recto"/>
          <p:cNvCxnSpPr>
            <a:stCxn id="149" idx="2"/>
            <a:endCxn id="152" idx="0"/>
          </p:cNvCxnSpPr>
          <p:nvPr/>
        </p:nvCxnSpPr>
        <p:spPr>
          <a:xfrm>
            <a:off x="3559184" y="5584786"/>
            <a:ext cx="13234" cy="145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Conector recto"/>
          <p:cNvCxnSpPr>
            <a:stCxn id="152" idx="2"/>
            <a:endCxn id="113" idx="0"/>
          </p:cNvCxnSpPr>
          <p:nvPr/>
        </p:nvCxnSpPr>
        <p:spPr>
          <a:xfrm>
            <a:off x="3572418" y="6445445"/>
            <a:ext cx="5823" cy="22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ángulo 33"/>
          <p:cNvSpPr/>
          <p:nvPr/>
        </p:nvSpPr>
        <p:spPr>
          <a:xfrm>
            <a:off x="4316124" y="572992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b="1" i="1" dirty="0" err="1" smtClean="0">
                <a:solidFill>
                  <a:schemeClr val="tx1"/>
                </a:solidFill>
                <a:cs typeface="Arial" pitchFamily="34" charset="0"/>
              </a:rPr>
              <a:t>a</a:t>
            </a:r>
            <a:r>
              <a:rPr lang="es-CO" sz="900" b="1" i="1" baseline="-25000" dirty="0" err="1" smtClean="0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baseline="-25000" dirty="0" smtClean="0">
                <a:solidFill>
                  <a:schemeClr val="tx1"/>
                </a:solidFill>
                <a:cs typeface="Arial" pitchFamily="34" charset="0"/>
              </a:rPr>
              <a:t>,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, de longitud </a:t>
            </a:r>
            <a:r>
              <a:rPr lang="es-CO" sz="900" i="1" dirty="0" smtClean="0">
                <a:solidFill>
                  <a:schemeClr val="tx1"/>
                </a:solidFill>
                <a:cs typeface="Arial" pitchFamily="34" charset="0"/>
              </a:rPr>
              <a:t>m , m</a:t>
            </a:r>
            <a:r>
              <a:rPr lang="es-ES" sz="900" i="1" dirty="0" smtClean="0"/>
              <a:t>⊆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ES" sz="900" dirty="0" smtClean="0"/>
              <a:t>ℕ,   va  desde 1 hasta  </a:t>
            </a:r>
            <a:r>
              <a:rPr lang="es-ES" sz="900" i="1" dirty="0" smtClean="0"/>
              <a:t>m,</a:t>
            </a:r>
            <a:r>
              <a:rPr lang="es-ES" sz="900" dirty="0" smtClean="0"/>
              <a:t>  </a:t>
            </a:r>
            <a:r>
              <a:rPr lang="es-ES" sz="900" i="1" dirty="0" err="1" smtClean="0"/>
              <a:t>a</a:t>
            </a:r>
            <a:r>
              <a:rPr lang="es-ES" sz="900" i="1" baseline="-25000" dirty="0" err="1" smtClean="0"/>
              <a:t>n</a:t>
            </a:r>
            <a:r>
              <a:rPr lang="es-ES" sz="900" i="1" dirty="0" smtClean="0"/>
              <a:t> ∈  P</a:t>
            </a:r>
          </a:p>
          <a:p>
            <a:pPr algn="ctr"/>
            <a:r>
              <a:rPr lang="es-ES" sz="900" i="1" dirty="0" smtClean="0"/>
              <a:t>ƒ : m → P </a:t>
            </a:r>
            <a:endParaRPr lang="es-ES" sz="900" dirty="0" smtClean="0"/>
          </a:p>
          <a:p>
            <a:pPr algn="ctr"/>
            <a:r>
              <a:rPr lang="es-ES" sz="900" i="1" dirty="0" smtClean="0"/>
              <a:t>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91" name="190 Conector recto"/>
          <p:cNvCxnSpPr>
            <a:stCxn id="330" idx="2"/>
            <a:endCxn id="146" idx="0"/>
          </p:cNvCxnSpPr>
          <p:nvPr/>
        </p:nvCxnSpPr>
        <p:spPr>
          <a:xfrm>
            <a:off x="3453941" y="3670398"/>
            <a:ext cx="4210" cy="170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197 Conector recto"/>
          <p:cNvCxnSpPr>
            <a:stCxn id="207" idx="2"/>
            <a:endCxn id="180" idx="0"/>
          </p:cNvCxnSpPr>
          <p:nvPr/>
        </p:nvCxnSpPr>
        <p:spPr>
          <a:xfrm>
            <a:off x="4942482" y="5610181"/>
            <a:ext cx="3642" cy="1197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ángulo 35"/>
          <p:cNvSpPr/>
          <p:nvPr/>
        </p:nvSpPr>
        <p:spPr>
          <a:xfrm>
            <a:off x="4394613" y="5388218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d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efinida como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10" name="209 Conector recto"/>
          <p:cNvCxnSpPr>
            <a:stCxn id="72" idx="2"/>
            <a:endCxn id="207" idx="0"/>
          </p:cNvCxnSpPr>
          <p:nvPr/>
        </p:nvCxnSpPr>
        <p:spPr>
          <a:xfrm>
            <a:off x="4939151" y="5154736"/>
            <a:ext cx="3331" cy="2334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213 Conector recto"/>
          <p:cNvCxnSpPr>
            <a:stCxn id="180" idx="2"/>
            <a:endCxn id="131" idx="0"/>
          </p:cNvCxnSpPr>
          <p:nvPr/>
        </p:nvCxnSpPr>
        <p:spPr>
          <a:xfrm flipH="1">
            <a:off x="4942488" y="6445459"/>
            <a:ext cx="3636" cy="2128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71450" cy="180975"/>
          </a:xfrm>
          <a:prstGeom prst="rect">
            <a:avLst/>
          </a:prstGeom>
          <a:noFill/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638175"/>
            <a:ext cx="1368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95913" algn="r"/>
              </a:tabLst>
            </a:pPr>
            <a:r>
              <a:rPr kumimoji="0" lang="es-ES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ambria Math" pitchFamily="18" charset="0"/>
              </a:rPr>
              <a:t>⊆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2" name="Rectángulo 35"/>
          <p:cNvSpPr/>
          <p:nvPr/>
        </p:nvSpPr>
        <p:spPr>
          <a:xfrm>
            <a:off x="204485" y="5303548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donde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5" name="224 Conector recto"/>
          <p:cNvCxnSpPr>
            <a:stCxn id="147" idx="2"/>
            <a:endCxn id="222" idx="0"/>
          </p:cNvCxnSpPr>
          <p:nvPr/>
        </p:nvCxnSpPr>
        <p:spPr>
          <a:xfrm flipH="1">
            <a:off x="752354" y="5144451"/>
            <a:ext cx="12505" cy="1590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ángulo 33"/>
          <p:cNvSpPr/>
          <p:nvPr/>
        </p:nvSpPr>
        <p:spPr>
          <a:xfrm>
            <a:off x="107013" y="5704499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/>
              <a:t> </a:t>
            </a:r>
          </a:p>
          <a:p>
            <a:pPr algn="ctr"/>
            <a:r>
              <a:rPr lang="es-ES" sz="900" i="1" dirty="0" smtClean="0"/>
              <a:t>a: </a:t>
            </a:r>
            <a:r>
              <a:rPr lang="es-ES" sz="900" dirty="0" smtClean="0"/>
              <a:t> representa el termino </a:t>
            </a:r>
          </a:p>
          <a:p>
            <a:pPr algn="ctr"/>
            <a:r>
              <a:rPr lang="es-ES" sz="900" dirty="0" smtClean="0"/>
              <a:t>Sub </a:t>
            </a:r>
            <a:r>
              <a:rPr lang="es-ES" sz="900" i="1" dirty="0" smtClean="0"/>
              <a:t>n</a:t>
            </a:r>
            <a:r>
              <a:rPr lang="es-ES" sz="900" dirty="0" smtClean="0"/>
              <a:t>: Posición en la sucesión 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31" name="230 Conector recto"/>
          <p:cNvCxnSpPr>
            <a:stCxn id="222" idx="2"/>
            <a:endCxn id="230" idx="0"/>
          </p:cNvCxnSpPr>
          <p:nvPr/>
        </p:nvCxnSpPr>
        <p:spPr>
          <a:xfrm flipH="1">
            <a:off x="737013" y="5525511"/>
            <a:ext cx="15341" cy="178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ángulo 35"/>
          <p:cNvSpPr/>
          <p:nvPr/>
        </p:nvSpPr>
        <p:spPr>
          <a:xfrm>
            <a:off x="194967" y="6582071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Pueden ser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40" name="239 Conector recto"/>
          <p:cNvCxnSpPr>
            <a:stCxn id="230" idx="2"/>
            <a:endCxn id="238" idx="0"/>
          </p:cNvCxnSpPr>
          <p:nvPr/>
        </p:nvCxnSpPr>
        <p:spPr>
          <a:xfrm>
            <a:off x="737013" y="6420038"/>
            <a:ext cx="5823" cy="1620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ángulo 33"/>
          <p:cNvSpPr/>
          <p:nvPr/>
        </p:nvSpPr>
        <p:spPr>
          <a:xfrm>
            <a:off x="107142" y="7025367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numérico o no numéricas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44" name="243 Conector recto"/>
          <p:cNvCxnSpPr>
            <a:stCxn id="238" idx="2"/>
            <a:endCxn id="243" idx="0"/>
          </p:cNvCxnSpPr>
          <p:nvPr/>
        </p:nvCxnSpPr>
        <p:spPr>
          <a:xfrm flipH="1">
            <a:off x="737142" y="6804034"/>
            <a:ext cx="5694" cy="221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ángulo 33"/>
          <p:cNvSpPr/>
          <p:nvPr/>
        </p:nvSpPr>
        <p:spPr>
          <a:xfrm>
            <a:off x="107136" y="8320812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i="1" dirty="0" err="1" smtClean="0">
                <a:solidFill>
                  <a:schemeClr val="tx1"/>
                </a:solidFill>
                <a:cs typeface="Arial" pitchFamily="34" charset="0"/>
              </a:rPr>
              <a:t>a</a:t>
            </a:r>
            <a:r>
              <a:rPr lang="es-CO" sz="900" i="1" baseline="-25000" dirty="0" err="1" smtClean="0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= [0,-1,-2,-3,-4,-5….]         </a:t>
            </a:r>
            <a:r>
              <a:rPr lang="es-CO" sz="900" i="1" dirty="0" smtClean="0">
                <a:solidFill>
                  <a:schemeClr val="tx1"/>
                </a:solidFill>
                <a:cs typeface="Arial" pitchFamily="34" charset="0"/>
              </a:rPr>
              <a:t>a</a:t>
            </a:r>
            <a:r>
              <a:rPr lang="es-CO" sz="900" i="1" baseline="-25000" dirty="0" smtClean="0">
                <a:solidFill>
                  <a:schemeClr val="tx1"/>
                </a:solidFill>
                <a:cs typeface="Arial" pitchFamily="34" charset="0"/>
              </a:rPr>
              <a:t>6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=</a:t>
            </a:r>
            <a:r>
              <a:rPr lang="es-CO" sz="900" i="1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-5 </a:t>
            </a:r>
          </a:p>
          <a:p>
            <a:pPr algn="ctr"/>
            <a:r>
              <a:rPr lang="es-CO" sz="900" i="1" dirty="0" err="1" smtClean="0">
                <a:solidFill>
                  <a:schemeClr val="tx1"/>
                </a:solidFill>
                <a:cs typeface="Arial" pitchFamily="34" charset="0"/>
              </a:rPr>
              <a:t>a</a:t>
            </a:r>
            <a:r>
              <a:rPr lang="es-CO" sz="900" i="1" baseline="-25000" dirty="0" err="1" smtClean="0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baseline="-25000" dirty="0" smtClean="0">
                <a:solidFill>
                  <a:schemeClr val="tx1"/>
                </a:solidFill>
                <a:cs typeface="Arial" pitchFamily="34" charset="0"/>
              </a:rPr>
              <a:t> 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=[Juan, Pedro, maría]</a:t>
            </a:r>
            <a:r>
              <a:rPr lang="es-CO" sz="900" i="1" dirty="0" smtClean="0">
                <a:solidFill>
                  <a:schemeClr val="tx1"/>
                </a:solidFill>
                <a:cs typeface="Arial" pitchFamily="34" charset="0"/>
              </a:rPr>
              <a:t>   </a:t>
            </a:r>
            <a:r>
              <a:rPr lang="es-CO" sz="900" i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i="1" dirty="0" smtClean="0">
                <a:solidFill>
                  <a:schemeClr val="tx1"/>
                </a:solidFill>
                <a:cs typeface="Arial" pitchFamily="34" charset="0"/>
              </a:rPr>
              <a:t>  a</a:t>
            </a:r>
            <a:r>
              <a:rPr lang="es-CO" sz="900" i="1" baseline="-25000" dirty="0" smtClean="0">
                <a:solidFill>
                  <a:schemeClr val="tx1"/>
                </a:solidFill>
                <a:cs typeface="Arial" pitchFamily="34" charset="0"/>
              </a:rPr>
              <a:t>3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=</a:t>
            </a:r>
            <a:r>
              <a:rPr lang="es-CO" sz="900" i="1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maría </a:t>
            </a: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48" name="247 Conector recto"/>
          <p:cNvCxnSpPr>
            <a:stCxn id="252" idx="2"/>
            <a:endCxn id="247" idx="0"/>
          </p:cNvCxnSpPr>
          <p:nvPr/>
        </p:nvCxnSpPr>
        <p:spPr>
          <a:xfrm flipH="1">
            <a:off x="737136" y="8167221"/>
            <a:ext cx="5700" cy="1535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ángulo 35"/>
          <p:cNvSpPr/>
          <p:nvPr/>
        </p:nvSpPr>
        <p:spPr>
          <a:xfrm>
            <a:off x="194967" y="7945258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ejemplos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15" name="114 Conector recto"/>
          <p:cNvCxnSpPr>
            <a:stCxn id="243" idx="2"/>
            <a:endCxn id="252" idx="0"/>
          </p:cNvCxnSpPr>
          <p:nvPr/>
        </p:nvCxnSpPr>
        <p:spPr>
          <a:xfrm>
            <a:off x="737142" y="7740906"/>
            <a:ext cx="5694" cy="204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33"/>
          <p:cNvSpPr/>
          <p:nvPr/>
        </p:nvSpPr>
        <p:spPr>
          <a:xfrm>
            <a:off x="1542863" y="4550427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Termino general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41" name="140 Conector angular"/>
          <p:cNvCxnSpPr>
            <a:stCxn id="146" idx="2"/>
            <a:endCxn id="135" idx="0"/>
          </p:cNvCxnSpPr>
          <p:nvPr/>
        </p:nvCxnSpPr>
        <p:spPr>
          <a:xfrm rot="5400000">
            <a:off x="2637334" y="3729609"/>
            <a:ext cx="325241" cy="13163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ángulo 35"/>
          <p:cNvSpPr/>
          <p:nvPr/>
        </p:nvSpPr>
        <p:spPr>
          <a:xfrm>
            <a:off x="1599424" y="5345877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Cuando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1" name="Rectángulo 33"/>
          <p:cNvSpPr/>
          <p:nvPr/>
        </p:nvSpPr>
        <p:spPr>
          <a:xfrm>
            <a:off x="1521002" y="571296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/>
              <a:t> </a:t>
            </a:r>
          </a:p>
          <a:p>
            <a:pPr algn="ctr"/>
            <a:r>
              <a:rPr lang="es-ES" sz="900" dirty="0" smtClean="0"/>
              <a:t>Los termino son números y siguen un patrón 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24" name="123 Conector recto"/>
          <p:cNvCxnSpPr>
            <a:stCxn id="135" idx="2"/>
            <a:endCxn id="153" idx="0"/>
          </p:cNvCxnSpPr>
          <p:nvPr/>
        </p:nvCxnSpPr>
        <p:spPr>
          <a:xfrm>
            <a:off x="2141756" y="5152916"/>
            <a:ext cx="5537" cy="192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"/>
          <p:cNvCxnSpPr>
            <a:stCxn id="153" idx="2"/>
            <a:endCxn id="121" idx="0"/>
          </p:cNvCxnSpPr>
          <p:nvPr/>
        </p:nvCxnSpPr>
        <p:spPr>
          <a:xfrm>
            <a:off x="2147293" y="5567840"/>
            <a:ext cx="3709" cy="145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ángulo 35"/>
          <p:cNvSpPr/>
          <p:nvPr/>
        </p:nvSpPr>
        <p:spPr>
          <a:xfrm>
            <a:off x="1618481" y="6632867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Es posible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1" name="Rectángulo 33"/>
          <p:cNvSpPr/>
          <p:nvPr/>
        </p:nvSpPr>
        <p:spPr>
          <a:xfrm>
            <a:off x="1540181" y="7033828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Establecer una  (formula)   que la determina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54" name="153 Conector recto"/>
          <p:cNvCxnSpPr>
            <a:stCxn id="121" idx="2"/>
            <a:endCxn id="148" idx="0"/>
          </p:cNvCxnSpPr>
          <p:nvPr/>
        </p:nvCxnSpPr>
        <p:spPr>
          <a:xfrm>
            <a:off x="2151002" y="6428499"/>
            <a:ext cx="15348" cy="2043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154 Conector recto"/>
          <p:cNvCxnSpPr>
            <a:stCxn id="148" idx="2"/>
            <a:endCxn id="151" idx="0"/>
          </p:cNvCxnSpPr>
          <p:nvPr/>
        </p:nvCxnSpPr>
        <p:spPr>
          <a:xfrm>
            <a:off x="2166350" y="6854830"/>
            <a:ext cx="3831" cy="178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ángulo 35"/>
          <p:cNvSpPr/>
          <p:nvPr/>
        </p:nvSpPr>
        <p:spPr>
          <a:xfrm>
            <a:off x="1628006" y="7902917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ejemplos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7" name="Rectángulo 33"/>
          <p:cNvSpPr/>
          <p:nvPr/>
        </p:nvSpPr>
        <p:spPr>
          <a:xfrm>
            <a:off x="1549700" y="8329273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i="1" dirty="0" err="1" smtClean="0">
                <a:solidFill>
                  <a:schemeClr val="tx1"/>
                </a:solidFill>
                <a:cs typeface="Arial" pitchFamily="34" charset="0"/>
              </a:rPr>
              <a:t>a</a:t>
            </a:r>
            <a:r>
              <a:rPr lang="es-CO" sz="900" i="1" baseline="-25000" dirty="0" err="1" smtClean="0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= </a:t>
            </a:r>
            <a:r>
              <a:rPr lang="es-ES" sz="900" i="1" dirty="0"/>
              <a:t>[</a:t>
            </a:r>
            <a:r>
              <a:rPr lang="es-ES" sz="900" i="1" dirty="0" smtClean="0"/>
              <a:t>1,3,5,7,9,11..]</a:t>
            </a:r>
            <a:endParaRPr lang="es-CO" sz="900" dirty="0"/>
          </a:p>
          <a:p>
            <a:pPr algn="ctr"/>
            <a:r>
              <a:rPr lang="es-CO" sz="900" i="1" dirty="0" err="1">
                <a:solidFill>
                  <a:schemeClr val="tx1"/>
                </a:solidFill>
                <a:cs typeface="Arial" pitchFamily="34" charset="0"/>
              </a:rPr>
              <a:t>a</a:t>
            </a:r>
            <a:r>
              <a:rPr lang="es-CO" sz="900" i="1" baseline="-25000" dirty="0" err="1" smtClean="0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i="1" baseline="-250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=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i="1" dirty="0" smtClean="0">
                <a:solidFill>
                  <a:schemeClr val="tx1"/>
                </a:solidFill>
                <a:cs typeface="Arial" pitchFamily="34" charset="0"/>
              </a:rPr>
              <a:t>2n-1</a:t>
            </a:r>
          </a:p>
          <a:p>
            <a:pPr algn="ctr"/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58" name="157 Conector recto"/>
          <p:cNvCxnSpPr>
            <a:stCxn id="151" idx="2"/>
            <a:endCxn id="156" idx="0"/>
          </p:cNvCxnSpPr>
          <p:nvPr/>
        </p:nvCxnSpPr>
        <p:spPr>
          <a:xfrm>
            <a:off x="2170181" y="7749367"/>
            <a:ext cx="5694" cy="153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recto"/>
          <p:cNvCxnSpPr>
            <a:stCxn id="156" idx="2"/>
            <a:endCxn id="157" idx="0"/>
          </p:cNvCxnSpPr>
          <p:nvPr/>
        </p:nvCxnSpPr>
        <p:spPr>
          <a:xfrm>
            <a:off x="2175875" y="8124880"/>
            <a:ext cx="3825" cy="2043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ángulo 33"/>
          <p:cNvSpPr/>
          <p:nvPr/>
        </p:nvSpPr>
        <p:spPr>
          <a:xfrm>
            <a:off x="5718569" y="4546442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 definen operaciones  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65" name="Rectángulo 35"/>
          <p:cNvSpPr/>
          <p:nvPr/>
        </p:nvSpPr>
        <p:spPr>
          <a:xfrm>
            <a:off x="5769209" y="5382816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como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67" name="166 Conector recto"/>
          <p:cNvCxnSpPr>
            <a:stCxn id="163" idx="2"/>
            <a:endCxn id="165" idx="0"/>
          </p:cNvCxnSpPr>
          <p:nvPr/>
        </p:nvCxnSpPr>
        <p:spPr>
          <a:xfrm flipH="1">
            <a:off x="6317078" y="5148931"/>
            <a:ext cx="384" cy="2338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ángulo 33"/>
          <p:cNvSpPr/>
          <p:nvPr/>
        </p:nvSpPr>
        <p:spPr>
          <a:xfrm>
            <a:off x="5675151" y="5741770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suma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76" name="Rectángulo 33"/>
          <p:cNvSpPr/>
          <p:nvPr/>
        </p:nvSpPr>
        <p:spPr>
          <a:xfrm>
            <a:off x="6807681" y="5747581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Multiplicación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85" name="184 Conector angular"/>
          <p:cNvCxnSpPr>
            <a:stCxn id="165" idx="2"/>
            <a:endCxn id="170" idx="0"/>
          </p:cNvCxnSpPr>
          <p:nvPr/>
        </p:nvCxnSpPr>
        <p:spPr>
          <a:xfrm rot="5400000">
            <a:off x="6151481" y="5576172"/>
            <a:ext cx="136991" cy="1942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angular"/>
          <p:cNvCxnSpPr>
            <a:stCxn id="165" idx="2"/>
            <a:endCxn id="176" idx="0"/>
          </p:cNvCxnSpPr>
          <p:nvPr/>
        </p:nvCxnSpPr>
        <p:spPr>
          <a:xfrm rot="16200000" flipH="1">
            <a:off x="6714840" y="5207017"/>
            <a:ext cx="142802" cy="938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87 Conector angular"/>
          <p:cNvCxnSpPr>
            <a:stCxn id="163" idx="0"/>
            <a:endCxn id="146" idx="2"/>
          </p:cNvCxnSpPr>
          <p:nvPr/>
        </p:nvCxnSpPr>
        <p:spPr>
          <a:xfrm rot="16200000" flipV="1">
            <a:off x="4727179" y="2956158"/>
            <a:ext cx="321256" cy="28593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ángulo 35"/>
          <p:cNvSpPr/>
          <p:nvPr/>
        </p:nvSpPr>
        <p:spPr>
          <a:xfrm>
            <a:off x="5743575" y="6431816"/>
            <a:ext cx="75643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Que se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define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94" name="193 Conector recto"/>
          <p:cNvCxnSpPr>
            <a:stCxn id="170" idx="2"/>
            <a:endCxn id="193" idx="0"/>
          </p:cNvCxnSpPr>
          <p:nvPr/>
        </p:nvCxnSpPr>
        <p:spPr>
          <a:xfrm flipH="1">
            <a:off x="6121791" y="6247389"/>
            <a:ext cx="1083" cy="184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33"/>
          <p:cNvSpPr/>
          <p:nvPr/>
        </p:nvSpPr>
        <p:spPr>
          <a:xfrm>
            <a:off x="5622198" y="6881612"/>
            <a:ext cx="992109" cy="598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Componente a componente  de acuerdo a su posición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96" name="Rectángulo 35"/>
          <p:cNvSpPr/>
          <p:nvPr/>
        </p:nvSpPr>
        <p:spPr>
          <a:xfrm>
            <a:off x="5695950" y="7639355"/>
            <a:ext cx="851682" cy="1109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jemplos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97" name="196 Conector recto"/>
          <p:cNvCxnSpPr>
            <a:stCxn id="193" idx="2"/>
            <a:endCxn id="195" idx="0"/>
          </p:cNvCxnSpPr>
          <p:nvPr/>
        </p:nvCxnSpPr>
        <p:spPr>
          <a:xfrm flipH="1">
            <a:off x="6118253" y="6708793"/>
            <a:ext cx="3538" cy="172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198 Conector recto"/>
          <p:cNvCxnSpPr>
            <a:stCxn id="195" idx="2"/>
            <a:endCxn id="196" idx="0"/>
          </p:cNvCxnSpPr>
          <p:nvPr/>
        </p:nvCxnSpPr>
        <p:spPr>
          <a:xfrm>
            <a:off x="6118253" y="7480564"/>
            <a:ext cx="3538" cy="15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33"/>
          <p:cNvSpPr/>
          <p:nvPr/>
        </p:nvSpPr>
        <p:spPr>
          <a:xfrm>
            <a:off x="5622198" y="7976987"/>
            <a:ext cx="101640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i="1" dirty="0" err="1">
                <a:solidFill>
                  <a:schemeClr val="tx1"/>
                </a:solidFill>
                <a:cs typeface="Arial" pitchFamily="34" charset="0"/>
              </a:rPr>
              <a:t>a</a:t>
            </a:r>
            <a:r>
              <a:rPr lang="es-CO" sz="900" i="1" baseline="-25000" dirty="0" err="1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 = [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2,4,6…]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900" i="1" dirty="0" err="1" smtClean="0">
                <a:solidFill>
                  <a:schemeClr val="tx1"/>
                </a:solidFill>
                <a:cs typeface="Arial" pitchFamily="34" charset="0"/>
              </a:rPr>
              <a:t>b</a:t>
            </a:r>
            <a:r>
              <a:rPr lang="es-CO" sz="900" i="1" baseline="-25000" dirty="0" err="1" smtClean="0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=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[1,3,5…]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  <a:p>
            <a:r>
              <a:rPr lang="es-CO" sz="900" i="1" dirty="0" err="1">
                <a:solidFill>
                  <a:schemeClr val="tx1"/>
                </a:solidFill>
                <a:cs typeface="Arial" pitchFamily="34" charset="0"/>
              </a:rPr>
              <a:t>a</a:t>
            </a:r>
            <a:r>
              <a:rPr lang="es-CO" sz="900" i="1" baseline="-25000" dirty="0" err="1" smtClean="0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i="1" baseline="-25000" dirty="0" smtClean="0">
                <a:solidFill>
                  <a:schemeClr val="tx1"/>
                </a:solidFill>
                <a:cs typeface="Arial" pitchFamily="34" charset="0"/>
              </a:rPr>
              <a:t>+</a:t>
            </a:r>
            <a:r>
              <a:rPr lang="es-CO" sz="900" i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i="1" dirty="0" err="1" smtClean="0">
                <a:solidFill>
                  <a:schemeClr val="tx1"/>
                </a:solidFill>
                <a:cs typeface="Arial" pitchFamily="34" charset="0"/>
              </a:rPr>
              <a:t>b</a:t>
            </a:r>
            <a:r>
              <a:rPr lang="es-CO" sz="900" i="1" baseline="-25000" dirty="0" err="1" smtClean="0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i="1" baseline="-25000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=</a:t>
            </a:r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[3,7,11…]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01" name="200 Conector recto"/>
          <p:cNvCxnSpPr>
            <a:stCxn id="196" idx="2"/>
            <a:endCxn id="200" idx="0"/>
          </p:cNvCxnSpPr>
          <p:nvPr/>
        </p:nvCxnSpPr>
        <p:spPr>
          <a:xfrm>
            <a:off x="6121791" y="7750336"/>
            <a:ext cx="8610" cy="226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ángulo 33"/>
          <p:cNvSpPr/>
          <p:nvPr/>
        </p:nvSpPr>
        <p:spPr>
          <a:xfrm>
            <a:off x="5631723" y="8615162"/>
            <a:ext cx="101640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i="1" dirty="0" err="1">
                <a:solidFill>
                  <a:schemeClr val="tx1"/>
                </a:solidFill>
                <a:cs typeface="Arial" pitchFamily="34" charset="0"/>
              </a:rPr>
              <a:t>a</a:t>
            </a:r>
            <a:r>
              <a:rPr lang="es-CO" sz="900" i="1" baseline="-25000" dirty="0" err="1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 =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2n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900" i="1" dirty="0" err="1" smtClean="0">
                <a:solidFill>
                  <a:schemeClr val="tx1"/>
                </a:solidFill>
                <a:cs typeface="Arial" pitchFamily="34" charset="0"/>
              </a:rPr>
              <a:t>b</a:t>
            </a:r>
            <a:r>
              <a:rPr lang="es-CO" sz="900" i="1" baseline="-25000" dirty="0" err="1" smtClean="0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=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2n-1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900" i="1" dirty="0" err="1">
                <a:solidFill>
                  <a:schemeClr val="tx1"/>
                </a:solidFill>
                <a:cs typeface="Arial" pitchFamily="34" charset="0"/>
              </a:rPr>
              <a:t>a</a:t>
            </a:r>
            <a:r>
              <a:rPr lang="es-CO" sz="900" i="1" baseline="-25000" dirty="0" err="1" smtClean="0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i="1" baseline="-25000" dirty="0" smtClean="0">
                <a:solidFill>
                  <a:schemeClr val="tx1"/>
                </a:solidFill>
                <a:cs typeface="Arial" pitchFamily="34" charset="0"/>
              </a:rPr>
              <a:t>+</a:t>
            </a:r>
            <a:r>
              <a:rPr lang="es-CO" sz="900" i="1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i="1" dirty="0" err="1" smtClean="0">
                <a:solidFill>
                  <a:schemeClr val="tx1"/>
                </a:solidFill>
                <a:cs typeface="Arial" pitchFamily="34" charset="0"/>
              </a:rPr>
              <a:t>b</a:t>
            </a:r>
            <a:r>
              <a:rPr lang="es-CO" sz="900" i="1" baseline="-25000" dirty="0" err="1" smtClean="0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i="1" baseline="-25000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= 4n-1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04" name="Rectángulo 35"/>
          <p:cNvSpPr/>
          <p:nvPr/>
        </p:nvSpPr>
        <p:spPr>
          <a:xfrm>
            <a:off x="6709194" y="6460391"/>
            <a:ext cx="1095738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Que se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define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05" name="204 Conector recto"/>
          <p:cNvCxnSpPr>
            <a:stCxn id="200" idx="2"/>
            <a:endCxn id="202" idx="0"/>
          </p:cNvCxnSpPr>
          <p:nvPr/>
        </p:nvCxnSpPr>
        <p:spPr>
          <a:xfrm>
            <a:off x="6130401" y="8482606"/>
            <a:ext cx="9525" cy="1325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205 Conector recto"/>
          <p:cNvCxnSpPr>
            <a:stCxn id="176" idx="2"/>
            <a:endCxn id="204" idx="0"/>
          </p:cNvCxnSpPr>
          <p:nvPr/>
        </p:nvCxnSpPr>
        <p:spPr>
          <a:xfrm>
            <a:off x="7255404" y="6253200"/>
            <a:ext cx="1659" cy="20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ángulo 33"/>
          <p:cNvSpPr/>
          <p:nvPr/>
        </p:nvSpPr>
        <p:spPr>
          <a:xfrm>
            <a:off x="6765198" y="6929237"/>
            <a:ext cx="992109" cy="598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Componente a componente  de acuerdo a su posición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09" name="Rectángulo 35"/>
          <p:cNvSpPr/>
          <p:nvPr/>
        </p:nvSpPr>
        <p:spPr>
          <a:xfrm>
            <a:off x="6838950" y="7677455"/>
            <a:ext cx="851682" cy="1109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jemplos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11" name="210 Conector recto"/>
          <p:cNvCxnSpPr>
            <a:stCxn id="208" idx="2"/>
            <a:endCxn id="209" idx="0"/>
          </p:cNvCxnSpPr>
          <p:nvPr/>
        </p:nvCxnSpPr>
        <p:spPr>
          <a:xfrm>
            <a:off x="7261253" y="7528189"/>
            <a:ext cx="3538" cy="149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ángulo 33"/>
          <p:cNvSpPr/>
          <p:nvPr/>
        </p:nvSpPr>
        <p:spPr>
          <a:xfrm>
            <a:off x="6765198" y="7967462"/>
            <a:ext cx="1039734" cy="571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i="1" dirty="0" err="1">
                <a:solidFill>
                  <a:schemeClr val="tx1"/>
                </a:solidFill>
                <a:cs typeface="Arial" pitchFamily="34" charset="0"/>
              </a:rPr>
              <a:t>a</a:t>
            </a:r>
            <a:r>
              <a:rPr lang="es-CO" sz="900" i="1" baseline="-25000" dirty="0" err="1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 = [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2,4,6…]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  <a:p>
            <a:r>
              <a:rPr lang="es-CO" sz="900" i="1" dirty="0" err="1" smtClean="0">
                <a:solidFill>
                  <a:schemeClr val="tx1"/>
                </a:solidFill>
                <a:cs typeface="Arial" pitchFamily="34" charset="0"/>
              </a:rPr>
              <a:t>b</a:t>
            </a:r>
            <a:r>
              <a:rPr lang="es-CO" sz="900" i="1" baseline="-25000" dirty="0" err="1" smtClean="0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=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[1,3,5…]     </a:t>
            </a:r>
            <a:r>
              <a:rPr lang="es-CO" sz="900" i="1" dirty="0" err="1" smtClean="0">
                <a:solidFill>
                  <a:schemeClr val="tx1"/>
                </a:solidFill>
                <a:cs typeface="Arial" pitchFamily="34" charset="0"/>
              </a:rPr>
              <a:t>a</a:t>
            </a:r>
            <a:r>
              <a:rPr lang="es-CO" sz="900" i="1" baseline="-25000" dirty="0" err="1" smtClean="0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i="1" baseline="-25000" dirty="0">
                <a:solidFill>
                  <a:schemeClr val="tx1"/>
                </a:solidFill>
                <a:cs typeface="Arial" pitchFamily="34" charset="0"/>
              </a:rPr>
              <a:t>.</a:t>
            </a:r>
            <a:r>
              <a:rPr lang="es-CO" sz="900" i="1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i="1" dirty="0" err="1" smtClean="0">
                <a:solidFill>
                  <a:schemeClr val="tx1"/>
                </a:solidFill>
                <a:cs typeface="Arial" pitchFamily="34" charset="0"/>
              </a:rPr>
              <a:t>b</a:t>
            </a:r>
            <a:r>
              <a:rPr lang="es-CO" sz="900" i="1" baseline="-25000" dirty="0" err="1" smtClean="0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i="1" baseline="-25000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=</a:t>
            </a:r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2,12,30…]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15" name="214 Conector recto"/>
          <p:cNvCxnSpPr>
            <a:stCxn id="209" idx="2"/>
            <a:endCxn id="213" idx="0"/>
          </p:cNvCxnSpPr>
          <p:nvPr/>
        </p:nvCxnSpPr>
        <p:spPr>
          <a:xfrm>
            <a:off x="7264791" y="7788436"/>
            <a:ext cx="20274" cy="179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33"/>
          <p:cNvSpPr/>
          <p:nvPr/>
        </p:nvSpPr>
        <p:spPr>
          <a:xfrm>
            <a:off x="6774723" y="8605637"/>
            <a:ext cx="101640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i="1" dirty="0" err="1">
                <a:solidFill>
                  <a:schemeClr val="tx1"/>
                </a:solidFill>
                <a:cs typeface="Arial" pitchFamily="34" charset="0"/>
              </a:rPr>
              <a:t>a</a:t>
            </a:r>
            <a:r>
              <a:rPr lang="es-CO" sz="900" i="1" baseline="-25000" dirty="0" err="1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 =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2n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900" i="1" dirty="0" err="1" smtClean="0">
                <a:solidFill>
                  <a:schemeClr val="tx1"/>
                </a:solidFill>
                <a:cs typeface="Arial" pitchFamily="34" charset="0"/>
              </a:rPr>
              <a:t>b</a:t>
            </a:r>
            <a:r>
              <a:rPr lang="es-CO" sz="900" i="1" baseline="-25000" dirty="0" err="1" smtClean="0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=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2n-1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900" i="1" dirty="0">
                <a:solidFill>
                  <a:schemeClr val="tx1"/>
                </a:solidFill>
                <a:cs typeface="Arial" pitchFamily="34" charset="0"/>
              </a:rPr>
              <a:t>a</a:t>
            </a:r>
            <a:r>
              <a:rPr lang="es-CO" sz="900" i="1" baseline="-25000" dirty="0" smtClean="0">
                <a:solidFill>
                  <a:schemeClr val="tx1"/>
                </a:solidFill>
                <a:cs typeface="Arial" pitchFamily="34" charset="0"/>
              </a:rPr>
              <a:t>n.</a:t>
            </a:r>
            <a:r>
              <a:rPr lang="es-CO" sz="900" i="1" dirty="0" smtClean="0">
                <a:solidFill>
                  <a:schemeClr val="tx1"/>
                </a:solidFill>
                <a:cs typeface="Arial" pitchFamily="34" charset="0"/>
              </a:rPr>
              <a:t>b</a:t>
            </a:r>
            <a:r>
              <a:rPr lang="es-CO" sz="900" i="1" baseline="-25000" dirty="0" smtClean="0">
                <a:solidFill>
                  <a:schemeClr val="tx1"/>
                </a:solidFill>
                <a:cs typeface="Arial" pitchFamily="34" charset="0"/>
              </a:rPr>
              <a:t>n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= 4n</a:t>
            </a:r>
            <a:r>
              <a:rPr lang="es-CO" sz="900" baseline="30000" dirty="0" smtClean="0">
                <a:solidFill>
                  <a:schemeClr val="tx1"/>
                </a:solidFill>
                <a:cs typeface="Arial" pitchFamily="34" charset="0"/>
              </a:rPr>
              <a:t>2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-2n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17" name="216 Conector recto"/>
          <p:cNvCxnSpPr>
            <a:stCxn id="213" idx="2"/>
            <a:endCxn id="216" idx="0"/>
          </p:cNvCxnSpPr>
          <p:nvPr/>
        </p:nvCxnSpPr>
        <p:spPr>
          <a:xfrm flipH="1">
            <a:off x="7282926" y="8539359"/>
            <a:ext cx="2139" cy="66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217 Conector recto"/>
          <p:cNvCxnSpPr>
            <a:stCxn id="204" idx="2"/>
            <a:endCxn id="208" idx="0"/>
          </p:cNvCxnSpPr>
          <p:nvPr/>
        </p:nvCxnSpPr>
        <p:spPr>
          <a:xfrm>
            <a:off x="7257063" y="6737368"/>
            <a:ext cx="4190" cy="19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ángulo 35"/>
          <p:cNvSpPr/>
          <p:nvPr/>
        </p:nvSpPr>
        <p:spPr>
          <a:xfrm>
            <a:off x="9426006" y="3895128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dividen  en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1" name="220 Conector recto"/>
          <p:cNvCxnSpPr>
            <a:stCxn id="114" idx="2"/>
            <a:endCxn id="219" idx="0"/>
          </p:cNvCxnSpPr>
          <p:nvPr/>
        </p:nvCxnSpPr>
        <p:spPr>
          <a:xfrm>
            <a:off x="9964212" y="3649433"/>
            <a:ext cx="9663" cy="24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33"/>
          <p:cNvSpPr/>
          <p:nvPr/>
        </p:nvSpPr>
        <p:spPr>
          <a:xfrm>
            <a:off x="7912676" y="4502801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p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rogresiones aritméticas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57" name="Rectángulo 33"/>
          <p:cNvSpPr/>
          <p:nvPr/>
        </p:nvSpPr>
        <p:spPr>
          <a:xfrm>
            <a:off x="11163770" y="4502399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Progresiones geométricas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58" name="160 Conector angular"/>
          <p:cNvCxnSpPr>
            <a:stCxn id="219" idx="2"/>
            <a:endCxn id="257" idx="0"/>
          </p:cNvCxnSpPr>
          <p:nvPr/>
        </p:nvCxnSpPr>
        <p:spPr>
          <a:xfrm rot="16200000" flipH="1">
            <a:off x="10675615" y="3415351"/>
            <a:ext cx="385308" cy="1788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ángulo 35"/>
          <p:cNvSpPr/>
          <p:nvPr/>
        </p:nvSpPr>
        <p:spPr>
          <a:xfrm>
            <a:off x="7979009" y="5278041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Cuando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0" name="Rectángulo 33"/>
          <p:cNvSpPr/>
          <p:nvPr/>
        </p:nvSpPr>
        <p:spPr>
          <a:xfrm>
            <a:off x="7896070" y="5647305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/>
              <a:t> </a:t>
            </a:r>
          </a:p>
          <a:p>
            <a:pPr algn="ctr"/>
            <a:r>
              <a:rPr lang="es-ES" sz="900" dirty="0"/>
              <a:t>s</a:t>
            </a:r>
            <a:r>
              <a:rPr lang="es-ES" sz="900" dirty="0" smtClean="0"/>
              <a:t>us términos se generan sumando  una cantidad fija 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1" name="Rectángulo 33"/>
          <p:cNvSpPr/>
          <p:nvPr/>
        </p:nvSpPr>
        <p:spPr>
          <a:xfrm>
            <a:off x="11134628" y="566941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/>
              <a:t> </a:t>
            </a:r>
          </a:p>
          <a:p>
            <a:pPr algn="ctr"/>
            <a:r>
              <a:rPr lang="es-ES" sz="900" dirty="0"/>
              <a:t>s</a:t>
            </a:r>
            <a:r>
              <a:rPr lang="es-ES" sz="900" dirty="0" smtClean="0"/>
              <a:t>us términos se generan  multiplicando  una cantidad fija 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62" name="261 Conector recto"/>
          <p:cNvCxnSpPr>
            <a:stCxn id="256" idx="2"/>
            <a:endCxn id="259" idx="0"/>
          </p:cNvCxnSpPr>
          <p:nvPr/>
        </p:nvCxnSpPr>
        <p:spPr>
          <a:xfrm>
            <a:off x="8511569" y="5105290"/>
            <a:ext cx="15309" cy="1727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ángulo 35"/>
          <p:cNvSpPr/>
          <p:nvPr/>
        </p:nvSpPr>
        <p:spPr>
          <a:xfrm>
            <a:off x="11217509" y="5344533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Cuando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64" name="263 Conector recto"/>
          <p:cNvCxnSpPr>
            <a:stCxn id="263" idx="2"/>
            <a:endCxn id="261" idx="0"/>
          </p:cNvCxnSpPr>
          <p:nvPr/>
        </p:nvCxnSpPr>
        <p:spPr>
          <a:xfrm flipH="1">
            <a:off x="11764628" y="5566496"/>
            <a:ext cx="750" cy="102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ángulo 35"/>
          <p:cNvSpPr/>
          <p:nvPr/>
        </p:nvSpPr>
        <p:spPr>
          <a:xfrm>
            <a:off x="7932818" y="6518284"/>
            <a:ext cx="1191057" cy="3842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 caracterizan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por  que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66" name="265 Conector recto"/>
          <p:cNvCxnSpPr>
            <a:stCxn id="265" idx="0"/>
            <a:endCxn id="260" idx="2"/>
          </p:cNvCxnSpPr>
          <p:nvPr/>
        </p:nvCxnSpPr>
        <p:spPr>
          <a:xfrm flipH="1" flipV="1">
            <a:off x="8526070" y="6362844"/>
            <a:ext cx="2277" cy="155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ángulo 33"/>
          <p:cNvSpPr/>
          <p:nvPr/>
        </p:nvSpPr>
        <p:spPr>
          <a:xfrm>
            <a:off x="7836476" y="7161528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Existe el  termino general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68" name="160 Conector angular"/>
          <p:cNvCxnSpPr>
            <a:stCxn id="265" idx="2"/>
            <a:endCxn id="267" idx="0"/>
          </p:cNvCxnSpPr>
          <p:nvPr/>
        </p:nvCxnSpPr>
        <p:spPr>
          <a:xfrm rot="5400000">
            <a:off x="8276783" y="6909964"/>
            <a:ext cx="258980" cy="2441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ángulo 33"/>
          <p:cNvSpPr/>
          <p:nvPr/>
        </p:nvSpPr>
        <p:spPr>
          <a:xfrm>
            <a:off x="8817551" y="7161528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pueden sumar </a:t>
            </a:r>
            <a:r>
              <a:rPr lang="es-CO" sz="900" i="1" dirty="0" smtClean="0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términos  consecutivos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71" name="Rectángulo 33"/>
          <p:cNvSpPr/>
          <p:nvPr/>
        </p:nvSpPr>
        <p:spPr>
          <a:xfrm>
            <a:off x="9798721" y="7161528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I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nterpolar</a:t>
            </a:r>
            <a:r>
              <a:rPr lang="es-CO" sz="900" i="1" dirty="0" smtClean="0">
                <a:solidFill>
                  <a:schemeClr val="tx1"/>
                </a:solidFill>
                <a:cs typeface="Arial" pitchFamily="34" charset="0"/>
              </a:rPr>
              <a:t> k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términos  entre a y b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72" name="Rectángulo 33"/>
          <p:cNvSpPr/>
          <p:nvPr/>
        </p:nvSpPr>
        <p:spPr>
          <a:xfrm>
            <a:off x="10770176" y="7123428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Existe el  termino general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73" name="Rectángulo 33"/>
          <p:cNvSpPr/>
          <p:nvPr/>
        </p:nvSpPr>
        <p:spPr>
          <a:xfrm>
            <a:off x="11741726" y="7123428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pueden (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+ o .) </a:t>
            </a:r>
            <a:r>
              <a:rPr lang="es-CO" sz="900" i="1" dirty="0" smtClean="0">
                <a:solidFill>
                  <a:schemeClr val="tx1"/>
                </a:solidFill>
                <a:cs typeface="Arial" pitchFamily="34" charset="0"/>
              </a:rPr>
              <a:t>n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términos  consecutivos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74" name="160 Conector angular"/>
          <p:cNvCxnSpPr>
            <a:stCxn id="265" idx="2"/>
            <a:endCxn id="270" idx="0"/>
          </p:cNvCxnSpPr>
          <p:nvPr/>
        </p:nvCxnSpPr>
        <p:spPr>
          <a:xfrm rot="16200000" flipH="1">
            <a:off x="8767320" y="6663574"/>
            <a:ext cx="258980" cy="7369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160 Conector angular"/>
          <p:cNvCxnSpPr>
            <a:stCxn id="265" idx="2"/>
            <a:endCxn id="271" idx="0"/>
          </p:cNvCxnSpPr>
          <p:nvPr/>
        </p:nvCxnSpPr>
        <p:spPr>
          <a:xfrm rot="16200000" flipH="1">
            <a:off x="9257905" y="6172989"/>
            <a:ext cx="258980" cy="17180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35"/>
          <p:cNvSpPr/>
          <p:nvPr/>
        </p:nvSpPr>
        <p:spPr>
          <a:xfrm>
            <a:off x="11161793" y="6499234"/>
            <a:ext cx="1191057" cy="3842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 caracterizan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por  que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82" name="281 Conector recto"/>
          <p:cNvCxnSpPr>
            <a:stCxn id="280" idx="0"/>
            <a:endCxn id="261" idx="2"/>
          </p:cNvCxnSpPr>
          <p:nvPr/>
        </p:nvCxnSpPr>
        <p:spPr>
          <a:xfrm flipV="1">
            <a:off x="11757322" y="6384949"/>
            <a:ext cx="7306" cy="1142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ángulo 33"/>
          <p:cNvSpPr/>
          <p:nvPr/>
        </p:nvSpPr>
        <p:spPr>
          <a:xfrm>
            <a:off x="12718955" y="7123428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Interpolar</a:t>
            </a:r>
            <a:r>
              <a:rPr lang="es-CO" sz="900" i="1" dirty="0" smtClean="0">
                <a:solidFill>
                  <a:schemeClr val="tx1"/>
                </a:solidFill>
                <a:cs typeface="Arial" pitchFamily="34" charset="0"/>
              </a:rPr>
              <a:t> k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términos  entre a y b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6" name="Rectángulo 35"/>
          <p:cNvSpPr/>
          <p:nvPr/>
        </p:nvSpPr>
        <p:spPr>
          <a:xfrm>
            <a:off x="7905750" y="7822466"/>
            <a:ext cx="75643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 la forma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27" name="126 Conector recto"/>
          <p:cNvCxnSpPr>
            <a:stCxn id="267" idx="2"/>
            <a:endCxn id="126" idx="0"/>
          </p:cNvCxnSpPr>
          <p:nvPr/>
        </p:nvCxnSpPr>
        <p:spPr>
          <a:xfrm flipH="1">
            <a:off x="8283966" y="7667147"/>
            <a:ext cx="233" cy="1553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ángulo 33"/>
          <p:cNvSpPr/>
          <p:nvPr/>
        </p:nvSpPr>
        <p:spPr>
          <a:xfrm>
            <a:off x="7836476" y="8237853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i="1" dirty="0" err="1" smtClean="0"/>
              <a:t>a</a:t>
            </a:r>
            <a:r>
              <a:rPr lang="es-CO" sz="900" i="1" baseline="-25000" dirty="0" err="1" smtClean="0"/>
              <a:t>n</a:t>
            </a:r>
            <a:r>
              <a:rPr lang="es-CO" sz="900" i="1" dirty="0" smtClean="0"/>
              <a:t> = a</a:t>
            </a:r>
            <a:r>
              <a:rPr lang="es-CO" sz="900" i="1" baseline="-25000" dirty="0" smtClean="0"/>
              <a:t>1</a:t>
            </a:r>
            <a:r>
              <a:rPr lang="es-CO" sz="900" i="1" dirty="0" smtClean="0"/>
              <a:t>+(n-1).d </a:t>
            </a:r>
            <a:r>
              <a:rPr lang="es-CO" sz="900" dirty="0" smtClean="0"/>
              <a:t>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33" name="132 Conector recto"/>
          <p:cNvCxnSpPr>
            <a:stCxn id="126" idx="2"/>
            <a:endCxn id="132" idx="0"/>
          </p:cNvCxnSpPr>
          <p:nvPr/>
        </p:nvCxnSpPr>
        <p:spPr>
          <a:xfrm>
            <a:off x="8283966" y="8099443"/>
            <a:ext cx="233" cy="138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ángulo 35"/>
          <p:cNvSpPr/>
          <p:nvPr/>
        </p:nvSpPr>
        <p:spPr>
          <a:xfrm>
            <a:off x="8886825" y="7822466"/>
            <a:ext cx="75643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Utilizando la formula  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40" name="139 Conector recto"/>
          <p:cNvCxnSpPr>
            <a:stCxn id="270" idx="2"/>
            <a:endCxn id="138" idx="0"/>
          </p:cNvCxnSpPr>
          <p:nvPr/>
        </p:nvCxnSpPr>
        <p:spPr>
          <a:xfrm flipH="1">
            <a:off x="9265041" y="7667147"/>
            <a:ext cx="233" cy="1553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33"/>
          <p:cNvSpPr/>
          <p:nvPr/>
        </p:nvSpPr>
        <p:spPr>
          <a:xfrm>
            <a:off x="8817551" y="8237853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64" name="163 Conector recto"/>
          <p:cNvCxnSpPr>
            <a:stCxn id="138" idx="2"/>
            <a:endCxn id="162" idx="0"/>
          </p:cNvCxnSpPr>
          <p:nvPr/>
        </p:nvCxnSpPr>
        <p:spPr>
          <a:xfrm>
            <a:off x="9265041" y="8099443"/>
            <a:ext cx="233" cy="138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9838" y="8398445"/>
            <a:ext cx="827087" cy="24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9" name="Rectángulo 35"/>
          <p:cNvSpPr/>
          <p:nvPr/>
        </p:nvSpPr>
        <p:spPr>
          <a:xfrm>
            <a:off x="9867900" y="7841516"/>
            <a:ext cx="75643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Utilizando la formula  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71" name="170 Conector recto"/>
          <p:cNvCxnSpPr>
            <a:stCxn id="271" idx="2"/>
            <a:endCxn id="169" idx="0"/>
          </p:cNvCxnSpPr>
          <p:nvPr/>
        </p:nvCxnSpPr>
        <p:spPr>
          <a:xfrm flipH="1">
            <a:off x="10246116" y="7667147"/>
            <a:ext cx="328" cy="1743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ángulo 33"/>
          <p:cNvSpPr/>
          <p:nvPr/>
        </p:nvSpPr>
        <p:spPr>
          <a:xfrm>
            <a:off x="9798626" y="8247378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77" name="176 Conector recto"/>
          <p:cNvCxnSpPr>
            <a:stCxn id="169" idx="2"/>
            <a:endCxn id="175" idx="0"/>
          </p:cNvCxnSpPr>
          <p:nvPr/>
        </p:nvCxnSpPr>
        <p:spPr>
          <a:xfrm>
            <a:off x="10246116" y="8118493"/>
            <a:ext cx="233" cy="1288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latex.codecogs.com/gif.latex?%5Cdpi%7B300%7D%20%5Cfn_jvn%20d%3D%5Cfrac%7Ba_%7Bn%7D-a_%7B1%7D%7D%7Bn&amp;plus;1%7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9176" y="8386763"/>
            <a:ext cx="701674" cy="247650"/>
          </a:xfrm>
          <a:prstGeom prst="rect">
            <a:avLst/>
          </a:prstGeom>
          <a:noFill/>
        </p:spPr>
      </p:pic>
      <p:sp>
        <p:nvSpPr>
          <p:cNvPr id="181" name="Rectángulo 35"/>
          <p:cNvSpPr/>
          <p:nvPr/>
        </p:nvSpPr>
        <p:spPr>
          <a:xfrm>
            <a:off x="10839450" y="7841516"/>
            <a:ext cx="75643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 la forma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83" name="Rectángulo 33"/>
          <p:cNvSpPr/>
          <p:nvPr/>
        </p:nvSpPr>
        <p:spPr>
          <a:xfrm>
            <a:off x="10779701" y="8256903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i="1" dirty="0" smtClean="0"/>
              <a:t> </a:t>
            </a:r>
            <a:r>
              <a:rPr lang="es-CO" sz="900" i="1" dirty="0" err="1" smtClean="0"/>
              <a:t>a</a:t>
            </a:r>
            <a:r>
              <a:rPr lang="es-CO" sz="900" i="1" baseline="-25000" dirty="0" err="1" smtClean="0"/>
              <a:t>n</a:t>
            </a:r>
            <a:r>
              <a:rPr lang="es-CO" sz="900" i="1" dirty="0" smtClean="0"/>
              <a:t> = a</a:t>
            </a:r>
            <a:r>
              <a:rPr lang="es-CO" sz="900" i="1" baseline="-25000" dirty="0" smtClean="0"/>
              <a:t>1</a:t>
            </a:r>
            <a:r>
              <a:rPr lang="es-CO" sz="900" i="1" dirty="0" smtClean="0"/>
              <a:t>.r</a:t>
            </a:r>
            <a:r>
              <a:rPr lang="es-CO" sz="900" i="1" baseline="30000" dirty="0" smtClean="0"/>
              <a:t>n-1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84" name="183 Conector recto"/>
          <p:cNvCxnSpPr>
            <a:stCxn id="181" idx="2"/>
            <a:endCxn id="183" idx="0"/>
          </p:cNvCxnSpPr>
          <p:nvPr/>
        </p:nvCxnSpPr>
        <p:spPr>
          <a:xfrm>
            <a:off x="11217666" y="8118493"/>
            <a:ext cx="9758" cy="138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"/>
          <p:cNvCxnSpPr>
            <a:stCxn id="272" idx="2"/>
            <a:endCxn id="181" idx="0"/>
          </p:cNvCxnSpPr>
          <p:nvPr/>
        </p:nvCxnSpPr>
        <p:spPr>
          <a:xfrm flipH="1">
            <a:off x="11217666" y="7629047"/>
            <a:ext cx="233" cy="2124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33"/>
          <p:cNvSpPr/>
          <p:nvPr/>
        </p:nvSpPr>
        <p:spPr>
          <a:xfrm>
            <a:off x="11751251" y="8237853"/>
            <a:ext cx="895445" cy="991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Sumar:</a:t>
            </a: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Multiplicar:</a:t>
            </a: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03" name="202 Conector recto"/>
          <p:cNvCxnSpPr>
            <a:stCxn id="220" idx="2"/>
            <a:endCxn id="192" idx="0"/>
          </p:cNvCxnSpPr>
          <p:nvPr/>
        </p:nvCxnSpPr>
        <p:spPr>
          <a:xfrm>
            <a:off x="12189216" y="8032768"/>
            <a:ext cx="9758" cy="2050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35"/>
          <p:cNvSpPr/>
          <p:nvPr/>
        </p:nvSpPr>
        <p:spPr>
          <a:xfrm>
            <a:off x="11763375" y="7755791"/>
            <a:ext cx="85168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Utilizando las formulas  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3" name="222 Conector recto"/>
          <p:cNvCxnSpPr>
            <a:stCxn id="273" idx="2"/>
            <a:endCxn id="220" idx="0"/>
          </p:cNvCxnSpPr>
          <p:nvPr/>
        </p:nvCxnSpPr>
        <p:spPr>
          <a:xfrm flipH="1">
            <a:off x="12189216" y="7629047"/>
            <a:ext cx="233" cy="126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791950" y="8429625"/>
            <a:ext cx="793629" cy="24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8" name="160 Conector angular"/>
          <p:cNvCxnSpPr>
            <a:stCxn id="280" idx="2"/>
            <a:endCxn id="272" idx="0"/>
          </p:cNvCxnSpPr>
          <p:nvPr/>
        </p:nvCxnSpPr>
        <p:spPr>
          <a:xfrm rot="5400000">
            <a:off x="11367646" y="6733752"/>
            <a:ext cx="239930" cy="5394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160 Conector angular"/>
          <p:cNvCxnSpPr>
            <a:stCxn id="280" idx="2"/>
            <a:endCxn id="273" idx="0"/>
          </p:cNvCxnSpPr>
          <p:nvPr/>
        </p:nvCxnSpPr>
        <p:spPr>
          <a:xfrm rot="16200000" flipH="1">
            <a:off x="11853420" y="6787399"/>
            <a:ext cx="239930" cy="4321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793538" y="8953500"/>
            <a:ext cx="833218" cy="12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9" name="160 Conector angular"/>
          <p:cNvCxnSpPr>
            <a:stCxn id="280" idx="2"/>
            <a:endCxn id="288" idx="0"/>
          </p:cNvCxnSpPr>
          <p:nvPr/>
        </p:nvCxnSpPr>
        <p:spPr>
          <a:xfrm rot="16200000" flipH="1">
            <a:off x="12342035" y="6298785"/>
            <a:ext cx="239930" cy="1409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252 Conector recto"/>
          <p:cNvCxnSpPr>
            <a:stCxn id="288" idx="2"/>
            <a:endCxn id="269" idx="0"/>
          </p:cNvCxnSpPr>
          <p:nvPr/>
        </p:nvCxnSpPr>
        <p:spPr>
          <a:xfrm>
            <a:off x="13166678" y="7629047"/>
            <a:ext cx="3613" cy="1743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ángulo 35"/>
          <p:cNvSpPr/>
          <p:nvPr/>
        </p:nvSpPr>
        <p:spPr>
          <a:xfrm>
            <a:off x="12792075" y="7803416"/>
            <a:ext cx="756432" cy="276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Utilizando la formula  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76" name="275 Conector recto"/>
          <p:cNvCxnSpPr>
            <a:stCxn id="269" idx="2"/>
            <a:endCxn id="281" idx="0"/>
          </p:cNvCxnSpPr>
          <p:nvPr/>
        </p:nvCxnSpPr>
        <p:spPr>
          <a:xfrm>
            <a:off x="13170291" y="8080393"/>
            <a:ext cx="5912" cy="24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ángulo 33"/>
          <p:cNvSpPr/>
          <p:nvPr/>
        </p:nvSpPr>
        <p:spPr>
          <a:xfrm>
            <a:off x="12728480" y="8323578"/>
            <a:ext cx="895445" cy="50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841289" y="8374718"/>
            <a:ext cx="674686" cy="37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2876</TotalTime>
  <Words>413</Words>
  <Application>Microsoft Office PowerPoint</Application>
  <PresentationFormat>Personalizado</PresentationFormat>
  <Paragraphs>103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saavedra</cp:lastModifiedBy>
  <cp:revision>177</cp:revision>
  <cp:lastPrinted>2015-06-25T22:36:16Z</cp:lastPrinted>
  <dcterms:created xsi:type="dcterms:W3CDTF">2015-05-14T14:12:36Z</dcterms:created>
  <dcterms:modified xsi:type="dcterms:W3CDTF">2015-12-22T17:05:39Z</dcterms:modified>
</cp:coreProperties>
</file>