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7" r:id="rId2"/>
  </p:sldIdLst>
  <p:sldSz cx="13681075" cy="9361488"/>
  <p:notesSz cx="6794500" cy="9918700"/>
  <p:defaultTextStyle>
    <a:defPPr>
      <a:defRPr lang="es-ES"/>
    </a:defPPr>
    <a:lvl1pPr marL="0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411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822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5233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645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205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7046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878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7289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13" autoAdjust="0"/>
    <p:restoredTop sz="99037" autoAdjust="0"/>
  </p:normalViewPr>
  <p:slideViewPr>
    <p:cSldViewPr snapToGrid="0">
      <p:cViewPr>
        <p:scale>
          <a:sx n="86" d="100"/>
          <a:sy n="86" d="100"/>
        </p:scale>
        <p:origin x="-18" y="432"/>
      </p:cViewPr>
      <p:guideLst>
        <p:guide orient="horz" pos="2949"/>
        <p:guide pos="4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0577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001C876-01F7-4317-94B9-1AE222133113}" type="datetimeFigureOut">
              <a:rPr lang="es-ES" smtClean="0"/>
              <a:pPr/>
              <a:t>23/12/2015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862" y="8676733"/>
            <a:ext cx="4617362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2265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 rot="16200000">
            <a:off x="-1399463" y="2362776"/>
            <a:ext cx="3642253" cy="322158"/>
          </a:xfrm>
          <a:prstGeom prst="rect">
            <a:avLst/>
          </a:prstGeom>
          <a:noFill/>
        </p:spPr>
        <p:txBody>
          <a:bodyPr wrap="none" lIns="105683" tIns="52841" rIns="105683" bIns="52841" rtlCol="0">
            <a:spAutoFit/>
          </a:bodyPr>
          <a:lstStyle/>
          <a:p>
            <a:pPr algn="ctr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483" y="257337"/>
            <a:ext cx="248360" cy="2722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1056822" rtl="0" eaLnBrk="1" latinLnBrk="0" hangingPunct="1">
        <a:lnSpc>
          <a:spcPct val="90000"/>
        </a:lnSpc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205" indent="-264205" algn="l" defTabSz="1056822" rtl="0" eaLnBrk="1" latinLnBrk="0" hangingPunct="1">
        <a:lnSpc>
          <a:spcPct val="90000"/>
        </a:lnSpc>
        <a:spcBef>
          <a:spcPts val="115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2617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28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439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850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06261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34672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63083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91494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411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822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233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645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205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46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878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7289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716773" y="66679"/>
            <a:ext cx="4216725" cy="968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900" b="1" dirty="0" smtClean="0">
                <a:solidFill>
                  <a:schemeClr val="tx1"/>
                </a:solidFill>
                <a:cs typeface="Arial" pitchFamily="34" charset="0"/>
              </a:rPr>
              <a:t>Razonamiento semejanza  </a:t>
            </a:r>
            <a:endParaRPr lang="es-CO" sz="1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6" name="Rectángulo 33"/>
          <p:cNvSpPr/>
          <p:nvPr/>
        </p:nvSpPr>
        <p:spPr>
          <a:xfrm>
            <a:off x="2709865" y="1281967"/>
            <a:ext cx="1473211" cy="77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Métodos de demostración 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8" name="Rectángulo 35"/>
          <p:cNvSpPr/>
          <p:nvPr/>
        </p:nvSpPr>
        <p:spPr>
          <a:xfrm>
            <a:off x="2905268" y="2243384"/>
            <a:ext cx="1095738" cy="2720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29" name="328 Conector recto de flecha"/>
          <p:cNvCxnSpPr>
            <a:stCxn id="326" idx="2"/>
            <a:endCxn id="328" idx="0"/>
          </p:cNvCxnSpPr>
          <p:nvPr/>
        </p:nvCxnSpPr>
        <p:spPr>
          <a:xfrm>
            <a:off x="3446471" y="2061638"/>
            <a:ext cx="6666" cy="18174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ángulo 33"/>
          <p:cNvSpPr/>
          <p:nvPr/>
        </p:nvSpPr>
        <p:spPr>
          <a:xfrm>
            <a:off x="2614586" y="2625692"/>
            <a:ext cx="167870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creación  de argumentos para asegurar que una proposición es verdadera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32" name="331 Conector recto de flecha"/>
          <p:cNvCxnSpPr>
            <a:stCxn id="328" idx="2"/>
            <a:endCxn id="330" idx="0"/>
          </p:cNvCxnSpPr>
          <p:nvPr/>
        </p:nvCxnSpPr>
        <p:spPr>
          <a:xfrm>
            <a:off x="3453137" y="2515462"/>
            <a:ext cx="804" cy="11023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ángulo 33"/>
          <p:cNvSpPr/>
          <p:nvPr/>
        </p:nvSpPr>
        <p:spPr>
          <a:xfrm>
            <a:off x="9255948" y="1287777"/>
            <a:ext cx="1513100" cy="75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Semejanza de triángulos   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582" name="581 Conector angular"/>
          <p:cNvCxnSpPr>
            <a:stCxn id="239" idx="2"/>
            <a:endCxn id="326" idx="0"/>
          </p:cNvCxnSpPr>
          <p:nvPr/>
        </p:nvCxnSpPr>
        <p:spPr>
          <a:xfrm rot="5400000">
            <a:off x="5012624" y="-530545"/>
            <a:ext cx="246360" cy="33786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591 Conector angular"/>
          <p:cNvCxnSpPr>
            <a:stCxn id="239" idx="2"/>
            <a:endCxn id="372" idx="0"/>
          </p:cNvCxnSpPr>
          <p:nvPr/>
        </p:nvCxnSpPr>
        <p:spPr>
          <a:xfrm rot="16200000" flipH="1">
            <a:off x="8292732" y="-431989"/>
            <a:ext cx="252170" cy="31873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ángulo 33"/>
          <p:cNvSpPr/>
          <p:nvPr/>
        </p:nvSpPr>
        <p:spPr>
          <a:xfrm>
            <a:off x="4452952" y="4534128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el contra ejemplo 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599" name="598 Conector angular"/>
          <p:cNvCxnSpPr>
            <a:stCxn id="146" idx="2"/>
            <a:endCxn id="596" idx="0"/>
          </p:cNvCxnSpPr>
          <p:nvPr/>
        </p:nvCxnSpPr>
        <p:spPr>
          <a:xfrm rot="16200000" flipH="1">
            <a:off x="4098573" y="3580856"/>
            <a:ext cx="308942" cy="15976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35"/>
          <p:cNvSpPr/>
          <p:nvPr/>
        </p:nvSpPr>
        <p:spPr>
          <a:xfrm>
            <a:off x="4520177" y="655138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por medio de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7" name="Rectángulo 33"/>
          <p:cNvSpPr/>
          <p:nvPr/>
        </p:nvSpPr>
        <p:spPr>
          <a:xfrm>
            <a:off x="4441764" y="694705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un ejemplo  que no cumpla lo que dice la proposición </a:t>
            </a:r>
          </a:p>
        </p:txBody>
      </p:sp>
      <p:cxnSp>
        <p:nvCxnSpPr>
          <p:cNvPr id="20" name="19 Conector recto"/>
          <p:cNvCxnSpPr>
            <a:stCxn id="113" idx="2"/>
            <a:endCxn id="117" idx="0"/>
          </p:cNvCxnSpPr>
          <p:nvPr/>
        </p:nvCxnSpPr>
        <p:spPr>
          <a:xfrm>
            <a:off x="5068046" y="6773352"/>
            <a:ext cx="3718" cy="173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35"/>
          <p:cNvSpPr/>
          <p:nvPr/>
        </p:nvSpPr>
        <p:spPr>
          <a:xfrm>
            <a:off x="9464964" y="2134131"/>
            <a:ext cx="1095738" cy="3593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7" name="26 Conector recto"/>
          <p:cNvCxnSpPr>
            <a:stCxn id="372" idx="2"/>
            <a:endCxn id="122" idx="0"/>
          </p:cNvCxnSpPr>
          <p:nvPr/>
        </p:nvCxnSpPr>
        <p:spPr>
          <a:xfrm>
            <a:off x="10012498" y="2045770"/>
            <a:ext cx="335" cy="88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>
            <a:stCxn id="114" idx="0"/>
            <a:endCxn id="122" idx="2"/>
          </p:cNvCxnSpPr>
          <p:nvPr/>
        </p:nvCxnSpPr>
        <p:spPr>
          <a:xfrm flipH="1" flipV="1">
            <a:off x="10012833" y="2493470"/>
            <a:ext cx="439" cy="1112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>
            <a:stCxn id="259" idx="2"/>
            <a:endCxn id="260" idx="0"/>
          </p:cNvCxnSpPr>
          <p:nvPr/>
        </p:nvCxnSpPr>
        <p:spPr>
          <a:xfrm>
            <a:off x="10012778" y="5471429"/>
            <a:ext cx="4257" cy="204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 33"/>
          <p:cNvSpPr/>
          <p:nvPr/>
        </p:nvSpPr>
        <p:spPr>
          <a:xfrm>
            <a:off x="9070462" y="2604727"/>
            <a:ext cx="188561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050" dirty="0" smtClean="0">
                <a:solidFill>
                  <a:schemeClr val="bg1"/>
                </a:solidFill>
                <a:cs typeface="Arial" pitchFamily="34" charset="0"/>
              </a:rPr>
              <a:t>Ángulos </a:t>
            </a:r>
            <a:r>
              <a:rPr lang="es-CO" sz="1050" smtClean="0">
                <a:solidFill>
                  <a:schemeClr val="bg1"/>
                </a:solidFill>
                <a:cs typeface="Arial" pitchFamily="34" charset="0"/>
              </a:rPr>
              <a:t>correspondientes congruentes y </a:t>
            </a:r>
            <a:r>
              <a:rPr lang="es-CO" sz="1050" dirty="0" smtClean="0">
                <a:solidFill>
                  <a:schemeClr val="bg1"/>
                </a:solidFill>
                <a:cs typeface="Arial" pitchFamily="34" charset="0"/>
              </a:rPr>
              <a:t>lados correspondientes proporcionales </a:t>
            </a:r>
            <a:endParaRPr lang="es-CO" sz="1050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82" name="181 Conector recto"/>
          <p:cNvCxnSpPr>
            <a:stCxn id="257" idx="2"/>
            <a:endCxn id="263" idx="0"/>
          </p:cNvCxnSpPr>
          <p:nvPr/>
        </p:nvCxnSpPr>
        <p:spPr>
          <a:xfrm>
            <a:off x="11762663" y="5104888"/>
            <a:ext cx="2715" cy="239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angular"/>
          <p:cNvCxnSpPr>
            <a:stCxn id="146" idx="2"/>
            <a:endCxn id="147" idx="0"/>
          </p:cNvCxnSpPr>
          <p:nvPr/>
        </p:nvCxnSpPr>
        <p:spPr>
          <a:xfrm rot="5400000">
            <a:off x="2513139" y="3591332"/>
            <a:ext cx="307251" cy="15749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60 Conector angular"/>
          <p:cNvCxnSpPr>
            <a:stCxn id="219" idx="2"/>
            <a:endCxn id="256" idx="0"/>
          </p:cNvCxnSpPr>
          <p:nvPr/>
        </p:nvCxnSpPr>
        <p:spPr>
          <a:xfrm rot="16200000" flipH="1">
            <a:off x="9819879" y="4311226"/>
            <a:ext cx="390170" cy="18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ángulo 35"/>
          <p:cNvSpPr/>
          <p:nvPr/>
        </p:nvSpPr>
        <p:spPr>
          <a:xfrm>
            <a:off x="2858714" y="3840922"/>
            <a:ext cx="1191057" cy="384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algunos método son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7" name="Rectángulo 33"/>
          <p:cNvSpPr/>
          <p:nvPr/>
        </p:nvSpPr>
        <p:spPr>
          <a:xfrm>
            <a:off x="1280391" y="4532437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el directo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9" name="Rectángulo 35"/>
          <p:cNvSpPr/>
          <p:nvPr/>
        </p:nvSpPr>
        <p:spPr>
          <a:xfrm>
            <a:off x="4510645" y="5267573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consiste en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50" name="149 Conector recto"/>
          <p:cNvCxnSpPr>
            <a:stCxn id="596" idx="2"/>
            <a:endCxn id="149" idx="0"/>
          </p:cNvCxnSpPr>
          <p:nvPr/>
        </p:nvCxnSpPr>
        <p:spPr>
          <a:xfrm>
            <a:off x="5051845" y="5136617"/>
            <a:ext cx="6669" cy="1309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33"/>
          <p:cNvSpPr/>
          <p:nvPr/>
        </p:nvSpPr>
        <p:spPr>
          <a:xfrm>
            <a:off x="4432223" y="5615606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contradecir  la proposición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96" name="95 Conector recto"/>
          <p:cNvCxnSpPr>
            <a:stCxn id="149" idx="2"/>
            <a:endCxn id="152" idx="0"/>
          </p:cNvCxnSpPr>
          <p:nvPr/>
        </p:nvCxnSpPr>
        <p:spPr>
          <a:xfrm>
            <a:off x="5058514" y="5489536"/>
            <a:ext cx="3709" cy="126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"/>
          <p:cNvCxnSpPr>
            <a:stCxn id="152" idx="2"/>
            <a:endCxn id="113" idx="0"/>
          </p:cNvCxnSpPr>
          <p:nvPr/>
        </p:nvCxnSpPr>
        <p:spPr>
          <a:xfrm>
            <a:off x="5062223" y="6331145"/>
            <a:ext cx="5823" cy="22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190 Conector recto"/>
          <p:cNvCxnSpPr>
            <a:stCxn id="330" idx="2"/>
            <a:endCxn id="146" idx="0"/>
          </p:cNvCxnSpPr>
          <p:nvPr/>
        </p:nvCxnSpPr>
        <p:spPr>
          <a:xfrm>
            <a:off x="3453941" y="3670398"/>
            <a:ext cx="302" cy="170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71450" cy="180975"/>
          </a:xfrm>
          <a:prstGeom prst="rect">
            <a:avLst/>
          </a:prstGeom>
          <a:noFill/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748171" y="6821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5913" algn="r"/>
              </a:tabLst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22" name="Rectángulo 35"/>
          <p:cNvSpPr/>
          <p:nvPr/>
        </p:nvSpPr>
        <p:spPr>
          <a:xfrm>
            <a:off x="1334052" y="5246398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consiste  en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5" name="224 Conector recto"/>
          <p:cNvCxnSpPr>
            <a:stCxn id="147" idx="2"/>
            <a:endCxn id="222" idx="0"/>
          </p:cNvCxnSpPr>
          <p:nvPr/>
        </p:nvCxnSpPr>
        <p:spPr>
          <a:xfrm>
            <a:off x="1879284" y="5134926"/>
            <a:ext cx="2637" cy="1114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ángulo 33"/>
          <p:cNvSpPr/>
          <p:nvPr/>
        </p:nvSpPr>
        <p:spPr>
          <a:xfrm>
            <a:off x="1251722" y="5580674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Plantear un preposición </a:t>
            </a:r>
            <a:r>
              <a:rPr lang="es-ES_tradnl" sz="900" i="1" dirty="0" smtClean="0"/>
              <a:t>p → q</a:t>
            </a:r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31" name="230 Conector recto"/>
          <p:cNvCxnSpPr>
            <a:stCxn id="222" idx="2"/>
            <a:endCxn id="230" idx="0"/>
          </p:cNvCxnSpPr>
          <p:nvPr/>
        </p:nvCxnSpPr>
        <p:spPr>
          <a:xfrm flipH="1">
            <a:off x="1881722" y="5468361"/>
            <a:ext cx="199" cy="112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ángulo 35"/>
          <p:cNvSpPr/>
          <p:nvPr/>
        </p:nvSpPr>
        <p:spPr>
          <a:xfrm>
            <a:off x="1337967" y="6467771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donde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40" name="239 Conector recto"/>
          <p:cNvCxnSpPr>
            <a:stCxn id="230" idx="2"/>
            <a:endCxn id="238" idx="0"/>
          </p:cNvCxnSpPr>
          <p:nvPr/>
        </p:nvCxnSpPr>
        <p:spPr>
          <a:xfrm>
            <a:off x="1881722" y="6296213"/>
            <a:ext cx="4114" cy="171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ángulo 33"/>
          <p:cNvSpPr/>
          <p:nvPr/>
        </p:nvSpPr>
        <p:spPr>
          <a:xfrm>
            <a:off x="1259667" y="6825342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p: hipótesis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q: tesis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44" name="243 Conector recto"/>
          <p:cNvCxnSpPr>
            <a:stCxn id="238" idx="2"/>
            <a:endCxn id="243" idx="0"/>
          </p:cNvCxnSpPr>
          <p:nvPr/>
        </p:nvCxnSpPr>
        <p:spPr>
          <a:xfrm>
            <a:off x="1885836" y="6689734"/>
            <a:ext cx="3831" cy="135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recto"/>
          <p:cNvCxnSpPr>
            <a:stCxn id="252" idx="2"/>
            <a:endCxn id="157" idx="0"/>
          </p:cNvCxnSpPr>
          <p:nvPr/>
        </p:nvCxnSpPr>
        <p:spPr>
          <a:xfrm>
            <a:off x="1892946" y="8048625"/>
            <a:ext cx="1004" cy="1949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ángulo 35"/>
          <p:cNvSpPr/>
          <p:nvPr/>
        </p:nvSpPr>
        <p:spPr>
          <a:xfrm>
            <a:off x="1452267" y="7754758"/>
            <a:ext cx="881358" cy="2938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entonces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15" name="114 Conector recto"/>
          <p:cNvCxnSpPr>
            <a:stCxn id="243" idx="2"/>
            <a:endCxn id="252" idx="0"/>
          </p:cNvCxnSpPr>
          <p:nvPr/>
        </p:nvCxnSpPr>
        <p:spPr>
          <a:xfrm>
            <a:off x="1889667" y="7540881"/>
            <a:ext cx="3279" cy="2138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33"/>
          <p:cNvSpPr/>
          <p:nvPr/>
        </p:nvSpPr>
        <p:spPr>
          <a:xfrm>
            <a:off x="2857313" y="4550427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el indirecto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41" name="140 Conector angular"/>
          <p:cNvCxnSpPr>
            <a:stCxn id="146" idx="2"/>
            <a:endCxn id="135" idx="0"/>
          </p:cNvCxnSpPr>
          <p:nvPr/>
        </p:nvCxnSpPr>
        <p:spPr>
          <a:xfrm rot="16200000" flipH="1">
            <a:off x="3292604" y="4386824"/>
            <a:ext cx="325241" cy="19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ángulo 35"/>
          <p:cNvSpPr/>
          <p:nvPr/>
        </p:nvSpPr>
        <p:spPr>
          <a:xfrm>
            <a:off x="2908257" y="5269677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consiste en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1" name="Rectángulo 33"/>
          <p:cNvSpPr/>
          <p:nvPr/>
        </p:nvSpPr>
        <p:spPr>
          <a:xfrm>
            <a:off x="2825927" y="559866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</a:rPr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Plantear una preposición </a:t>
            </a:r>
            <a:r>
              <a:rPr lang="es-ES_tradnl" sz="900" i="1" dirty="0" smtClean="0"/>
              <a:t>¬p→ ¬q</a:t>
            </a:r>
            <a:r>
              <a:rPr lang="es-ES_tradnl" sz="900" dirty="0" smtClean="0"/>
              <a:t>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24" name="123 Conector recto"/>
          <p:cNvCxnSpPr>
            <a:stCxn id="135" idx="2"/>
            <a:endCxn id="153" idx="0"/>
          </p:cNvCxnSpPr>
          <p:nvPr/>
        </p:nvCxnSpPr>
        <p:spPr>
          <a:xfrm flipH="1">
            <a:off x="3456126" y="5152916"/>
            <a:ext cx="80" cy="1167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"/>
          <p:cNvCxnSpPr>
            <a:stCxn id="153" idx="2"/>
            <a:endCxn id="121" idx="0"/>
          </p:cNvCxnSpPr>
          <p:nvPr/>
        </p:nvCxnSpPr>
        <p:spPr>
          <a:xfrm flipH="1">
            <a:off x="3455927" y="5491640"/>
            <a:ext cx="199" cy="107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 35"/>
          <p:cNvSpPr/>
          <p:nvPr/>
        </p:nvSpPr>
        <p:spPr>
          <a:xfrm>
            <a:off x="2908264" y="6480467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donde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1" name="Rectángulo 33"/>
          <p:cNvSpPr/>
          <p:nvPr/>
        </p:nvSpPr>
        <p:spPr>
          <a:xfrm>
            <a:off x="2826056" y="6843328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900" dirty="0" smtClean="0"/>
              <a:t>¬p: negación hipótesis </a:t>
            </a:r>
          </a:p>
          <a:p>
            <a:pPr algn="ctr"/>
            <a:r>
              <a:rPr lang="es-ES_tradnl" sz="900" i="1" dirty="0" smtClean="0"/>
              <a:t> ¬q</a:t>
            </a:r>
            <a:r>
              <a:rPr lang="es-ES_tradnl" sz="900" dirty="0" smtClean="0"/>
              <a:t>  negación tesis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54" name="153 Conector recto"/>
          <p:cNvCxnSpPr>
            <a:stCxn id="121" idx="2"/>
            <a:endCxn id="148" idx="0"/>
          </p:cNvCxnSpPr>
          <p:nvPr/>
        </p:nvCxnSpPr>
        <p:spPr>
          <a:xfrm>
            <a:off x="3455927" y="6314199"/>
            <a:ext cx="206" cy="1662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154 Conector recto"/>
          <p:cNvCxnSpPr>
            <a:stCxn id="148" idx="2"/>
            <a:endCxn id="151" idx="0"/>
          </p:cNvCxnSpPr>
          <p:nvPr/>
        </p:nvCxnSpPr>
        <p:spPr>
          <a:xfrm flipH="1">
            <a:off x="3456056" y="6702430"/>
            <a:ext cx="77" cy="140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ángulo 35"/>
          <p:cNvSpPr/>
          <p:nvPr/>
        </p:nvSpPr>
        <p:spPr>
          <a:xfrm>
            <a:off x="2908264" y="7809376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entonces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7" name="Rectángulo 33"/>
          <p:cNvSpPr/>
          <p:nvPr/>
        </p:nvSpPr>
        <p:spPr>
          <a:xfrm>
            <a:off x="1263950" y="8243548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supone que p es verdad y se llegar a la verdad de q  </a:t>
            </a: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58" name="157 Conector recto"/>
          <p:cNvCxnSpPr>
            <a:stCxn id="151" idx="2"/>
            <a:endCxn id="156" idx="0"/>
          </p:cNvCxnSpPr>
          <p:nvPr/>
        </p:nvCxnSpPr>
        <p:spPr>
          <a:xfrm>
            <a:off x="3456056" y="7558867"/>
            <a:ext cx="77" cy="250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"/>
          <p:cNvCxnSpPr>
            <a:stCxn id="156" idx="2"/>
            <a:endCxn id="304" idx="0"/>
          </p:cNvCxnSpPr>
          <p:nvPr/>
        </p:nvCxnSpPr>
        <p:spPr>
          <a:xfrm flipH="1">
            <a:off x="3456050" y="8031339"/>
            <a:ext cx="83" cy="221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217 Conector recto"/>
          <p:cNvCxnSpPr>
            <a:stCxn id="145" idx="2"/>
            <a:endCxn id="139" idx="0"/>
          </p:cNvCxnSpPr>
          <p:nvPr/>
        </p:nvCxnSpPr>
        <p:spPr>
          <a:xfrm flipH="1">
            <a:off x="10022100" y="6757304"/>
            <a:ext cx="203" cy="156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ángulo 35"/>
          <p:cNvSpPr/>
          <p:nvPr/>
        </p:nvSpPr>
        <p:spPr>
          <a:xfrm>
            <a:off x="9466146" y="3895128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donde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1" name="220 Conector recto"/>
          <p:cNvCxnSpPr>
            <a:stCxn id="114" idx="2"/>
            <a:endCxn id="219" idx="0"/>
          </p:cNvCxnSpPr>
          <p:nvPr/>
        </p:nvCxnSpPr>
        <p:spPr>
          <a:xfrm>
            <a:off x="10013272" y="3649433"/>
            <a:ext cx="743" cy="24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33"/>
          <p:cNvSpPr/>
          <p:nvPr/>
        </p:nvSpPr>
        <p:spPr>
          <a:xfrm>
            <a:off x="9417021" y="4507261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900" i="1" dirty="0" smtClean="0"/>
              <a:t>∆</a:t>
            </a:r>
            <a:r>
              <a:rPr lang="es-ES_tradnl" sz="900" dirty="0" smtClean="0"/>
              <a:t>ABC≈ </a:t>
            </a:r>
            <a:r>
              <a:rPr lang="es-ES_tradnl" sz="900" i="1" dirty="0" smtClean="0"/>
              <a:t>∆</a:t>
            </a:r>
            <a:r>
              <a:rPr lang="es-ES_tradnl" sz="900" dirty="0" smtClean="0"/>
              <a:t>DEF </a:t>
            </a:r>
            <a:endParaRPr lang="es-CO" sz="9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57" name="Rectángulo 33"/>
          <p:cNvSpPr/>
          <p:nvPr/>
        </p:nvSpPr>
        <p:spPr>
          <a:xfrm>
            <a:off x="11163770" y="4502399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los criterios de semejanza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58" name="160 Conector angular"/>
          <p:cNvCxnSpPr>
            <a:stCxn id="219" idx="2"/>
            <a:endCxn id="257" idx="0"/>
          </p:cNvCxnSpPr>
          <p:nvPr/>
        </p:nvCxnSpPr>
        <p:spPr>
          <a:xfrm rot="16200000" flipH="1">
            <a:off x="10695685" y="3435421"/>
            <a:ext cx="385308" cy="17486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ángulo 35"/>
          <p:cNvSpPr/>
          <p:nvPr/>
        </p:nvSpPr>
        <p:spPr>
          <a:xfrm>
            <a:off x="9464909" y="5249466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si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0" name="Rectángulo 33"/>
          <p:cNvSpPr/>
          <p:nvPr/>
        </p:nvSpPr>
        <p:spPr>
          <a:xfrm>
            <a:off x="9387035" y="567588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rgbClr val="FF0000"/>
                </a:solidFill>
              </a:rPr>
              <a:t> </a:t>
            </a:r>
            <a:endParaRPr lang="es-ES" sz="900" dirty="0" smtClean="0">
              <a:solidFill>
                <a:srgbClr val="FF0000"/>
              </a:solidFill>
            </a:endParaRPr>
          </a:p>
          <a:p>
            <a:pPr algn="ctr"/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61" name="Rectángulo 33"/>
          <p:cNvSpPr/>
          <p:nvPr/>
        </p:nvSpPr>
        <p:spPr>
          <a:xfrm>
            <a:off x="11144153" y="575513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AA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: ángulo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ángulo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62" name="261 Conector recto"/>
          <p:cNvCxnSpPr>
            <a:stCxn id="256" idx="2"/>
            <a:endCxn id="259" idx="0"/>
          </p:cNvCxnSpPr>
          <p:nvPr/>
        </p:nvCxnSpPr>
        <p:spPr>
          <a:xfrm flipH="1">
            <a:off x="10012778" y="5109750"/>
            <a:ext cx="3136" cy="139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ángulo 35"/>
          <p:cNvSpPr/>
          <p:nvPr/>
        </p:nvSpPr>
        <p:spPr>
          <a:xfrm>
            <a:off x="11217509" y="5344533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on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64" name="263 Conector recto"/>
          <p:cNvCxnSpPr>
            <a:stCxn id="263" idx="2"/>
            <a:endCxn id="261" idx="0"/>
          </p:cNvCxnSpPr>
          <p:nvPr/>
        </p:nvCxnSpPr>
        <p:spPr>
          <a:xfrm>
            <a:off x="11765378" y="5566496"/>
            <a:ext cx="8775" cy="188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281 Conector recto"/>
          <p:cNvCxnSpPr>
            <a:stCxn id="300" idx="0"/>
            <a:endCxn id="261" idx="2"/>
          </p:cNvCxnSpPr>
          <p:nvPr/>
        </p:nvCxnSpPr>
        <p:spPr>
          <a:xfrm flipH="1" flipV="1">
            <a:off x="11774153" y="6470674"/>
            <a:ext cx="9525" cy="446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Conector recto"/>
          <p:cNvCxnSpPr>
            <a:stCxn id="260" idx="2"/>
            <a:endCxn id="145" idx="0"/>
          </p:cNvCxnSpPr>
          <p:nvPr/>
        </p:nvCxnSpPr>
        <p:spPr>
          <a:xfrm>
            <a:off x="10017035" y="6391419"/>
            <a:ext cx="5268" cy="143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ángulo 33"/>
          <p:cNvSpPr/>
          <p:nvPr/>
        </p:nvSpPr>
        <p:spPr>
          <a:xfrm>
            <a:off x="2826050" y="8253073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 de muestra que </a:t>
            </a:r>
            <a:r>
              <a:rPr lang="es-ES_tradnl" sz="900" dirty="0" smtClean="0"/>
              <a:t>¬p→ ¬q es verdad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estoces  q es verdad </a:t>
            </a: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07" name="Rectángulo 35"/>
          <p:cNvSpPr/>
          <p:nvPr/>
        </p:nvSpPr>
        <p:spPr>
          <a:xfrm>
            <a:off x="4527511" y="7836242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entonces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08" name="307 Conector recto"/>
          <p:cNvCxnSpPr>
            <a:stCxn id="117" idx="2"/>
            <a:endCxn id="307" idx="0"/>
          </p:cNvCxnSpPr>
          <p:nvPr/>
        </p:nvCxnSpPr>
        <p:spPr>
          <a:xfrm>
            <a:off x="5071764" y="7662589"/>
            <a:ext cx="3616" cy="173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ángulo 33"/>
          <p:cNvSpPr/>
          <p:nvPr/>
        </p:nvSpPr>
        <p:spPr>
          <a:xfrm>
            <a:off x="4449205" y="8262598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 de muestra  la falsedad de la proposición  </a:t>
            </a: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13" name="312 Conector recto"/>
          <p:cNvCxnSpPr>
            <a:stCxn id="307" idx="2"/>
            <a:endCxn id="312" idx="0"/>
          </p:cNvCxnSpPr>
          <p:nvPr/>
        </p:nvCxnSpPr>
        <p:spPr>
          <a:xfrm>
            <a:off x="5075380" y="8058205"/>
            <a:ext cx="3825" cy="204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https://latex.codecogs.com/gif.latex?%5Cdpi%7B300%7D%20%5Cfn_jvn%20%5Clarge%20%5Cfrac%7BAB%7D%7BDE%7D%3D%5Cfrac%7BBC%7D%7BEF%7D%3D%5Cfrac%7BCA%7D%7BFD%7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42476" y="5961343"/>
            <a:ext cx="835024" cy="241019"/>
          </a:xfrm>
          <a:prstGeom prst="rect">
            <a:avLst/>
          </a:prstGeom>
          <a:noFill/>
        </p:spPr>
      </p:pic>
      <p:sp>
        <p:nvSpPr>
          <p:cNvPr id="139" name="Rectángulo 33"/>
          <p:cNvSpPr/>
          <p:nvPr/>
        </p:nvSpPr>
        <p:spPr>
          <a:xfrm>
            <a:off x="9392100" y="691413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tabLst>
                <a:tab pos="5395913" algn="r"/>
              </a:tabLst>
            </a:pP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CAB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Times New Roman" pitchFamily="18" charset="0"/>
                <a:cs typeface="Cambria Math" pitchFamily="18" charset="0"/>
              </a:rPr>
              <a:t>≅</a:t>
            </a:r>
            <a:r>
              <a:rPr lang="es-ES_tradnl" sz="900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∡FDE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tabLst>
                <a:tab pos="5395913" algn="r"/>
              </a:tabLst>
            </a:pP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ABC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Times New Roman" pitchFamily="18" charset="0"/>
                <a:cs typeface="Cambria Math" pitchFamily="18" charset="0"/>
              </a:rPr>
              <a:t>≅</a:t>
            </a:r>
            <a:r>
              <a:rPr lang="es-ES_tradnl" sz="900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DEF 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tabLst>
                <a:tab pos="5395913" algn="r"/>
              </a:tabLst>
            </a:pP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BCA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Times New Roman" pitchFamily="18" charset="0"/>
                <a:cs typeface="Cambria Math" pitchFamily="18" charset="0"/>
              </a:rPr>
              <a:t>≅</a:t>
            </a:r>
            <a:r>
              <a:rPr lang="es-ES_tradnl" sz="900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EFD</a:t>
            </a:r>
            <a:endParaRPr lang="es-ES_tradnl" sz="1100" dirty="0" smtClean="0">
              <a:solidFill>
                <a:schemeClr val="tx1"/>
              </a:solidFill>
              <a:latin typeface="Calibri cuerpo"/>
            </a:endParaRPr>
          </a:p>
        </p:txBody>
      </p:sp>
      <p:sp>
        <p:nvSpPr>
          <p:cNvPr id="145" name="Rectángulo 35"/>
          <p:cNvSpPr/>
          <p:nvPr/>
        </p:nvSpPr>
        <p:spPr>
          <a:xfrm>
            <a:off x="9474434" y="6535341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y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0" name="Rectángulo 33"/>
          <p:cNvSpPr/>
          <p:nvPr/>
        </p:nvSpPr>
        <p:spPr>
          <a:xfrm>
            <a:off x="6198176" y="4502801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900" dirty="0" smtClean="0"/>
              <a:t>d</a:t>
            </a:r>
            <a:r>
              <a:rPr lang="es-ES_tradnl" sz="900" dirty="0" smtClean="0"/>
              <a:t>os  ángulo  son congruentes  </a:t>
            </a:r>
            <a:endParaRPr lang="es-CO" sz="900" b="1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72" name="160 Conector angular"/>
          <p:cNvCxnSpPr>
            <a:stCxn id="219" idx="2"/>
            <a:endCxn id="170" idx="0"/>
          </p:cNvCxnSpPr>
          <p:nvPr/>
        </p:nvCxnSpPr>
        <p:spPr>
          <a:xfrm rot="5400000">
            <a:off x="8212687" y="2701473"/>
            <a:ext cx="385710" cy="32169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35"/>
          <p:cNvSpPr/>
          <p:nvPr/>
        </p:nvSpPr>
        <p:spPr>
          <a:xfrm>
            <a:off x="6250524" y="5297091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si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80" name="179 Conector recto"/>
          <p:cNvCxnSpPr>
            <a:stCxn id="170" idx="2"/>
            <a:endCxn id="179" idx="0"/>
          </p:cNvCxnSpPr>
          <p:nvPr/>
        </p:nvCxnSpPr>
        <p:spPr>
          <a:xfrm>
            <a:off x="6797069" y="5105290"/>
            <a:ext cx="1324" cy="191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ángulo 33"/>
          <p:cNvSpPr/>
          <p:nvPr/>
        </p:nvSpPr>
        <p:spPr>
          <a:xfrm>
            <a:off x="6172045" y="567588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iden lo mismo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0" name="189 Conector recto"/>
          <p:cNvCxnSpPr>
            <a:stCxn id="179" idx="2"/>
            <a:endCxn id="189" idx="0"/>
          </p:cNvCxnSpPr>
          <p:nvPr/>
        </p:nvCxnSpPr>
        <p:spPr>
          <a:xfrm>
            <a:off x="6798393" y="5519054"/>
            <a:ext cx="3652" cy="156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35"/>
          <p:cNvSpPr/>
          <p:nvPr/>
        </p:nvSpPr>
        <p:spPr>
          <a:xfrm>
            <a:off x="6259347" y="662758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jemplo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6" name="195 Conector recto"/>
          <p:cNvCxnSpPr>
            <a:stCxn id="189" idx="2"/>
            <a:endCxn id="195" idx="0"/>
          </p:cNvCxnSpPr>
          <p:nvPr/>
        </p:nvCxnSpPr>
        <p:spPr>
          <a:xfrm>
            <a:off x="6802045" y="6391419"/>
            <a:ext cx="5171" cy="2361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ángulo 33"/>
          <p:cNvSpPr/>
          <p:nvPr/>
        </p:nvSpPr>
        <p:spPr>
          <a:xfrm>
            <a:off x="6181570" y="705700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tabLst>
                <a:tab pos="5395913" algn="r"/>
              </a:tabLst>
            </a:pP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CAB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Times New Roman" pitchFamily="18" charset="0"/>
                <a:cs typeface="Cambria Math" pitchFamily="18" charset="0"/>
              </a:rPr>
              <a:t>≅</a:t>
            </a:r>
            <a:r>
              <a:rPr lang="es-ES_tradnl" sz="900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∡FDE   </a:t>
            </a:r>
          </a:p>
        </p:txBody>
      </p:sp>
      <p:cxnSp>
        <p:nvCxnSpPr>
          <p:cNvPr id="200" name="199 Conector recto"/>
          <p:cNvCxnSpPr>
            <a:stCxn id="195" idx="2"/>
            <a:endCxn id="199" idx="0"/>
          </p:cNvCxnSpPr>
          <p:nvPr/>
        </p:nvCxnSpPr>
        <p:spPr>
          <a:xfrm>
            <a:off x="6807216" y="6849552"/>
            <a:ext cx="4354" cy="2074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ángulo 33"/>
          <p:cNvSpPr/>
          <p:nvPr/>
        </p:nvSpPr>
        <p:spPr>
          <a:xfrm>
            <a:off x="7760276" y="4502801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900" dirty="0" smtClean="0"/>
              <a:t> </a:t>
            </a:r>
            <a:r>
              <a:rPr lang="es-ES_tradnl" sz="900" dirty="0" smtClean="0"/>
              <a:t>lados  correspondientes son proporcionales</a:t>
            </a:r>
            <a:r>
              <a:rPr lang="es-ES_tradnl" sz="900" dirty="0" smtClean="0"/>
              <a:t>  </a:t>
            </a:r>
            <a:endParaRPr lang="es-CO" sz="900" b="1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212" name="160 Conector angular"/>
          <p:cNvCxnSpPr>
            <a:stCxn id="219" idx="2"/>
            <a:endCxn id="210" idx="0"/>
          </p:cNvCxnSpPr>
          <p:nvPr/>
        </p:nvCxnSpPr>
        <p:spPr>
          <a:xfrm rot="5400000">
            <a:off x="8993737" y="3482523"/>
            <a:ext cx="385710" cy="16548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35"/>
          <p:cNvSpPr/>
          <p:nvPr/>
        </p:nvSpPr>
        <p:spPr>
          <a:xfrm>
            <a:off x="7817084" y="5287566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si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17" name="216 Conector recto"/>
          <p:cNvCxnSpPr>
            <a:stCxn id="210" idx="2"/>
            <a:endCxn id="216" idx="0"/>
          </p:cNvCxnSpPr>
          <p:nvPr/>
        </p:nvCxnSpPr>
        <p:spPr>
          <a:xfrm>
            <a:off x="8359169" y="5105290"/>
            <a:ext cx="5784" cy="182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ángulo 33"/>
          <p:cNvSpPr/>
          <p:nvPr/>
        </p:nvSpPr>
        <p:spPr>
          <a:xfrm>
            <a:off x="7739210" y="566635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edidas de los lados correspondientes tiene la misma razón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9" name="228 Conector recto"/>
          <p:cNvCxnSpPr>
            <a:stCxn id="216" idx="2"/>
            <a:endCxn id="227" idx="0"/>
          </p:cNvCxnSpPr>
          <p:nvPr/>
        </p:nvCxnSpPr>
        <p:spPr>
          <a:xfrm>
            <a:off x="8364953" y="5509529"/>
            <a:ext cx="4257" cy="156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ángulo 35"/>
          <p:cNvSpPr/>
          <p:nvPr/>
        </p:nvSpPr>
        <p:spPr>
          <a:xfrm>
            <a:off x="7822052" y="660853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jemplo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36" name="235 Conector recto"/>
          <p:cNvCxnSpPr>
            <a:stCxn id="227" idx="2"/>
            <a:endCxn id="235" idx="0"/>
          </p:cNvCxnSpPr>
          <p:nvPr/>
        </p:nvCxnSpPr>
        <p:spPr>
          <a:xfrm>
            <a:off x="8369210" y="6381894"/>
            <a:ext cx="711" cy="226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ángulo 33"/>
          <p:cNvSpPr/>
          <p:nvPr/>
        </p:nvSpPr>
        <p:spPr>
          <a:xfrm>
            <a:off x="7746090" y="838098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tabLst>
                <a:tab pos="5395913" algn="r"/>
              </a:tabLst>
            </a:pPr>
            <a:endParaRPr lang="es-ES_tradnl" sz="900" i="1" dirty="0" smtClean="0">
              <a:solidFill>
                <a:schemeClr val="tx1"/>
              </a:solidFill>
              <a:latin typeface="Calibri cuerpo"/>
              <a:ea typeface="Cambria" pitchFamily="18" charset="0"/>
              <a:cs typeface="Cambria Math" pitchFamily="18" charset="0"/>
            </a:endParaRPr>
          </a:p>
        </p:txBody>
      </p:sp>
      <p:sp>
        <p:nvSpPr>
          <p:cNvPr id="245" name="Rectángulo 33"/>
          <p:cNvSpPr/>
          <p:nvPr/>
        </p:nvSpPr>
        <p:spPr>
          <a:xfrm>
            <a:off x="7740420" y="706653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rgbClr val="FF0000"/>
                </a:solidFill>
              </a:rPr>
              <a:t> </a:t>
            </a:r>
            <a:endParaRPr lang="es-ES" sz="900" dirty="0" smtClean="0">
              <a:solidFill>
                <a:srgbClr val="FF0000"/>
              </a:solidFill>
            </a:endParaRPr>
          </a:p>
          <a:p>
            <a:pPr algn="ctr"/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246" name="Picture 2" descr="https://latex.codecogs.com/gif.latex?%5Cdpi%7B300%7D%20%5Cfn_jvn%20%5Clarge%20%5Cfrac%7BAB%7D%7BDE%7D%3D%5Cfrac%7BBC%7D%7BEF%7D%3D%5Cfrac%7BCA%7D%7BFD%7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5126" y="7247218"/>
            <a:ext cx="835024" cy="241019"/>
          </a:xfrm>
          <a:prstGeom prst="rect">
            <a:avLst/>
          </a:prstGeom>
          <a:noFill/>
        </p:spPr>
      </p:pic>
      <p:sp>
        <p:nvSpPr>
          <p:cNvPr id="247" name="Rectángulo 35"/>
          <p:cNvSpPr/>
          <p:nvPr/>
        </p:nvSpPr>
        <p:spPr>
          <a:xfrm>
            <a:off x="6268872" y="799918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or que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50" name="Rectángulo 33"/>
          <p:cNvSpPr/>
          <p:nvPr/>
        </p:nvSpPr>
        <p:spPr>
          <a:xfrm>
            <a:off x="6186635" y="839050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tabLst>
                <a:tab pos="5395913" algn="r"/>
              </a:tabLst>
            </a:pP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m∡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CAB = </a:t>
            </a:r>
            <a:r>
              <a:rPr lang="es-ES_tradnl" sz="900" i="1" dirty="0" err="1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m</a:t>
            </a:r>
            <a:r>
              <a:rPr lang="es-ES_tradnl" sz="900" i="1" dirty="0" err="1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∡FDE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 </a:t>
            </a:r>
          </a:p>
        </p:txBody>
      </p:sp>
      <p:cxnSp>
        <p:nvCxnSpPr>
          <p:cNvPr id="251" name="250 Conector recto"/>
          <p:cNvCxnSpPr>
            <a:stCxn id="199" idx="2"/>
            <a:endCxn id="247" idx="0"/>
          </p:cNvCxnSpPr>
          <p:nvPr/>
        </p:nvCxnSpPr>
        <p:spPr>
          <a:xfrm>
            <a:off x="6811570" y="7772544"/>
            <a:ext cx="5171" cy="226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282 Conector recto"/>
          <p:cNvCxnSpPr>
            <a:stCxn id="247" idx="2"/>
            <a:endCxn id="250" idx="0"/>
          </p:cNvCxnSpPr>
          <p:nvPr/>
        </p:nvCxnSpPr>
        <p:spPr>
          <a:xfrm flipH="1">
            <a:off x="6816635" y="8221152"/>
            <a:ext cx="106" cy="1693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 descr="https://latex.codecogs.com/gif.latex?%5Cdpi%7B300%7D%20%5Cfn_jvn%20%5Clarge%20%5Cfrac%7B4%7D%7B2%7D%3D%5Cfrac%7B8%7D%7B4%7D%3D%5Cfrac%7B6%7D%7B3%7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1326" y="8586693"/>
            <a:ext cx="749299" cy="320770"/>
          </a:xfrm>
          <a:prstGeom prst="rect">
            <a:avLst/>
          </a:prstGeom>
          <a:noFill/>
        </p:spPr>
      </p:pic>
      <p:sp>
        <p:nvSpPr>
          <p:cNvPr id="287" name="Rectángulo 35"/>
          <p:cNvSpPr/>
          <p:nvPr/>
        </p:nvSpPr>
        <p:spPr>
          <a:xfrm>
            <a:off x="7823262" y="796108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or que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89" name="288 Conector recto"/>
          <p:cNvCxnSpPr>
            <a:stCxn id="245" idx="2"/>
            <a:endCxn id="287" idx="0"/>
          </p:cNvCxnSpPr>
          <p:nvPr/>
        </p:nvCxnSpPr>
        <p:spPr>
          <a:xfrm>
            <a:off x="8370420" y="7782069"/>
            <a:ext cx="711" cy="179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291 Conector recto"/>
          <p:cNvCxnSpPr>
            <a:stCxn id="235" idx="2"/>
            <a:endCxn id="245" idx="0"/>
          </p:cNvCxnSpPr>
          <p:nvPr/>
        </p:nvCxnSpPr>
        <p:spPr>
          <a:xfrm>
            <a:off x="8369921" y="6830502"/>
            <a:ext cx="499" cy="236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296 Conector recto"/>
          <p:cNvCxnSpPr>
            <a:stCxn id="287" idx="2"/>
            <a:endCxn id="242" idx="0"/>
          </p:cNvCxnSpPr>
          <p:nvPr/>
        </p:nvCxnSpPr>
        <p:spPr>
          <a:xfrm>
            <a:off x="8371131" y="8183052"/>
            <a:ext cx="4959" cy="197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ángulo 33"/>
          <p:cNvSpPr/>
          <p:nvPr/>
        </p:nvSpPr>
        <p:spPr>
          <a:xfrm>
            <a:off x="11153678" y="691718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LLL : lado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lado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lado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02" name="Rectángulo 33"/>
          <p:cNvSpPr/>
          <p:nvPr/>
        </p:nvSpPr>
        <p:spPr>
          <a:xfrm>
            <a:off x="11163203" y="813638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LAL . Lado ángulo lado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05" name="304 Conector recto"/>
          <p:cNvCxnSpPr>
            <a:stCxn id="302" idx="0"/>
            <a:endCxn id="300" idx="2"/>
          </p:cNvCxnSpPr>
          <p:nvPr/>
        </p:nvCxnSpPr>
        <p:spPr>
          <a:xfrm flipH="1" flipV="1">
            <a:off x="11783678" y="7632724"/>
            <a:ext cx="9525" cy="5036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3173</TotalTime>
  <Words>233</Words>
  <Application>Microsoft Office PowerPoint</Application>
  <PresentationFormat>Personalizado</PresentationFormat>
  <Paragraphs>67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saavedra</cp:lastModifiedBy>
  <cp:revision>194</cp:revision>
  <cp:lastPrinted>2015-06-25T22:36:16Z</cp:lastPrinted>
  <dcterms:created xsi:type="dcterms:W3CDTF">2015-05-14T14:12:36Z</dcterms:created>
  <dcterms:modified xsi:type="dcterms:W3CDTF">2015-12-23T19:47:14Z</dcterms:modified>
</cp:coreProperties>
</file>