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00" d="100"/>
          <a:sy n="100" d="100"/>
        </p:scale>
        <p:origin x="-282" y="8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17/01/2016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Poliedros y cuerpos redondos</a:t>
            </a:r>
            <a:endParaRPr lang="es-ES" sz="1600" dirty="0"/>
          </a:p>
        </p:txBody>
      </p:sp>
      <p:sp>
        <p:nvSpPr>
          <p:cNvPr id="44" name="Rectángulo 43" descr="Nodo de segundo nivel" title="Nodo02"/>
          <p:cNvSpPr/>
          <p:nvPr/>
        </p:nvSpPr>
        <p:spPr>
          <a:xfrm>
            <a:off x="2387027" y="1871679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Poliedros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45" name="Conector angular 44"/>
          <p:cNvCxnSpPr>
            <a:stCxn id="218" idx="2"/>
            <a:endCxn id="44" idx="0"/>
          </p:cNvCxnSpPr>
          <p:nvPr/>
        </p:nvCxnSpPr>
        <p:spPr>
          <a:xfrm rot="5400000">
            <a:off x="3775417" y="895502"/>
            <a:ext cx="150160" cy="18021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 descr="Conector entre nodos" title="conector"/>
          <p:cNvSpPr txBox="1"/>
          <p:nvPr/>
        </p:nvSpPr>
        <p:spPr>
          <a:xfrm>
            <a:off x="459962" y="2372176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son</a:t>
            </a:r>
            <a:endParaRPr lang="es-ES" sz="900" dirty="0"/>
          </a:p>
        </p:txBody>
      </p:sp>
      <p:cxnSp>
        <p:nvCxnSpPr>
          <p:cNvPr id="68" name="Conector angular 67"/>
          <p:cNvCxnSpPr>
            <a:stCxn id="44" idx="2"/>
            <a:endCxn id="67" idx="0"/>
          </p:cNvCxnSpPr>
          <p:nvPr/>
        </p:nvCxnSpPr>
        <p:spPr>
          <a:xfrm rot="5400000">
            <a:off x="1912463" y="1335239"/>
            <a:ext cx="143024" cy="19308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 title="Nodo03"/>
          <p:cNvSpPr/>
          <p:nvPr/>
        </p:nvSpPr>
        <p:spPr>
          <a:xfrm>
            <a:off x="459962" y="2746043"/>
            <a:ext cx="1122431" cy="7872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Cuerpos  geométricos  limitados por figuras planas (polígonos).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4" name="Rectángulo 73" descr="Nodo de quinto nivel" title="Nodo05"/>
          <p:cNvSpPr/>
          <p:nvPr/>
        </p:nvSpPr>
        <p:spPr>
          <a:xfrm>
            <a:off x="1772233" y="4007112"/>
            <a:ext cx="1047510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Relación de Euler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76" name="Conector angular 75"/>
          <p:cNvCxnSpPr>
            <a:stCxn id="67" idx="2"/>
            <a:endCxn id="72" idx="0"/>
          </p:cNvCxnSpPr>
          <p:nvPr/>
        </p:nvCxnSpPr>
        <p:spPr>
          <a:xfrm rot="16200000" flipH="1">
            <a:off x="948348" y="2673212"/>
            <a:ext cx="143031" cy="26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148" idx="2"/>
            <a:endCxn id="161" idx="0"/>
          </p:cNvCxnSpPr>
          <p:nvPr/>
        </p:nvCxnSpPr>
        <p:spPr>
          <a:xfrm rot="5400000">
            <a:off x="3835071" y="2212425"/>
            <a:ext cx="143034" cy="92420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>
            <a:stCxn id="44" idx="2"/>
            <a:endCxn id="222" idx="0"/>
          </p:cNvCxnSpPr>
          <p:nvPr/>
        </p:nvCxnSpPr>
        <p:spPr>
          <a:xfrm rot="5400000">
            <a:off x="2547763" y="1970537"/>
            <a:ext cx="143023" cy="6602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uadroTexto 132" descr="Conector entre nodos" title="conector"/>
          <p:cNvSpPr txBox="1"/>
          <p:nvPr/>
        </p:nvSpPr>
        <p:spPr>
          <a:xfrm>
            <a:off x="1730561" y="3670986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cumplen</a:t>
            </a:r>
            <a:endParaRPr lang="es-ES" sz="900" dirty="0"/>
          </a:p>
        </p:txBody>
      </p:sp>
      <p:cxnSp>
        <p:nvCxnSpPr>
          <p:cNvPr id="134" name="Conector angular 133"/>
          <p:cNvCxnSpPr>
            <a:stCxn id="44" idx="2"/>
            <a:endCxn id="148" idx="0"/>
          </p:cNvCxnSpPr>
          <p:nvPr/>
        </p:nvCxnSpPr>
        <p:spPr>
          <a:xfrm rot="16200000" flipH="1">
            <a:off x="3587534" y="1591017"/>
            <a:ext cx="143021" cy="14192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angular 136"/>
          <p:cNvCxnSpPr>
            <a:stCxn id="74" idx="0"/>
            <a:endCxn id="133" idx="2"/>
          </p:cNvCxnSpPr>
          <p:nvPr/>
        </p:nvCxnSpPr>
        <p:spPr>
          <a:xfrm rot="16200000" flipV="1">
            <a:off x="2239921" y="3951045"/>
            <a:ext cx="105294" cy="684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ángulo 210" descr="Nodo de sexto nivel" title="Nodo06"/>
          <p:cNvSpPr/>
          <p:nvPr/>
        </p:nvSpPr>
        <p:spPr>
          <a:xfrm>
            <a:off x="1730561" y="4917157"/>
            <a:ext cx="1117803" cy="1181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La </a:t>
            </a:r>
            <a:r>
              <a:rPr lang="es-CO" sz="900" dirty="0">
                <a:solidFill>
                  <a:schemeClr val="tx1"/>
                </a:solidFill>
              </a:rPr>
              <a:t>suma del </a:t>
            </a:r>
            <a:r>
              <a:rPr lang="es-CO" sz="900" dirty="0" smtClean="0">
                <a:solidFill>
                  <a:schemeClr val="tx1"/>
                </a:solidFill>
              </a:rPr>
              <a:t> </a:t>
            </a:r>
            <a:r>
              <a:rPr lang="es-CO" sz="900" b="1" dirty="0" smtClean="0">
                <a:solidFill>
                  <a:schemeClr val="tx1"/>
                </a:solidFill>
              </a:rPr>
              <a:t>número </a:t>
            </a:r>
            <a:r>
              <a:rPr lang="es-CO" sz="900" b="1" dirty="0">
                <a:solidFill>
                  <a:schemeClr val="tx1"/>
                </a:solidFill>
              </a:rPr>
              <a:t>de </a:t>
            </a:r>
            <a:r>
              <a:rPr lang="es-CO" sz="900" b="1" dirty="0" smtClean="0">
                <a:solidFill>
                  <a:schemeClr val="tx1"/>
                </a:solidFill>
              </a:rPr>
              <a:t>caras</a:t>
            </a:r>
            <a:r>
              <a:rPr lang="es-CO" sz="900" dirty="0" smtClean="0">
                <a:solidFill>
                  <a:schemeClr val="tx1"/>
                </a:solidFill>
              </a:rPr>
              <a:t>  </a:t>
            </a:r>
            <a:r>
              <a:rPr lang="es-CO" sz="900" dirty="0">
                <a:solidFill>
                  <a:schemeClr val="tx1"/>
                </a:solidFill>
              </a:rPr>
              <a:t>y el </a:t>
            </a:r>
            <a:r>
              <a:rPr lang="es-CO" sz="900" b="1" dirty="0">
                <a:solidFill>
                  <a:schemeClr val="tx1"/>
                </a:solidFill>
              </a:rPr>
              <a:t>número de vértices</a:t>
            </a:r>
            <a:r>
              <a:rPr lang="es-CO" sz="900" dirty="0">
                <a:solidFill>
                  <a:schemeClr val="tx1"/>
                </a:solidFill>
              </a:rPr>
              <a:t> </a:t>
            </a:r>
            <a:r>
              <a:rPr lang="es-CO" sz="900" dirty="0" smtClean="0">
                <a:solidFill>
                  <a:schemeClr val="tx1"/>
                </a:solidFill>
              </a:rPr>
              <a:t> </a:t>
            </a:r>
            <a:r>
              <a:rPr lang="es-CO" sz="900" dirty="0">
                <a:solidFill>
                  <a:schemeClr val="tx1"/>
                </a:solidFill>
              </a:rPr>
              <a:t>en cada </a:t>
            </a:r>
            <a:r>
              <a:rPr lang="es-CO" sz="900" b="1" dirty="0">
                <a:solidFill>
                  <a:schemeClr val="tx1"/>
                </a:solidFill>
              </a:rPr>
              <a:t>poliedro </a:t>
            </a:r>
            <a:r>
              <a:rPr lang="es-CO" sz="900" b="1" dirty="0" smtClean="0">
                <a:solidFill>
                  <a:schemeClr val="tx1"/>
                </a:solidFill>
              </a:rPr>
              <a:t> convexo </a:t>
            </a:r>
            <a:r>
              <a:rPr lang="es-CO" sz="900" dirty="0" smtClean="0">
                <a:solidFill>
                  <a:schemeClr val="tx1"/>
                </a:solidFill>
              </a:rPr>
              <a:t>es </a:t>
            </a:r>
            <a:r>
              <a:rPr lang="es-CO" sz="900" dirty="0">
                <a:solidFill>
                  <a:schemeClr val="tx1"/>
                </a:solidFill>
              </a:rPr>
              <a:t>dos unidades más que el </a:t>
            </a:r>
            <a:r>
              <a:rPr lang="es-CO" sz="900" b="1" dirty="0">
                <a:solidFill>
                  <a:schemeClr val="tx1"/>
                </a:solidFill>
              </a:rPr>
              <a:t>número de </a:t>
            </a:r>
            <a:r>
              <a:rPr lang="es-CO" sz="900" b="1" dirty="0" smtClean="0">
                <a:solidFill>
                  <a:schemeClr val="tx1"/>
                </a:solidFill>
              </a:rPr>
              <a:t> aristas </a:t>
            </a:r>
            <a:r>
              <a:rPr lang="es-CO" sz="900" dirty="0">
                <a:solidFill>
                  <a:schemeClr val="tx1"/>
                </a:solidFill>
              </a:rPr>
              <a:t>.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43" name="CuadroTexto 242" descr="Conector entre nodos" title="conector"/>
          <p:cNvSpPr txBox="1"/>
          <p:nvPr/>
        </p:nvSpPr>
        <p:spPr>
          <a:xfrm>
            <a:off x="1731190" y="4541394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a</a:t>
            </a:r>
            <a:r>
              <a:rPr lang="es-ES" sz="900" dirty="0" smtClean="0"/>
              <a:t>firma que</a:t>
            </a:r>
            <a:endParaRPr lang="es-ES" sz="900" dirty="0"/>
          </a:p>
        </p:txBody>
      </p:sp>
      <p:cxnSp>
        <p:nvCxnSpPr>
          <p:cNvPr id="245" name="Conector angular 244"/>
          <p:cNvCxnSpPr>
            <a:stCxn id="243" idx="0"/>
            <a:endCxn id="74" idx="2"/>
          </p:cNvCxnSpPr>
          <p:nvPr/>
        </p:nvCxnSpPr>
        <p:spPr>
          <a:xfrm rot="5400000" flipH="1" flipV="1">
            <a:off x="2202501" y="4447908"/>
            <a:ext cx="180763" cy="62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ector angular 247"/>
          <p:cNvCxnSpPr>
            <a:stCxn id="133" idx="0"/>
            <a:endCxn id="256" idx="2"/>
          </p:cNvCxnSpPr>
          <p:nvPr/>
        </p:nvCxnSpPr>
        <p:spPr>
          <a:xfrm rot="5400000" flipH="1" flipV="1">
            <a:off x="2219815" y="3601653"/>
            <a:ext cx="13866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ector angular 250"/>
          <p:cNvCxnSpPr>
            <a:stCxn id="211" idx="0"/>
            <a:endCxn id="243" idx="2"/>
          </p:cNvCxnSpPr>
          <p:nvPr/>
        </p:nvCxnSpPr>
        <p:spPr>
          <a:xfrm rot="5400000" flipH="1" flipV="1">
            <a:off x="2217155" y="4844535"/>
            <a:ext cx="144931" cy="31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4061725" y="953486"/>
            <a:ext cx="1379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Figuras tridimensionales</a:t>
            </a:r>
            <a:endParaRPr lang="es-ES" sz="1200" b="1" dirty="0"/>
          </a:p>
        </p:txBody>
      </p:sp>
      <p:cxnSp>
        <p:nvCxnSpPr>
          <p:cNvPr id="217" name="Conector angular 216"/>
          <p:cNvCxnSpPr>
            <a:stCxn id="4" idx="2"/>
            <a:endCxn id="274" idx="0"/>
          </p:cNvCxnSpPr>
          <p:nvPr/>
        </p:nvCxnSpPr>
        <p:spPr>
          <a:xfrm rot="5400000">
            <a:off x="4651839" y="530892"/>
            <a:ext cx="199515" cy="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uadroTexto 217" descr="Conector entre nodos" title="conector"/>
          <p:cNvSpPr txBox="1"/>
          <p:nvPr/>
        </p:nvSpPr>
        <p:spPr>
          <a:xfrm>
            <a:off x="4190378" y="1490687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clasifican en</a:t>
            </a:r>
            <a:endParaRPr lang="es-ES" sz="900" dirty="0"/>
          </a:p>
        </p:txBody>
      </p:sp>
      <p:cxnSp>
        <p:nvCxnSpPr>
          <p:cNvPr id="219" name="Conector angular 218"/>
          <p:cNvCxnSpPr>
            <a:stCxn id="216" idx="2"/>
            <a:endCxn id="218" idx="0"/>
          </p:cNvCxnSpPr>
          <p:nvPr/>
        </p:nvCxnSpPr>
        <p:spPr>
          <a:xfrm rot="5400000">
            <a:off x="4702887" y="1441975"/>
            <a:ext cx="97419" cy="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uadroTexto 221" descr="Conector entre nodos" title="conector"/>
          <p:cNvSpPr txBox="1"/>
          <p:nvPr/>
        </p:nvSpPr>
        <p:spPr>
          <a:xfrm>
            <a:off x="1730561" y="2372175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elementos </a:t>
            </a:r>
            <a:endParaRPr lang="es-ES" sz="900" dirty="0"/>
          </a:p>
        </p:txBody>
      </p:sp>
      <p:sp>
        <p:nvSpPr>
          <p:cNvPr id="256" name="Rectángulo 255" descr="Nodo de tercer nivel" title="Nodo03"/>
          <p:cNvSpPr/>
          <p:nvPr/>
        </p:nvSpPr>
        <p:spPr>
          <a:xfrm>
            <a:off x="1687579" y="2745046"/>
            <a:ext cx="1203139" cy="7872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Caras (polígonos)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Aristas (segmentos)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Vértices (puntos)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57" name="Rectángulo 256" descr="Nodo de cuarto nivel&#10;" title="Nodo04"/>
          <p:cNvSpPr/>
          <p:nvPr/>
        </p:nvSpPr>
        <p:spPr>
          <a:xfrm>
            <a:off x="2942480" y="3660286"/>
            <a:ext cx="975077" cy="1253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 smtClean="0">
                <a:solidFill>
                  <a:schemeClr val="tx1"/>
                </a:solidFill>
              </a:rPr>
              <a:t>Dos </a:t>
            </a:r>
            <a:r>
              <a:rPr lang="es-CO" sz="900" dirty="0">
                <a:solidFill>
                  <a:schemeClr val="tx1"/>
                </a:solidFill>
              </a:rPr>
              <a:t>caras iguales </a:t>
            </a:r>
            <a:r>
              <a:rPr lang="es-CO" sz="900" dirty="0" smtClean="0">
                <a:solidFill>
                  <a:schemeClr val="tx1"/>
                </a:solidFill>
              </a:rPr>
              <a:t> y </a:t>
            </a:r>
            <a:r>
              <a:rPr lang="es-CO" sz="900" dirty="0">
                <a:solidFill>
                  <a:schemeClr val="tx1"/>
                </a:solidFill>
              </a:rPr>
              <a:t>paralelas </a:t>
            </a:r>
            <a:r>
              <a:rPr lang="es-CO" sz="900" dirty="0" smtClean="0">
                <a:solidFill>
                  <a:schemeClr val="tx1"/>
                </a:solidFill>
              </a:rPr>
              <a:t> entre sí (bases).</a:t>
            </a:r>
          </a:p>
          <a:p>
            <a:r>
              <a:rPr lang="es-CO" sz="900" dirty="0">
                <a:solidFill>
                  <a:schemeClr val="tx1"/>
                </a:solidFill>
              </a:rPr>
              <a:t>L</a:t>
            </a:r>
            <a:r>
              <a:rPr lang="es-CO" sz="900" dirty="0" smtClean="0">
                <a:solidFill>
                  <a:schemeClr val="tx1"/>
                </a:solidFill>
              </a:rPr>
              <a:t>as otras  caras </a:t>
            </a:r>
            <a:r>
              <a:rPr lang="es-CO" sz="900" dirty="0">
                <a:solidFill>
                  <a:schemeClr val="tx1"/>
                </a:solidFill>
              </a:rPr>
              <a:t>son </a:t>
            </a:r>
            <a:r>
              <a:rPr lang="es-CO" sz="900" dirty="0" smtClean="0">
                <a:solidFill>
                  <a:schemeClr val="tx1"/>
                </a:solidFill>
              </a:rPr>
              <a:t>paralelogramos (caras  laterales).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60" name="Conector angular 259"/>
          <p:cNvCxnSpPr>
            <a:stCxn id="222" idx="2"/>
            <a:endCxn id="256" idx="0"/>
          </p:cNvCxnSpPr>
          <p:nvPr/>
        </p:nvCxnSpPr>
        <p:spPr>
          <a:xfrm rot="16200000" flipH="1">
            <a:off x="2218131" y="2674027"/>
            <a:ext cx="14203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ector angular 263"/>
          <p:cNvCxnSpPr>
            <a:stCxn id="322" idx="0"/>
            <a:endCxn id="161" idx="2"/>
          </p:cNvCxnSpPr>
          <p:nvPr/>
        </p:nvCxnSpPr>
        <p:spPr>
          <a:xfrm rot="5400000" flipH="1" flipV="1">
            <a:off x="3376147" y="3157822"/>
            <a:ext cx="136676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ángulo 265" descr="Nodo de sexto nivel" title="Nodo06"/>
          <p:cNvSpPr/>
          <p:nvPr/>
        </p:nvSpPr>
        <p:spPr>
          <a:xfrm>
            <a:off x="4775535" y="5416194"/>
            <a:ext cx="1118927" cy="6819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Hexaedro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Tetraedro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Octaedro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Icosaedro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Dodecaedro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68" name="CuadroTexto 267" descr="Conector entre nodos" title="conector"/>
          <p:cNvSpPr txBox="1"/>
          <p:nvPr/>
        </p:nvSpPr>
        <p:spPr>
          <a:xfrm>
            <a:off x="4775535" y="5057352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son</a:t>
            </a:r>
            <a:endParaRPr lang="es-ES" sz="900" dirty="0"/>
          </a:p>
        </p:txBody>
      </p:sp>
      <p:cxnSp>
        <p:nvCxnSpPr>
          <p:cNvPr id="271" name="Conector angular 270"/>
          <p:cNvCxnSpPr>
            <a:stCxn id="257" idx="0"/>
            <a:endCxn id="322" idx="2"/>
          </p:cNvCxnSpPr>
          <p:nvPr/>
        </p:nvCxnSpPr>
        <p:spPr>
          <a:xfrm rot="5400000" flipH="1" flipV="1">
            <a:off x="3335605" y="3551406"/>
            <a:ext cx="203294" cy="144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ector angular 271"/>
          <p:cNvCxnSpPr>
            <a:stCxn id="266" idx="0"/>
            <a:endCxn id="268" idx="2"/>
          </p:cNvCxnSpPr>
          <p:nvPr/>
        </p:nvCxnSpPr>
        <p:spPr>
          <a:xfrm rot="16200000" flipV="1">
            <a:off x="5270556" y="5351750"/>
            <a:ext cx="128010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uadroTexto 273" descr="Conector entre nodos" title="conector"/>
          <p:cNvSpPr txBox="1"/>
          <p:nvPr/>
        </p:nvSpPr>
        <p:spPr>
          <a:xfrm>
            <a:off x="4190379" y="63065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son</a:t>
            </a:r>
            <a:endParaRPr lang="es-ES" sz="900" dirty="0"/>
          </a:p>
        </p:txBody>
      </p:sp>
      <p:cxnSp>
        <p:nvCxnSpPr>
          <p:cNvPr id="275" name="Conector angular 274"/>
          <p:cNvCxnSpPr>
            <a:stCxn id="274" idx="2"/>
            <a:endCxn id="216" idx="0"/>
          </p:cNvCxnSpPr>
          <p:nvPr/>
        </p:nvCxnSpPr>
        <p:spPr>
          <a:xfrm rot="16200000" flipH="1">
            <a:off x="4705595" y="907482"/>
            <a:ext cx="92003" cy="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CuadroTexto 281" descr="Conector entre nodos" title="conector"/>
          <p:cNvSpPr txBox="1"/>
          <p:nvPr/>
        </p:nvSpPr>
        <p:spPr>
          <a:xfrm>
            <a:off x="6405658" y="2372171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son</a:t>
            </a:r>
            <a:endParaRPr lang="es-ES" sz="900" dirty="0"/>
          </a:p>
        </p:txBody>
      </p:sp>
      <p:sp>
        <p:nvSpPr>
          <p:cNvPr id="284" name="Rectángulo 283" descr="Nodo de tercer nivel" title="Nodo03"/>
          <p:cNvSpPr/>
          <p:nvPr/>
        </p:nvSpPr>
        <p:spPr>
          <a:xfrm>
            <a:off x="6405659" y="2742560"/>
            <a:ext cx="1124746" cy="7725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Cuerpos  geométricos </a:t>
            </a:r>
            <a:r>
              <a:rPr lang="es-ES" sz="900" dirty="0" smtClean="0">
                <a:solidFill>
                  <a:schemeClr val="tx1"/>
                </a:solidFill>
              </a:rPr>
              <a:t> </a:t>
            </a:r>
            <a:r>
              <a:rPr lang="es-CO" sz="900" dirty="0" smtClean="0">
                <a:solidFill>
                  <a:schemeClr val="tx1"/>
                </a:solidFill>
              </a:rPr>
              <a:t>limitados  al </a:t>
            </a:r>
            <a:r>
              <a:rPr lang="es-CO" sz="900" dirty="0">
                <a:solidFill>
                  <a:schemeClr val="tx1"/>
                </a:solidFill>
              </a:rPr>
              <a:t>menos </a:t>
            </a:r>
            <a:r>
              <a:rPr lang="es-CO" sz="900" dirty="0" smtClean="0">
                <a:solidFill>
                  <a:schemeClr val="tx1"/>
                </a:solidFill>
              </a:rPr>
              <a:t>por una superficie curva.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85" name="Rectángulo 284" descr="Nodo de cuarto nivel&#10;" title="Nodo04"/>
          <p:cNvSpPr/>
          <p:nvPr/>
        </p:nvSpPr>
        <p:spPr>
          <a:xfrm>
            <a:off x="4878797" y="3660286"/>
            <a:ext cx="912404" cy="12629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 smtClean="0">
                <a:solidFill>
                  <a:schemeClr val="tx1"/>
                </a:solidFill>
              </a:rPr>
              <a:t>Todas </a:t>
            </a:r>
            <a:r>
              <a:rPr lang="es-CO" sz="900" dirty="0">
                <a:solidFill>
                  <a:schemeClr val="tx1"/>
                </a:solidFill>
              </a:rPr>
              <a:t>las caras </a:t>
            </a:r>
            <a:r>
              <a:rPr lang="es-CO" sz="900" dirty="0" smtClean="0">
                <a:solidFill>
                  <a:schemeClr val="tx1"/>
                </a:solidFill>
              </a:rPr>
              <a:t>son polígonos </a:t>
            </a:r>
            <a:r>
              <a:rPr lang="es-CO" sz="900" dirty="0">
                <a:solidFill>
                  <a:schemeClr val="tx1"/>
                </a:solidFill>
              </a:rPr>
              <a:t>regulares </a:t>
            </a:r>
            <a:r>
              <a:rPr lang="es-CO" sz="900" dirty="0" smtClean="0">
                <a:solidFill>
                  <a:schemeClr val="tx1"/>
                </a:solidFill>
              </a:rPr>
              <a:t> y congruentes.</a:t>
            </a:r>
          </a:p>
          <a:p>
            <a:r>
              <a:rPr lang="es-CO" sz="900" dirty="0" smtClean="0">
                <a:solidFill>
                  <a:schemeClr val="tx1"/>
                </a:solidFill>
              </a:rPr>
              <a:t>A cada vértices llega el </a:t>
            </a:r>
            <a:r>
              <a:rPr lang="es-CO" sz="900" dirty="0">
                <a:solidFill>
                  <a:schemeClr val="tx1"/>
                </a:solidFill>
              </a:rPr>
              <a:t>mismo número de </a:t>
            </a:r>
            <a:r>
              <a:rPr lang="es-CO" sz="900" dirty="0" smtClean="0">
                <a:solidFill>
                  <a:schemeClr val="tx1"/>
                </a:solidFill>
              </a:rPr>
              <a:t>aristas.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86" name="Rectángulo 285" descr="Nodo de quinto nivel" title="Nodo05"/>
          <p:cNvSpPr/>
          <p:nvPr/>
        </p:nvSpPr>
        <p:spPr>
          <a:xfrm>
            <a:off x="3965937" y="3650330"/>
            <a:ext cx="874811" cy="1262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 smtClean="0">
                <a:solidFill>
                  <a:schemeClr val="tx1"/>
                </a:solidFill>
              </a:rPr>
              <a:t>Una cara poligonal </a:t>
            </a:r>
            <a:r>
              <a:rPr lang="es-CO" sz="900" dirty="0">
                <a:solidFill>
                  <a:schemeClr val="tx1"/>
                </a:solidFill>
              </a:rPr>
              <a:t>de tres o más lados </a:t>
            </a:r>
            <a:r>
              <a:rPr lang="es-CO" sz="900" dirty="0" smtClean="0">
                <a:solidFill>
                  <a:schemeClr val="tx1"/>
                </a:solidFill>
              </a:rPr>
              <a:t> (base).</a:t>
            </a:r>
          </a:p>
          <a:p>
            <a:r>
              <a:rPr lang="es-CO" sz="900" dirty="0" smtClean="0">
                <a:solidFill>
                  <a:schemeClr val="tx1"/>
                </a:solidFill>
              </a:rPr>
              <a:t>Las caras  laterales son triángulos  </a:t>
            </a:r>
            <a:r>
              <a:rPr lang="es-CO" sz="900" dirty="0">
                <a:solidFill>
                  <a:schemeClr val="tx1"/>
                </a:solidFill>
              </a:rPr>
              <a:t>que concurren en un </a:t>
            </a:r>
            <a:r>
              <a:rPr lang="es-CO" sz="900" dirty="0" smtClean="0">
                <a:solidFill>
                  <a:schemeClr val="tx1"/>
                </a:solidFill>
              </a:rPr>
              <a:t>vértice.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87" name="CuadroTexto 286" descr="Conector entre nodos" title="conector"/>
          <p:cNvSpPr txBox="1"/>
          <p:nvPr/>
        </p:nvSpPr>
        <p:spPr>
          <a:xfrm>
            <a:off x="4744770" y="3246189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c</a:t>
            </a:r>
            <a:r>
              <a:rPr lang="es-ES" sz="900" dirty="0" smtClean="0"/>
              <a:t>umplen que</a:t>
            </a:r>
            <a:endParaRPr lang="es-ES" sz="900" dirty="0"/>
          </a:p>
        </p:txBody>
      </p:sp>
      <p:cxnSp>
        <p:nvCxnSpPr>
          <p:cNvPr id="288" name="Conector angular 287"/>
          <p:cNvCxnSpPr>
            <a:stCxn id="282" idx="2"/>
            <a:endCxn id="284" idx="0"/>
          </p:cNvCxnSpPr>
          <p:nvPr/>
        </p:nvCxnSpPr>
        <p:spPr>
          <a:xfrm rot="16200000" flipH="1">
            <a:off x="6896362" y="2670889"/>
            <a:ext cx="139553" cy="3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ector angular 288"/>
          <p:cNvCxnSpPr>
            <a:stCxn id="295" idx="2"/>
            <a:endCxn id="287" idx="0"/>
          </p:cNvCxnSpPr>
          <p:nvPr/>
        </p:nvCxnSpPr>
        <p:spPr>
          <a:xfrm rot="5400000">
            <a:off x="5229731" y="3163110"/>
            <a:ext cx="156705" cy="94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ctor angular 289"/>
          <p:cNvCxnSpPr>
            <a:stCxn id="287" idx="2"/>
            <a:endCxn id="285" idx="0"/>
          </p:cNvCxnSpPr>
          <p:nvPr/>
        </p:nvCxnSpPr>
        <p:spPr>
          <a:xfrm rot="16200000" flipH="1">
            <a:off x="5227546" y="3552832"/>
            <a:ext cx="183265" cy="316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CuadroTexto 290" descr="Conector entre nodos" title="conector"/>
          <p:cNvSpPr txBox="1"/>
          <p:nvPr/>
        </p:nvSpPr>
        <p:spPr>
          <a:xfrm>
            <a:off x="3850497" y="322616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tienen</a:t>
            </a:r>
            <a:endParaRPr lang="es-ES" sz="900" dirty="0"/>
          </a:p>
        </p:txBody>
      </p:sp>
      <p:cxnSp>
        <p:nvCxnSpPr>
          <p:cNvPr id="292" name="Conector angular 291"/>
          <p:cNvCxnSpPr>
            <a:stCxn id="209" idx="2"/>
            <a:endCxn id="291" idx="0"/>
          </p:cNvCxnSpPr>
          <p:nvPr/>
        </p:nvCxnSpPr>
        <p:spPr>
          <a:xfrm rot="16200000" flipH="1">
            <a:off x="4338227" y="3155303"/>
            <a:ext cx="128480" cy="1323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 angular 292"/>
          <p:cNvCxnSpPr>
            <a:stCxn id="286" idx="0"/>
            <a:endCxn id="291" idx="2"/>
          </p:cNvCxnSpPr>
          <p:nvPr/>
        </p:nvCxnSpPr>
        <p:spPr>
          <a:xfrm rot="5400000" flipH="1" flipV="1">
            <a:off x="4309544" y="3550791"/>
            <a:ext cx="193338" cy="574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CuadroTexto 310" descr="Conector entre nodos" title="conector"/>
          <p:cNvSpPr txBox="1"/>
          <p:nvPr/>
        </p:nvSpPr>
        <p:spPr>
          <a:xfrm>
            <a:off x="5740239" y="3675895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obtienen por </a:t>
            </a:r>
            <a:endParaRPr lang="es-ES" sz="900" dirty="0"/>
          </a:p>
        </p:txBody>
      </p:sp>
      <p:sp>
        <p:nvSpPr>
          <p:cNvPr id="339" name="Rectángulo 338" descr="Nodo de segundo nivel" title="Nodo02"/>
          <p:cNvSpPr/>
          <p:nvPr/>
        </p:nvSpPr>
        <p:spPr>
          <a:xfrm>
            <a:off x="6405658" y="1857407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Cuerpos redondos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340" name="Conector angular 339"/>
          <p:cNvCxnSpPr>
            <a:stCxn id="218" idx="2"/>
            <a:endCxn id="339" idx="0"/>
          </p:cNvCxnSpPr>
          <p:nvPr/>
        </p:nvCxnSpPr>
        <p:spPr>
          <a:xfrm rot="16200000" flipH="1">
            <a:off x="5791868" y="681244"/>
            <a:ext cx="135888" cy="221643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ector angular 341"/>
          <p:cNvCxnSpPr>
            <a:stCxn id="311" idx="2"/>
            <a:endCxn id="366" idx="0"/>
          </p:cNvCxnSpPr>
          <p:nvPr/>
        </p:nvCxnSpPr>
        <p:spPr>
          <a:xfrm rot="16200000" flipH="1">
            <a:off x="6248475" y="3957078"/>
            <a:ext cx="107052" cy="63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Rectángulo 344" descr="Nodo de quinto nivel" title="Nodo05"/>
          <p:cNvSpPr/>
          <p:nvPr/>
        </p:nvSpPr>
        <p:spPr>
          <a:xfrm>
            <a:off x="8008168" y="3991364"/>
            <a:ext cx="895342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Esfera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46" name="CuadroTexto 345" descr="Conector entre nodos" title="conector"/>
          <p:cNvSpPr txBox="1"/>
          <p:nvPr/>
        </p:nvSpPr>
        <p:spPr>
          <a:xfrm>
            <a:off x="7318646" y="3672034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ejemplos</a:t>
            </a:r>
            <a:endParaRPr lang="es-ES" sz="900" dirty="0"/>
          </a:p>
        </p:txBody>
      </p:sp>
      <p:cxnSp>
        <p:nvCxnSpPr>
          <p:cNvPr id="348" name="Conector angular 347"/>
          <p:cNvCxnSpPr>
            <a:stCxn id="311" idx="0"/>
            <a:endCxn id="284" idx="2"/>
          </p:cNvCxnSpPr>
          <p:nvPr/>
        </p:nvCxnSpPr>
        <p:spPr>
          <a:xfrm rot="5400000" flipH="1" flipV="1">
            <a:off x="6553039" y="3260902"/>
            <a:ext cx="160781" cy="6692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ector angular 348"/>
          <p:cNvCxnSpPr>
            <a:stCxn id="346" idx="0"/>
            <a:endCxn id="284" idx="2"/>
          </p:cNvCxnSpPr>
          <p:nvPr/>
        </p:nvCxnSpPr>
        <p:spPr>
          <a:xfrm rot="16200000" flipV="1">
            <a:off x="7344173" y="3138973"/>
            <a:ext cx="156920" cy="90920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ectángulo 352" descr="Nodo de sexto nivel" title="Nodo06"/>
          <p:cNvSpPr/>
          <p:nvPr/>
        </p:nvSpPr>
        <p:spPr>
          <a:xfrm>
            <a:off x="7422633" y="4480050"/>
            <a:ext cx="90221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Cono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57" name="Conector angular 356"/>
          <p:cNvCxnSpPr>
            <a:stCxn id="346" idx="2"/>
            <a:endCxn id="345" idx="0"/>
          </p:cNvCxnSpPr>
          <p:nvPr/>
        </p:nvCxnSpPr>
        <p:spPr>
          <a:xfrm rot="16200000" flipH="1">
            <a:off x="8122287" y="3657812"/>
            <a:ext cx="88498" cy="5786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onector angular 357"/>
          <p:cNvCxnSpPr>
            <a:stCxn id="353" idx="0"/>
            <a:endCxn id="346" idx="2"/>
          </p:cNvCxnSpPr>
          <p:nvPr/>
        </p:nvCxnSpPr>
        <p:spPr>
          <a:xfrm rot="5400000" flipH="1" flipV="1">
            <a:off x="7586895" y="4189713"/>
            <a:ext cx="577184" cy="34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Conector angular 358"/>
          <p:cNvCxnSpPr>
            <a:stCxn id="364" idx="0"/>
            <a:endCxn id="346" idx="2"/>
          </p:cNvCxnSpPr>
          <p:nvPr/>
        </p:nvCxnSpPr>
        <p:spPr>
          <a:xfrm rot="5400000" flipH="1" flipV="1">
            <a:off x="7520522" y="3650402"/>
            <a:ext cx="104247" cy="6091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ectángulo 363" descr="Nodo de quinto nivel" title="Nodo05"/>
          <p:cNvSpPr/>
          <p:nvPr/>
        </p:nvSpPr>
        <p:spPr>
          <a:xfrm>
            <a:off x="6826767" y="4007113"/>
            <a:ext cx="882580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Cilindro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66" name="Rectángulo 365" descr="Nodo de quinto nivel" title="Nodo05"/>
          <p:cNvSpPr/>
          <p:nvPr/>
        </p:nvSpPr>
        <p:spPr>
          <a:xfrm>
            <a:off x="5900813" y="4013779"/>
            <a:ext cx="808726" cy="7523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Giro de una figura plana alrededor de un eje.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67" name="Conector angular 366"/>
          <p:cNvCxnSpPr>
            <a:stCxn id="268" idx="0"/>
            <a:endCxn id="285" idx="2"/>
          </p:cNvCxnSpPr>
          <p:nvPr/>
        </p:nvCxnSpPr>
        <p:spPr>
          <a:xfrm rot="5400000" flipH="1" flipV="1">
            <a:off x="5267513" y="4989867"/>
            <a:ext cx="134095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angular 288"/>
          <p:cNvCxnSpPr>
            <a:stCxn id="339" idx="2"/>
            <a:endCxn id="282" idx="0"/>
          </p:cNvCxnSpPr>
          <p:nvPr/>
        </p:nvCxnSpPr>
        <p:spPr>
          <a:xfrm rot="5400000">
            <a:off x="6887493" y="2291632"/>
            <a:ext cx="157291" cy="37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uadroTexto 221" descr="Conector entre nodos" title="conector"/>
          <p:cNvSpPr txBox="1"/>
          <p:nvPr/>
        </p:nvSpPr>
        <p:spPr>
          <a:xfrm>
            <a:off x="3810102" y="2372173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clases</a:t>
            </a:r>
            <a:endParaRPr lang="es-ES" sz="900" dirty="0"/>
          </a:p>
        </p:txBody>
      </p:sp>
      <p:sp>
        <p:nvSpPr>
          <p:cNvPr id="161" name="Rectángulo 255" descr="Nodo de tercer nivel" title="Nodo03"/>
          <p:cNvSpPr/>
          <p:nvPr/>
        </p:nvSpPr>
        <p:spPr>
          <a:xfrm>
            <a:off x="3038474" y="2746043"/>
            <a:ext cx="812023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Prismas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09" name="Rectángulo 255" descr="Nodo de tercer nivel" title="Nodo03"/>
          <p:cNvSpPr/>
          <p:nvPr/>
        </p:nvSpPr>
        <p:spPr>
          <a:xfrm>
            <a:off x="3993100" y="2754239"/>
            <a:ext cx="805502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Pirámides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95" name="Rectángulo 255" descr="Nodo de tercer nivel" title="Nodo03"/>
          <p:cNvSpPr/>
          <p:nvPr/>
        </p:nvSpPr>
        <p:spPr>
          <a:xfrm>
            <a:off x="4904325" y="2746043"/>
            <a:ext cx="816967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Poliedros regulares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96" name="Conector angular 78"/>
          <p:cNvCxnSpPr>
            <a:stCxn id="148" idx="2"/>
            <a:endCxn id="209" idx="0"/>
          </p:cNvCxnSpPr>
          <p:nvPr/>
        </p:nvCxnSpPr>
        <p:spPr>
          <a:xfrm rot="16200000" flipH="1">
            <a:off x="4306655" y="2665043"/>
            <a:ext cx="151230" cy="271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ector angular 78"/>
          <p:cNvCxnSpPr>
            <a:stCxn id="148" idx="2"/>
            <a:endCxn id="295" idx="0"/>
          </p:cNvCxnSpPr>
          <p:nvPr/>
        </p:nvCxnSpPr>
        <p:spPr>
          <a:xfrm rot="16200000" flipH="1">
            <a:off x="4769232" y="2202466"/>
            <a:ext cx="143034" cy="94412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CuadroTexto 267" descr="Conector entre nodos" title="conector"/>
          <p:cNvSpPr txBox="1"/>
          <p:nvPr/>
        </p:nvSpPr>
        <p:spPr>
          <a:xfrm>
            <a:off x="2885898" y="322616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tienen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1612</TotalTime>
  <Words>170</Words>
  <Application>Microsoft Office PowerPoint</Application>
  <PresentationFormat>Carta (216 x 279 mm)</PresentationFormat>
  <Paragraphs>43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Sandra</cp:lastModifiedBy>
  <cp:revision>53</cp:revision>
  <cp:lastPrinted>2015-06-25T22:36:16Z</cp:lastPrinted>
  <dcterms:created xsi:type="dcterms:W3CDTF">2015-05-14T14:12:36Z</dcterms:created>
  <dcterms:modified xsi:type="dcterms:W3CDTF">2016-01-17T21:01:15Z</dcterms:modified>
</cp:coreProperties>
</file>