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06" autoAdjust="0"/>
    <p:restoredTop sz="94660"/>
  </p:normalViewPr>
  <p:slideViewPr>
    <p:cSldViewPr snapToGrid="0">
      <p:cViewPr>
        <p:scale>
          <a:sx n="236" d="100"/>
          <a:sy n="236" d="100"/>
        </p:scale>
        <p:origin x="3864" y="6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18/01/16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ulaPlanetaColombia/RecursosGenerales/master/guiasYformatos/recursos/mapaConceptual/EjemploMapaConceptual01.pdf" TargetMode="External"/><Relationship Id="rId4" Type="http://schemas.openxmlformats.org/officeDocument/2006/relationships/hyperlink" Target="https://raw.githubusercontent.com/AulaPlanetaColombia/RecursosGenerales/master/guiasYformatos/recursos/mapaConceptual/EjemploMapaConceptual02.pdf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aw.githubusercontent.com/AulaPlanetaColombia/RecursosGenerales/master/guiasYformatos/recursos/mapaConceptual/MC_Libro_estil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Precálculo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089541" y="856999"/>
            <a:ext cx="2080038" cy="50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Resolución de sistemas de inecuaciones lineales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362161" y="-797514"/>
            <a:ext cx="160787" cy="261808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575800" y="145583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2087627" y="1406449"/>
            <a:ext cx="91322" cy="7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20181" y="1794859"/>
            <a:ext cx="1248567" cy="3568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de las inecuaciones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536647" y="1194489"/>
            <a:ext cx="108189" cy="10925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44" idx="2"/>
            <a:endCxn id="210" idx="0"/>
          </p:cNvCxnSpPr>
          <p:nvPr/>
        </p:nvCxnSpPr>
        <p:spPr>
          <a:xfrm rot="5400000">
            <a:off x="1011282" y="2183005"/>
            <a:ext cx="64456" cy="19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572295" y="59192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2114414" y="837902"/>
            <a:ext cx="34244" cy="39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995747" y="856998"/>
            <a:ext cx="1878651" cy="476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Resolución de problemas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5264195" y="-81463"/>
            <a:ext cx="160785" cy="11859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5379872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16200000" flipH="1">
            <a:off x="5855684" y="1412414"/>
            <a:ext cx="164793" cy="60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1692331" y="179820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Inecuaciones en una variable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19" idx="2"/>
            <a:endCxn id="220" idx="0"/>
          </p:cNvCxnSpPr>
          <p:nvPr/>
        </p:nvCxnSpPr>
        <p:spPr>
          <a:xfrm rot="16200000" flipH="1">
            <a:off x="2140091" y="1683595"/>
            <a:ext cx="111539" cy="1176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1695241" y="224622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vía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2208995" y="2200515"/>
            <a:ext cx="9054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766955" y="2567608"/>
            <a:ext cx="961812" cy="5182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de ecuaciones en una variable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377828" y="3736694"/>
            <a:ext cx="1689740" cy="163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Prelación de operaciones</a:t>
            </a:r>
            <a:endParaRPr lang="es-ES_tradnl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•Agrupación de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términos dependientes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independientes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Aplicación de propiedades al efectuar operaciones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 a que si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coeficiente de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negativo,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desigualdad cambia de sentido.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Despejar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incógnita</a:t>
            </a:r>
            <a:endParaRPr lang="es-ES_tradnl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1684747" y="323665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2205571" y="2519351"/>
            <a:ext cx="90548" cy="59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5400000">
            <a:off x="2170222" y="3159016"/>
            <a:ext cx="150753" cy="4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5400000">
            <a:off x="1598413" y="3091773"/>
            <a:ext cx="269206" cy="10206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5376362" y="59192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privilegia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375" idx="2"/>
            <a:endCxn id="384" idx="0"/>
          </p:cNvCxnSpPr>
          <p:nvPr/>
        </p:nvCxnSpPr>
        <p:spPr>
          <a:xfrm rot="5400000">
            <a:off x="4757271" y="2208591"/>
            <a:ext cx="78949" cy="72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2834149" y="179820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de inecuaciones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19" idx="2"/>
            <a:endCxn id="280" idx="0"/>
          </p:cNvCxnSpPr>
          <p:nvPr/>
        </p:nvCxnSpPr>
        <p:spPr>
          <a:xfrm rot="16200000" flipH="1">
            <a:off x="2711000" y="1112686"/>
            <a:ext cx="111538" cy="1259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2837062" y="223573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vía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5400000">
            <a:off x="3356060" y="2195271"/>
            <a:ext cx="80052" cy="8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2824810" y="2557109"/>
            <a:ext cx="1142407" cy="5602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gráfico en dos variables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2837103" y="322615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Conector angular 288"/>
          <p:cNvCxnSpPr>
            <a:stCxn id="284" idx="2"/>
            <a:endCxn id="287" idx="0"/>
          </p:cNvCxnSpPr>
          <p:nvPr/>
        </p:nvCxnSpPr>
        <p:spPr>
          <a:xfrm rot="5400000">
            <a:off x="3341469" y="3171613"/>
            <a:ext cx="108767" cy="3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328" idx="0"/>
          </p:cNvCxnSpPr>
          <p:nvPr/>
        </p:nvCxnSpPr>
        <p:spPr>
          <a:xfrm rot="5400000">
            <a:off x="2999728" y="3514119"/>
            <a:ext cx="453091" cy="338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4209210" y="360501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fin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17574" y="850198"/>
            <a:ext cx="1895536" cy="446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Simplificación de expresiones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98903" y="-1116170"/>
            <a:ext cx="160786" cy="32553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07304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aplicando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866411" y="1395710"/>
            <a:ext cx="201040" cy="31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09662" y="1787710"/>
            <a:ext cx="114398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de las 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7945558" y="1751613"/>
            <a:ext cx="59059" cy="13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419551" y="224622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 lograr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929375" y="2193946"/>
            <a:ext cx="101043" cy="3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417799" y="255711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819568" y="3284267"/>
            <a:ext cx="747519" cy="31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605272" y="3285331"/>
            <a:ext cx="727969" cy="314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otencias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938550" y="2516649"/>
            <a:ext cx="80053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3" idx="2"/>
            <a:endCxn id="344" idx="0"/>
          </p:cNvCxnSpPr>
          <p:nvPr/>
        </p:nvCxnSpPr>
        <p:spPr>
          <a:xfrm rot="5400000">
            <a:off x="7394317" y="2699568"/>
            <a:ext cx="383711" cy="7856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angular 350"/>
          <p:cNvCxnSpPr>
            <a:stCxn id="343" idx="2"/>
            <a:endCxn id="345" idx="0"/>
          </p:cNvCxnSpPr>
          <p:nvPr/>
        </p:nvCxnSpPr>
        <p:spPr>
          <a:xfrm rot="5400000">
            <a:off x="7781749" y="3088064"/>
            <a:ext cx="384775" cy="97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3" idx="2"/>
            <a:endCxn id="353" idx="0"/>
          </p:cNvCxnSpPr>
          <p:nvPr/>
        </p:nvCxnSpPr>
        <p:spPr>
          <a:xfrm rot="16200000" flipH="1">
            <a:off x="8130220" y="2749351"/>
            <a:ext cx="382114" cy="684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8385113" y="3282670"/>
            <a:ext cx="556852" cy="31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aíces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366732" y="5472493"/>
            <a:ext cx="5111797" cy="1108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Identificar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variables de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decisión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reescribir el problema, la función y las restricciones en términos de dichas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variables.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Solucionar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de inecuaciones formado por las restricciones, para identificar la región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factible.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Determinar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posible lograr un valor óptimo, bien sea máximo o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mínimo.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Hallar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 las coordenadas de los puntos vértice de la región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factible.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Evaluar 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objetivo en cada punto vértice y elegir como solución los valores de las variables que hacen máxima o mínima la función objetivo en la región factible.</a:t>
            </a:r>
          </a:p>
        </p:txBody>
      </p:sp>
      <p:sp>
        <p:nvSpPr>
          <p:cNvPr id="356" name="CuadroTexto 355" descr="Conector entre nodos" title="conector"/>
          <p:cNvSpPr txBox="1"/>
          <p:nvPr/>
        </p:nvSpPr>
        <p:spPr>
          <a:xfrm>
            <a:off x="4163106" y="519558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aplicando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0" name="Conector angular 359"/>
          <p:cNvCxnSpPr>
            <a:stCxn id="366" idx="2"/>
            <a:endCxn id="356" idx="0"/>
          </p:cNvCxnSpPr>
          <p:nvPr/>
        </p:nvCxnSpPr>
        <p:spPr>
          <a:xfrm rot="5400000">
            <a:off x="4662693" y="5130152"/>
            <a:ext cx="125888" cy="49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445779" y="59192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retoma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quinto nivel" title="Nodo05"/>
          <p:cNvSpPr/>
          <p:nvPr/>
        </p:nvSpPr>
        <p:spPr>
          <a:xfrm>
            <a:off x="3998713" y="3873130"/>
            <a:ext cx="1458825" cy="1196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>
                <a:latin typeface="Arial"/>
                <a:cs typeface="Arial"/>
              </a:rPr>
              <a:t>H</a:t>
            </a:r>
            <a:r>
              <a:rPr lang="es-ES_tradnl" sz="900" dirty="0" smtClean="0">
                <a:latin typeface="Arial"/>
                <a:cs typeface="Arial"/>
              </a:rPr>
              <a:t>allar </a:t>
            </a:r>
            <a:r>
              <a:rPr lang="es-ES_tradnl" sz="900" dirty="0">
                <a:latin typeface="Arial"/>
                <a:cs typeface="Arial"/>
              </a:rPr>
              <a:t>el valor máximo o el valor mínimo de una función lineal de la forma </a:t>
            </a:r>
            <a:r>
              <a:rPr lang="es-ES_tradnl" sz="900" i="1" dirty="0" err="1">
                <a:latin typeface="Arial"/>
                <a:cs typeface="Arial"/>
              </a:rPr>
              <a:t>ax+by</a:t>
            </a:r>
            <a:r>
              <a:rPr lang="es-ES_tradnl" sz="900" dirty="0">
                <a:latin typeface="Arial"/>
                <a:cs typeface="Arial"/>
              </a:rPr>
              <a:t>, cuando el conjunto de soluciones para </a:t>
            </a:r>
            <a:r>
              <a:rPr lang="es-ES_tradnl" sz="900" i="1" dirty="0">
                <a:latin typeface="Arial"/>
                <a:cs typeface="Arial"/>
              </a:rPr>
              <a:t>x</a:t>
            </a:r>
            <a:r>
              <a:rPr lang="es-ES_tradnl" sz="900" dirty="0">
                <a:latin typeface="Arial"/>
                <a:cs typeface="Arial"/>
              </a:rPr>
              <a:t> y </a:t>
            </a:r>
            <a:r>
              <a:rPr lang="es-ES_tradnl" sz="900" i="1" dirty="0">
                <a:latin typeface="Arial"/>
                <a:cs typeface="Arial"/>
              </a:rPr>
              <a:t>y</a:t>
            </a:r>
            <a:r>
              <a:rPr lang="es-ES_tradnl" sz="900" dirty="0">
                <a:latin typeface="Arial"/>
                <a:cs typeface="Arial"/>
              </a:rPr>
              <a:t> pertenece a las soluciones de un sistema de </a:t>
            </a:r>
            <a:r>
              <a:rPr lang="es-ES_tradnl" sz="900" dirty="0" smtClean="0">
                <a:latin typeface="Arial"/>
                <a:cs typeface="Arial"/>
              </a:rPr>
              <a:t>inecuaciones</a:t>
            </a:r>
            <a:endParaRPr lang="es-ES_tradnl" sz="900" dirty="0">
              <a:latin typeface="Arial"/>
              <a:cs typeface="Arial"/>
            </a:endParaRPr>
          </a:p>
        </p:txBody>
      </p:sp>
      <p:sp>
        <p:nvSpPr>
          <p:cNvPr id="210" name="Rectángulo 209" descr="Nodo de tercer nivel" title="Nodo03"/>
          <p:cNvSpPr/>
          <p:nvPr/>
        </p:nvSpPr>
        <p:spPr>
          <a:xfrm>
            <a:off x="384874" y="2216188"/>
            <a:ext cx="1315360" cy="134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latin typeface="Arial"/>
                <a:cs typeface="Arial"/>
              </a:rPr>
              <a:t>Si </a:t>
            </a:r>
            <a:r>
              <a:rPr lang="es-ES_tradnl" sz="800" i="1" dirty="0">
                <a:latin typeface="Arial"/>
                <a:cs typeface="Arial"/>
              </a:rPr>
              <a:t>a</a:t>
            </a:r>
            <a:r>
              <a:rPr lang="es-ES_tradnl" sz="800" dirty="0">
                <a:latin typeface="Arial"/>
                <a:cs typeface="Arial"/>
              </a:rPr>
              <a:t> &gt; </a:t>
            </a:r>
            <a:r>
              <a:rPr lang="es-ES_tradnl" sz="800" i="1" dirty="0">
                <a:latin typeface="Arial"/>
                <a:cs typeface="Arial"/>
              </a:rPr>
              <a:t>b</a:t>
            </a:r>
            <a:r>
              <a:rPr lang="es-ES_tradnl" sz="800" dirty="0">
                <a:latin typeface="Arial"/>
                <a:cs typeface="Arial"/>
              </a:rPr>
              <a:t> </a:t>
            </a:r>
            <a:r>
              <a:rPr lang="es-ES" sz="800" dirty="0">
                <a:latin typeface="Arial"/>
                <a:cs typeface="Arial"/>
              </a:rPr>
              <a:t>,  </a:t>
            </a:r>
            <a:r>
              <a:rPr lang="es-ES_tradnl" sz="800" i="1" dirty="0">
                <a:latin typeface="Arial"/>
                <a:cs typeface="Arial"/>
              </a:rPr>
              <a:t>a</a:t>
            </a:r>
            <a:r>
              <a:rPr lang="es-ES_tradnl" sz="800" dirty="0">
                <a:latin typeface="Arial"/>
                <a:cs typeface="Arial"/>
              </a:rPr>
              <a:t> + </a:t>
            </a:r>
            <a:r>
              <a:rPr lang="es-ES_tradnl" sz="800" i="1" dirty="0">
                <a:latin typeface="Arial"/>
                <a:cs typeface="Arial"/>
              </a:rPr>
              <a:t>c</a:t>
            </a:r>
            <a:r>
              <a:rPr lang="es-ES_tradnl" sz="800" dirty="0">
                <a:latin typeface="Arial"/>
                <a:cs typeface="Arial"/>
              </a:rPr>
              <a:t> &gt; </a:t>
            </a:r>
            <a:r>
              <a:rPr lang="es-ES_tradnl" sz="800" i="1" dirty="0">
                <a:latin typeface="Arial"/>
                <a:cs typeface="Arial"/>
              </a:rPr>
              <a:t>b</a:t>
            </a:r>
            <a:r>
              <a:rPr lang="es-ES_tradnl" sz="800" dirty="0">
                <a:latin typeface="Arial"/>
                <a:cs typeface="Arial"/>
              </a:rPr>
              <a:t> + </a:t>
            </a:r>
            <a:r>
              <a:rPr lang="es-ES_tradnl" sz="800" i="1" dirty="0">
                <a:latin typeface="Arial"/>
                <a:cs typeface="Arial"/>
              </a:rPr>
              <a:t>c</a:t>
            </a:r>
          </a:p>
          <a:p>
            <a:pPr algn="ctr"/>
            <a:r>
              <a:rPr lang="es-ES" sz="800" dirty="0">
                <a:latin typeface="Arial"/>
                <a:cs typeface="Arial"/>
              </a:rPr>
              <a:t>Si </a:t>
            </a:r>
            <a:r>
              <a:rPr lang="es-ES_tradnl" sz="800" i="1" dirty="0">
                <a:latin typeface="Arial"/>
                <a:cs typeface="Arial"/>
              </a:rPr>
              <a:t>a</a:t>
            </a:r>
            <a:r>
              <a:rPr lang="es-ES_tradnl" sz="800" dirty="0">
                <a:latin typeface="Arial"/>
                <a:cs typeface="Arial"/>
              </a:rPr>
              <a:t> &gt; </a:t>
            </a:r>
            <a:r>
              <a:rPr lang="es-ES_tradnl" sz="800" i="1" dirty="0">
                <a:latin typeface="Arial"/>
                <a:cs typeface="Arial"/>
              </a:rPr>
              <a:t>b</a:t>
            </a:r>
            <a:r>
              <a:rPr lang="es-ES_tradnl" sz="800" dirty="0">
                <a:latin typeface="Arial"/>
                <a:cs typeface="Arial"/>
              </a:rPr>
              <a:t> </a:t>
            </a:r>
            <a:r>
              <a:rPr lang="es-ES" sz="800" dirty="0">
                <a:latin typeface="Arial"/>
                <a:cs typeface="Arial"/>
              </a:rPr>
              <a:t>, </a:t>
            </a:r>
            <a:r>
              <a:rPr lang="es-ES_tradnl" sz="800" i="1" dirty="0">
                <a:latin typeface="Arial"/>
                <a:cs typeface="Arial"/>
              </a:rPr>
              <a:t>a</a:t>
            </a:r>
            <a:r>
              <a:rPr lang="es-ES_tradnl" sz="800" dirty="0">
                <a:latin typeface="Arial"/>
                <a:cs typeface="Arial"/>
              </a:rPr>
              <a:t> − </a:t>
            </a:r>
            <a:r>
              <a:rPr lang="es-ES_tradnl" sz="800" i="1" dirty="0">
                <a:latin typeface="Arial"/>
                <a:cs typeface="Arial"/>
              </a:rPr>
              <a:t>c</a:t>
            </a:r>
            <a:r>
              <a:rPr lang="es-ES_tradnl" sz="800" dirty="0">
                <a:latin typeface="Arial"/>
                <a:cs typeface="Arial"/>
              </a:rPr>
              <a:t> &gt; </a:t>
            </a:r>
            <a:r>
              <a:rPr lang="es-ES_tradnl" sz="800" i="1" dirty="0">
                <a:latin typeface="Arial"/>
                <a:cs typeface="Arial"/>
              </a:rPr>
              <a:t>b</a:t>
            </a:r>
            <a:r>
              <a:rPr lang="es-ES_tradnl" sz="800" dirty="0">
                <a:latin typeface="Arial"/>
                <a:cs typeface="Arial"/>
              </a:rPr>
              <a:t> − </a:t>
            </a:r>
            <a:r>
              <a:rPr lang="es-ES_tradnl" sz="800" i="1" dirty="0" smtClean="0">
                <a:latin typeface="Arial"/>
                <a:cs typeface="Arial"/>
              </a:rPr>
              <a:t>c</a:t>
            </a:r>
          </a:p>
          <a:p>
            <a:pPr algn="ctr"/>
            <a:r>
              <a:rPr lang="es-ES" sz="800" dirty="0">
                <a:latin typeface="Arial"/>
                <a:cs typeface="Arial"/>
              </a:rPr>
              <a:t>Si </a:t>
            </a:r>
            <a:r>
              <a:rPr lang="es-ES_tradnl" sz="800" i="1" dirty="0">
                <a:latin typeface="Arial"/>
                <a:cs typeface="Arial"/>
              </a:rPr>
              <a:t>a</a:t>
            </a:r>
            <a:r>
              <a:rPr lang="es-ES_tradnl" sz="800" dirty="0">
                <a:latin typeface="Arial"/>
                <a:cs typeface="Arial"/>
              </a:rPr>
              <a:t> &gt; </a:t>
            </a:r>
            <a:r>
              <a:rPr lang="es-ES_tradnl" sz="800" i="1" dirty="0">
                <a:latin typeface="Arial"/>
                <a:cs typeface="Arial"/>
              </a:rPr>
              <a:t>b</a:t>
            </a:r>
            <a:r>
              <a:rPr lang="es-ES_tradnl" sz="800" dirty="0">
                <a:latin typeface="Arial"/>
                <a:cs typeface="Arial"/>
              </a:rPr>
              <a:t> </a:t>
            </a:r>
            <a:r>
              <a:rPr lang="es-ES_tradnl" sz="800" dirty="0" smtClean="0">
                <a:latin typeface="Arial"/>
                <a:cs typeface="Arial"/>
              </a:rPr>
              <a:t>y c &gt; 0, </a:t>
            </a:r>
            <a:r>
              <a:rPr lang="es-ES_tradnl" sz="800" i="1" dirty="0" err="1" smtClean="0">
                <a:latin typeface="Arial"/>
                <a:cs typeface="Arial"/>
              </a:rPr>
              <a:t>ac</a:t>
            </a:r>
            <a:r>
              <a:rPr lang="es-ES_tradnl" sz="800" dirty="0" smtClean="0">
                <a:latin typeface="Arial"/>
                <a:cs typeface="Arial"/>
              </a:rPr>
              <a:t> </a:t>
            </a:r>
            <a:r>
              <a:rPr lang="es-ES_tradnl" sz="800" dirty="0">
                <a:latin typeface="Arial"/>
                <a:cs typeface="Arial"/>
              </a:rPr>
              <a:t>&gt; </a:t>
            </a:r>
            <a:r>
              <a:rPr lang="es-ES_tradnl" sz="800" i="1" dirty="0" err="1" smtClean="0">
                <a:latin typeface="Arial"/>
                <a:cs typeface="Arial"/>
              </a:rPr>
              <a:t>bc</a:t>
            </a:r>
            <a:endParaRPr lang="es-ES_tradnl" sz="800" i="1" dirty="0" smtClean="0">
              <a:latin typeface="Arial"/>
              <a:cs typeface="Arial"/>
            </a:endParaRPr>
          </a:p>
          <a:p>
            <a:pPr algn="ctr"/>
            <a:r>
              <a:rPr lang="es-ES" sz="800" dirty="0">
                <a:latin typeface="Arial"/>
                <a:cs typeface="Arial"/>
              </a:rPr>
              <a:t>Si </a:t>
            </a:r>
            <a:r>
              <a:rPr lang="es-ES_tradnl" sz="800" i="1" dirty="0">
                <a:latin typeface="Arial"/>
                <a:cs typeface="Arial"/>
              </a:rPr>
              <a:t>a</a:t>
            </a:r>
            <a:r>
              <a:rPr lang="es-ES_tradnl" sz="800" dirty="0">
                <a:latin typeface="Arial"/>
                <a:cs typeface="Arial"/>
              </a:rPr>
              <a:t> &gt; </a:t>
            </a:r>
            <a:r>
              <a:rPr lang="es-ES_tradnl" sz="800" i="1" dirty="0">
                <a:latin typeface="Arial"/>
                <a:cs typeface="Arial"/>
              </a:rPr>
              <a:t>b</a:t>
            </a:r>
            <a:r>
              <a:rPr lang="es-ES_tradnl" sz="800" dirty="0">
                <a:latin typeface="Arial"/>
                <a:cs typeface="Arial"/>
              </a:rPr>
              <a:t> y c &gt; 0, </a:t>
            </a:r>
            <a:r>
              <a:rPr lang="es-ES_tradnl" sz="800" i="1" dirty="0" smtClean="0">
                <a:latin typeface="Arial"/>
                <a:cs typeface="Arial"/>
              </a:rPr>
              <a:t>a/c</a:t>
            </a:r>
            <a:r>
              <a:rPr lang="es-ES_tradnl" sz="800" dirty="0" smtClean="0">
                <a:latin typeface="Arial"/>
                <a:cs typeface="Arial"/>
              </a:rPr>
              <a:t> </a:t>
            </a:r>
            <a:r>
              <a:rPr lang="es-ES_tradnl" sz="800" dirty="0">
                <a:latin typeface="Arial"/>
                <a:cs typeface="Arial"/>
              </a:rPr>
              <a:t>&gt; </a:t>
            </a:r>
            <a:r>
              <a:rPr lang="es-ES_tradnl" sz="800" i="1" dirty="0" smtClean="0">
                <a:latin typeface="Arial"/>
                <a:cs typeface="Arial"/>
              </a:rPr>
              <a:t>b/c</a:t>
            </a:r>
          </a:p>
          <a:p>
            <a:pPr marL="171450" indent="-171450" algn="ctr">
              <a:buFont typeface="Wingdings" charset="2"/>
              <a:buChar char="ü"/>
            </a:pPr>
            <a:endParaRPr lang="es-ES_tradnl" sz="800" i="1" dirty="0">
              <a:latin typeface="Arial"/>
              <a:cs typeface="Arial"/>
            </a:endParaRPr>
          </a:p>
          <a:p>
            <a:pPr algn="ctr"/>
            <a:r>
              <a:rPr lang="es-ES_tradnl" sz="800" i="1" dirty="0">
                <a:latin typeface="Arial"/>
                <a:cs typeface="Arial"/>
              </a:rPr>
              <a:t>¡</a:t>
            </a:r>
            <a:r>
              <a:rPr lang="es-ES_tradnl" sz="800" i="1" dirty="0" smtClean="0">
                <a:latin typeface="Arial"/>
                <a:cs typeface="Arial"/>
              </a:rPr>
              <a:t>CUIDADO!</a:t>
            </a:r>
          </a:p>
          <a:p>
            <a:pPr algn="ctr"/>
            <a:endParaRPr lang="es-ES_tradnl" sz="800" i="1" dirty="0">
              <a:latin typeface="Arial"/>
              <a:cs typeface="Arial"/>
            </a:endParaRPr>
          </a:p>
          <a:p>
            <a:pPr algn="ctr"/>
            <a:r>
              <a:rPr lang="es-ES" sz="800" dirty="0">
                <a:latin typeface="Arial"/>
                <a:cs typeface="Arial"/>
              </a:rPr>
              <a:t>Si </a:t>
            </a:r>
            <a:r>
              <a:rPr lang="es-ES_tradnl" sz="800" i="1" dirty="0">
                <a:latin typeface="Arial"/>
                <a:cs typeface="Arial"/>
              </a:rPr>
              <a:t>a</a:t>
            </a:r>
            <a:r>
              <a:rPr lang="es-ES_tradnl" sz="800" dirty="0">
                <a:latin typeface="Arial"/>
                <a:cs typeface="Arial"/>
              </a:rPr>
              <a:t> &gt; </a:t>
            </a:r>
            <a:r>
              <a:rPr lang="es-ES_tradnl" sz="800" i="1" dirty="0">
                <a:latin typeface="Arial"/>
                <a:cs typeface="Arial"/>
              </a:rPr>
              <a:t>b</a:t>
            </a:r>
            <a:r>
              <a:rPr lang="es-ES_tradnl" sz="800" dirty="0">
                <a:latin typeface="Arial"/>
                <a:cs typeface="Arial"/>
              </a:rPr>
              <a:t> y c </a:t>
            </a:r>
            <a:r>
              <a:rPr lang="es-ES_tradnl" sz="800" dirty="0" smtClean="0">
                <a:latin typeface="Arial"/>
                <a:cs typeface="Arial"/>
              </a:rPr>
              <a:t>&lt; </a:t>
            </a:r>
            <a:r>
              <a:rPr lang="es-ES_tradnl" sz="800" dirty="0">
                <a:latin typeface="Arial"/>
                <a:cs typeface="Arial"/>
              </a:rPr>
              <a:t>0, </a:t>
            </a:r>
            <a:r>
              <a:rPr lang="es-ES_tradnl" sz="800" i="1" dirty="0" err="1">
                <a:latin typeface="Arial"/>
                <a:cs typeface="Arial"/>
              </a:rPr>
              <a:t>ac</a:t>
            </a:r>
            <a:r>
              <a:rPr lang="es-ES_tradnl" sz="800" dirty="0">
                <a:latin typeface="Arial"/>
                <a:cs typeface="Arial"/>
              </a:rPr>
              <a:t> </a:t>
            </a:r>
            <a:r>
              <a:rPr lang="es-ES_tradnl" sz="800" b="1" dirty="0" smtClean="0">
                <a:latin typeface="Arial"/>
                <a:cs typeface="Arial"/>
              </a:rPr>
              <a:t>&lt; </a:t>
            </a:r>
            <a:r>
              <a:rPr lang="es-ES_tradnl" sz="800" i="1" dirty="0" err="1" smtClean="0">
                <a:latin typeface="Arial"/>
                <a:cs typeface="Arial"/>
              </a:rPr>
              <a:t>bc</a:t>
            </a:r>
            <a:endParaRPr lang="es-ES_tradnl" sz="800" i="1" dirty="0">
              <a:latin typeface="Arial"/>
              <a:cs typeface="Arial"/>
            </a:endParaRPr>
          </a:p>
          <a:p>
            <a:pPr algn="ctr"/>
            <a:r>
              <a:rPr lang="es-ES" sz="800" dirty="0">
                <a:latin typeface="Arial"/>
                <a:cs typeface="Arial"/>
              </a:rPr>
              <a:t>Si </a:t>
            </a:r>
            <a:r>
              <a:rPr lang="es-ES_tradnl" sz="800" i="1" dirty="0">
                <a:latin typeface="Arial"/>
                <a:cs typeface="Arial"/>
              </a:rPr>
              <a:t>a</a:t>
            </a:r>
            <a:r>
              <a:rPr lang="es-ES_tradnl" sz="800" dirty="0">
                <a:latin typeface="Arial"/>
                <a:cs typeface="Arial"/>
              </a:rPr>
              <a:t> &gt; </a:t>
            </a:r>
            <a:r>
              <a:rPr lang="es-ES_tradnl" sz="800" i="1" dirty="0">
                <a:latin typeface="Arial"/>
                <a:cs typeface="Arial"/>
              </a:rPr>
              <a:t>b</a:t>
            </a:r>
            <a:r>
              <a:rPr lang="es-ES_tradnl" sz="800" dirty="0">
                <a:latin typeface="Arial"/>
                <a:cs typeface="Arial"/>
              </a:rPr>
              <a:t> y c </a:t>
            </a:r>
            <a:r>
              <a:rPr lang="es-ES_tradnl" sz="800" dirty="0" smtClean="0">
                <a:latin typeface="Arial"/>
                <a:cs typeface="Arial"/>
              </a:rPr>
              <a:t>&lt; </a:t>
            </a:r>
            <a:r>
              <a:rPr lang="es-ES_tradnl" sz="800" dirty="0">
                <a:latin typeface="Arial"/>
                <a:cs typeface="Arial"/>
              </a:rPr>
              <a:t>0, </a:t>
            </a:r>
            <a:r>
              <a:rPr lang="es-ES_tradnl" sz="800" i="1" dirty="0">
                <a:latin typeface="Arial"/>
                <a:cs typeface="Arial"/>
              </a:rPr>
              <a:t>a/c</a:t>
            </a:r>
            <a:r>
              <a:rPr lang="es-ES_tradnl" sz="800" dirty="0">
                <a:latin typeface="Arial"/>
                <a:cs typeface="Arial"/>
              </a:rPr>
              <a:t> </a:t>
            </a:r>
            <a:r>
              <a:rPr lang="es-ES_tradnl" sz="800" b="1" dirty="0" smtClean="0">
                <a:latin typeface="Arial"/>
                <a:cs typeface="Arial"/>
              </a:rPr>
              <a:t>&lt;</a:t>
            </a:r>
            <a:r>
              <a:rPr lang="es-ES_tradnl" sz="800" dirty="0" smtClean="0">
                <a:latin typeface="Arial"/>
                <a:cs typeface="Arial"/>
              </a:rPr>
              <a:t> </a:t>
            </a:r>
            <a:r>
              <a:rPr lang="es-ES_tradnl" sz="800" i="1" dirty="0">
                <a:latin typeface="Arial"/>
                <a:cs typeface="Arial"/>
              </a:rPr>
              <a:t>b/</a:t>
            </a:r>
            <a:r>
              <a:rPr lang="es-ES_tradnl" sz="800" i="1" dirty="0" smtClean="0">
                <a:latin typeface="Arial"/>
                <a:cs typeface="Arial"/>
              </a:rPr>
              <a:t>c</a:t>
            </a:r>
            <a:endParaRPr lang="es-ES_tradnl" sz="800" i="1" dirty="0">
              <a:latin typeface="Arial"/>
              <a:cs typeface="Arial"/>
            </a:endParaRPr>
          </a:p>
        </p:txBody>
      </p:sp>
      <p:sp>
        <p:nvSpPr>
          <p:cNvPr id="328" name="Rectángulo 327" descr="Nodo de cuarto nivel&#10;" title="Nodo04"/>
          <p:cNvSpPr/>
          <p:nvPr/>
        </p:nvSpPr>
        <p:spPr>
          <a:xfrm>
            <a:off x="2209471" y="3910082"/>
            <a:ext cx="1694768" cy="1306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Métodos de solución de sistemas de ecuaciones</a:t>
            </a:r>
            <a:endParaRPr lang="es-ES_tradnl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•Significado gráfico de variables dependientes e independientes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_tradnl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Semirectas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semiplanos</a:t>
            </a:r>
          </a:p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Significado de que una inecuación se satisfaga</a:t>
            </a:r>
            <a:endParaRPr lang="es-ES_tradnl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ángulo 362" descr="Nodo de primer nivel" title="Nodo01"/>
          <p:cNvSpPr/>
          <p:nvPr/>
        </p:nvSpPr>
        <p:spPr>
          <a:xfrm>
            <a:off x="3246515" y="851959"/>
            <a:ext cx="1224470" cy="502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Programación lineal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8" name="Conector angular 367"/>
          <p:cNvCxnSpPr>
            <a:stCxn id="4" idx="2"/>
            <a:endCxn id="373" idx="0"/>
          </p:cNvCxnSpPr>
          <p:nvPr/>
        </p:nvCxnSpPr>
        <p:spPr>
          <a:xfrm rot="5400000">
            <a:off x="4228021" y="63304"/>
            <a:ext cx="155744" cy="8914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CuadroTexto 368" descr="Conector entre nodos" title="conector"/>
          <p:cNvSpPr txBox="1"/>
          <p:nvPr/>
        </p:nvSpPr>
        <p:spPr>
          <a:xfrm>
            <a:off x="3942687" y="149277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resuelve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0" name="Conector angular 369"/>
          <p:cNvCxnSpPr>
            <a:stCxn id="363" idx="3"/>
            <a:endCxn id="369" idx="0"/>
          </p:cNvCxnSpPr>
          <p:nvPr/>
        </p:nvCxnSpPr>
        <p:spPr>
          <a:xfrm>
            <a:off x="4470985" y="1102989"/>
            <a:ext cx="32918" cy="3897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uadroTexto 372" descr="Conector entre nodos" title="conector"/>
          <p:cNvSpPr txBox="1"/>
          <p:nvPr/>
        </p:nvSpPr>
        <p:spPr>
          <a:xfrm>
            <a:off x="3298973" y="58688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4" name="Conector angular 373"/>
          <p:cNvCxnSpPr>
            <a:stCxn id="373" idx="2"/>
            <a:endCxn id="363" idx="0"/>
          </p:cNvCxnSpPr>
          <p:nvPr/>
        </p:nvCxnSpPr>
        <p:spPr>
          <a:xfrm rot="5400000">
            <a:off x="3842347" y="834116"/>
            <a:ext cx="34247" cy="1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ángulo 374" descr="Nodo de segundo nivel" title="Nodo02"/>
          <p:cNvSpPr/>
          <p:nvPr/>
        </p:nvSpPr>
        <p:spPr>
          <a:xfrm>
            <a:off x="4258621" y="1772171"/>
            <a:ext cx="1083470" cy="4005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optimización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6" name="Conector angular 375"/>
          <p:cNvCxnSpPr>
            <a:stCxn id="369" idx="2"/>
            <a:endCxn id="375" idx="0"/>
          </p:cNvCxnSpPr>
          <p:nvPr/>
        </p:nvCxnSpPr>
        <p:spPr>
          <a:xfrm rot="16200000" flipH="1">
            <a:off x="4627849" y="1599664"/>
            <a:ext cx="48560" cy="2964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ángulo 376" descr="Nodo de segundo nivel" title="Nodo02"/>
          <p:cNvSpPr/>
          <p:nvPr/>
        </p:nvSpPr>
        <p:spPr>
          <a:xfrm>
            <a:off x="5515899" y="1772172"/>
            <a:ext cx="1358500" cy="400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en matemáticas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CuadroTexto 383" descr="Conector entre nodos" title="conector"/>
          <p:cNvSpPr txBox="1"/>
          <p:nvPr/>
        </p:nvSpPr>
        <p:spPr>
          <a:xfrm>
            <a:off x="4234547" y="225167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ángulo 384" descr="Nodo de tercer nivel" title="Nodo03"/>
          <p:cNvSpPr/>
          <p:nvPr/>
        </p:nvSpPr>
        <p:spPr>
          <a:xfrm>
            <a:off x="4033390" y="2562563"/>
            <a:ext cx="1508113" cy="974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s-CO" sz="900" dirty="0" smtClean="0">
                <a:latin typeface="Arial"/>
                <a:cs typeface="Arial"/>
              </a:rPr>
              <a:t>onstan </a:t>
            </a:r>
            <a:r>
              <a:rPr lang="es-CO" sz="900" dirty="0">
                <a:latin typeface="Arial"/>
                <a:cs typeface="Arial"/>
              </a:rPr>
              <a:t>de una función objetivo que se pretende optimizar, y de un sistema de inecuaciones que corresponden a las restricciones del problema</a:t>
            </a:r>
            <a:r>
              <a:rPr lang="es-ES_tradnl" sz="900" dirty="0">
                <a:latin typeface="Arial"/>
                <a:cs typeface="Arial"/>
              </a:rPr>
              <a:t> 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87" name="Conector angular 386"/>
          <p:cNvCxnSpPr>
            <a:stCxn id="384" idx="2"/>
            <a:endCxn id="385" idx="0"/>
          </p:cNvCxnSpPr>
          <p:nvPr/>
        </p:nvCxnSpPr>
        <p:spPr>
          <a:xfrm rot="5400000">
            <a:off x="4750266" y="2519695"/>
            <a:ext cx="80050" cy="56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angular 387"/>
          <p:cNvCxnSpPr>
            <a:stCxn id="385" idx="2"/>
            <a:endCxn id="311" idx="0"/>
          </p:cNvCxnSpPr>
          <p:nvPr/>
        </p:nvCxnSpPr>
        <p:spPr>
          <a:xfrm rot="5400000">
            <a:off x="4743739" y="3561301"/>
            <a:ext cx="67767" cy="196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angular 393"/>
          <p:cNvCxnSpPr>
            <a:stCxn id="282" idx="2"/>
            <a:endCxn id="284" idx="0"/>
          </p:cNvCxnSpPr>
          <p:nvPr/>
        </p:nvCxnSpPr>
        <p:spPr>
          <a:xfrm rot="16200000" flipH="1">
            <a:off x="3350561" y="2511656"/>
            <a:ext cx="90540" cy="3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>
            <a:stCxn id="311" idx="2"/>
            <a:endCxn id="366" idx="0"/>
          </p:cNvCxnSpPr>
          <p:nvPr/>
        </p:nvCxnSpPr>
        <p:spPr>
          <a:xfrm rot="5400000">
            <a:off x="4729318" y="3834651"/>
            <a:ext cx="37288" cy="3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angular 470"/>
          <p:cNvCxnSpPr>
            <a:stCxn id="356" idx="1"/>
            <a:endCxn id="354" idx="0"/>
          </p:cNvCxnSpPr>
          <p:nvPr/>
        </p:nvCxnSpPr>
        <p:spPr>
          <a:xfrm rot="10800000" flipV="1">
            <a:off x="2922632" y="5311001"/>
            <a:ext cx="1240475" cy="1614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CuadroTexto 473" descr="Conector entre nodos" title="conector"/>
          <p:cNvSpPr txBox="1"/>
          <p:nvPr/>
        </p:nvSpPr>
        <p:spPr>
          <a:xfrm>
            <a:off x="5630376" y="225168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 formar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5" name="Conector angular 474"/>
          <p:cNvCxnSpPr>
            <a:stCxn id="377" idx="2"/>
            <a:endCxn id="474" idx="0"/>
          </p:cNvCxnSpPr>
          <p:nvPr/>
        </p:nvCxnSpPr>
        <p:spPr>
          <a:xfrm rot="5400000">
            <a:off x="6152579" y="2209112"/>
            <a:ext cx="78954" cy="6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ángulo 475" descr="Nodo de tercer nivel" title="Nodo03"/>
          <p:cNvSpPr/>
          <p:nvPr/>
        </p:nvSpPr>
        <p:spPr>
          <a:xfrm>
            <a:off x="5628624" y="2562571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Resolutores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problemas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Rectángulo 476" descr="Nodo de cuarto nivel&#10;" title="Nodo04"/>
          <p:cNvSpPr/>
          <p:nvPr/>
        </p:nvSpPr>
        <p:spPr>
          <a:xfrm>
            <a:off x="5607636" y="3274836"/>
            <a:ext cx="1161810" cy="1784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s-ES_tradnl" sz="900" dirty="0" smtClean="0">
              <a:latin typeface="Arial"/>
              <a:cs typeface="Arial"/>
            </a:endParaRPr>
          </a:p>
          <a:p>
            <a:pPr lvl="0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_tradnl" sz="900" dirty="0" smtClean="0">
                <a:latin typeface="Arial"/>
                <a:cs typeface="Arial"/>
              </a:rPr>
              <a:t>Pensar </a:t>
            </a:r>
            <a:r>
              <a:rPr lang="es-ES_tradnl" sz="900" dirty="0">
                <a:latin typeface="Arial"/>
                <a:cs typeface="Arial"/>
              </a:rPr>
              <a:t>y razonar</a:t>
            </a:r>
          </a:p>
          <a:p>
            <a:pPr lvl="0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_tradnl" sz="900" dirty="0" smtClean="0">
                <a:latin typeface="Arial"/>
                <a:cs typeface="Arial"/>
              </a:rPr>
              <a:t>Argumentar </a:t>
            </a:r>
            <a:r>
              <a:rPr lang="es-ES_tradnl" sz="900" dirty="0">
                <a:latin typeface="Arial"/>
                <a:cs typeface="Arial"/>
              </a:rPr>
              <a:t>y justificar</a:t>
            </a:r>
          </a:p>
          <a:p>
            <a:pPr lvl="0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_tradnl" sz="900" dirty="0" smtClean="0">
                <a:latin typeface="Arial"/>
                <a:cs typeface="Arial"/>
              </a:rPr>
              <a:t>Comunicar</a:t>
            </a:r>
            <a:endParaRPr lang="es-ES_tradnl" sz="900" dirty="0">
              <a:latin typeface="Arial"/>
              <a:cs typeface="Arial"/>
            </a:endParaRPr>
          </a:p>
          <a:p>
            <a:pPr lvl="0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_tradnl" sz="900" dirty="0" smtClean="0">
                <a:latin typeface="Arial"/>
                <a:cs typeface="Arial"/>
              </a:rPr>
              <a:t>Modelar</a:t>
            </a:r>
            <a:endParaRPr lang="es-ES_tradnl" sz="900" dirty="0">
              <a:latin typeface="Arial"/>
              <a:cs typeface="Arial"/>
            </a:endParaRPr>
          </a:p>
          <a:p>
            <a:pPr lvl="0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_tradnl" sz="900" dirty="0" smtClean="0">
                <a:latin typeface="Arial"/>
                <a:cs typeface="Arial"/>
              </a:rPr>
              <a:t>Plantear </a:t>
            </a:r>
            <a:r>
              <a:rPr lang="es-ES_tradnl" sz="900" dirty="0">
                <a:latin typeface="Arial"/>
                <a:cs typeface="Arial"/>
              </a:rPr>
              <a:t>y resolver problemas</a:t>
            </a:r>
          </a:p>
          <a:p>
            <a:pPr lvl="0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_tradnl" sz="900" dirty="0" smtClean="0">
                <a:latin typeface="Arial"/>
                <a:cs typeface="Arial"/>
              </a:rPr>
              <a:t>Representar</a:t>
            </a:r>
            <a:endParaRPr lang="es-ES_tradnl" sz="900" dirty="0">
              <a:latin typeface="Arial"/>
              <a:cs typeface="Arial"/>
            </a:endParaRPr>
          </a:p>
          <a:p>
            <a:pPr lvl="0"/>
            <a:r>
              <a:rPr lang="es-ES_tradnl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_tradnl" sz="900" dirty="0" smtClean="0">
                <a:latin typeface="Arial"/>
                <a:cs typeface="Arial"/>
              </a:rPr>
              <a:t>Utilizar </a:t>
            </a:r>
            <a:r>
              <a:rPr lang="es-ES_tradnl" sz="900" dirty="0">
                <a:latin typeface="Arial"/>
                <a:cs typeface="Arial"/>
              </a:rPr>
              <a:t>lenguaje simbólico, formal y técnico de las operaciones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CuadroTexto 478" descr="Conector entre nodos" title="conector"/>
          <p:cNvSpPr txBox="1"/>
          <p:nvPr/>
        </p:nvSpPr>
        <p:spPr>
          <a:xfrm>
            <a:off x="5630377" y="297971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apaces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0" name="Conector angular 479"/>
          <p:cNvCxnSpPr>
            <a:stCxn id="474" idx="2"/>
            <a:endCxn id="476" idx="0"/>
          </p:cNvCxnSpPr>
          <p:nvPr/>
        </p:nvCxnSpPr>
        <p:spPr>
          <a:xfrm rot="16200000" flipH="1">
            <a:off x="6149375" y="2522105"/>
            <a:ext cx="80053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angular 480"/>
          <p:cNvCxnSpPr>
            <a:stCxn id="476" idx="2"/>
            <a:endCxn id="479" idx="0"/>
          </p:cNvCxnSpPr>
          <p:nvPr/>
        </p:nvCxnSpPr>
        <p:spPr>
          <a:xfrm rot="5400000">
            <a:off x="6152553" y="2942423"/>
            <a:ext cx="7369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angular 481"/>
          <p:cNvCxnSpPr>
            <a:stCxn id="479" idx="2"/>
            <a:endCxn id="477" idx="0"/>
          </p:cNvCxnSpPr>
          <p:nvPr/>
        </p:nvCxnSpPr>
        <p:spPr>
          <a:xfrm rot="5400000">
            <a:off x="6156607" y="3242478"/>
            <a:ext cx="64293" cy="4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ángulo 485" descr="Nodo de sexto nivel" title="Nodo06"/>
          <p:cNvSpPr/>
          <p:nvPr/>
        </p:nvSpPr>
        <p:spPr>
          <a:xfrm>
            <a:off x="5630376" y="5460868"/>
            <a:ext cx="1128574" cy="1141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Comprender el problema</a:t>
            </a:r>
          </a:p>
          <a:p>
            <a:pPr algn="ctr"/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Concebir un plan</a:t>
            </a:r>
          </a:p>
          <a:p>
            <a:pPr algn="ctr"/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Ejecutar el plan</a:t>
            </a:r>
          </a:p>
          <a:p>
            <a:pPr algn="ctr"/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Examinar los resultados</a:t>
            </a:r>
          </a:p>
          <a:p>
            <a:pPr algn="ctr"/>
            <a:r>
              <a:rPr lang="es-ES_tradnl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una respuesta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CuadroTexto 486" descr="Conector entre nodos" title="conector"/>
          <p:cNvSpPr txBox="1"/>
          <p:nvPr/>
        </p:nvSpPr>
        <p:spPr>
          <a:xfrm>
            <a:off x="5630376" y="514542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cumpliendo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8" name="Conector angular 487"/>
          <p:cNvCxnSpPr>
            <a:stCxn id="487" idx="0"/>
            <a:endCxn id="477" idx="2"/>
          </p:cNvCxnSpPr>
          <p:nvPr/>
        </p:nvCxnSpPr>
        <p:spPr>
          <a:xfrm rot="16200000" flipV="1">
            <a:off x="6145640" y="5102103"/>
            <a:ext cx="86224" cy="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ctor angular 488"/>
          <p:cNvCxnSpPr>
            <a:stCxn id="486" idx="0"/>
            <a:endCxn id="487" idx="2"/>
          </p:cNvCxnSpPr>
          <p:nvPr/>
        </p:nvCxnSpPr>
        <p:spPr>
          <a:xfrm rot="16200000" flipV="1">
            <a:off x="6149508" y="5415713"/>
            <a:ext cx="84610" cy="5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ctor angular 512"/>
          <p:cNvCxnSpPr>
            <a:stCxn id="218" idx="2"/>
            <a:endCxn id="377" idx="0"/>
          </p:cNvCxnSpPr>
          <p:nvPr/>
        </p:nvCxnSpPr>
        <p:spPr>
          <a:xfrm rot="16200000" flipH="1">
            <a:off x="6046358" y="1623380"/>
            <a:ext cx="43521" cy="2540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Rectángulo 588" descr="Nodo de sexto nivel" title="Nodo06"/>
          <p:cNvSpPr/>
          <p:nvPr/>
        </p:nvSpPr>
        <p:spPr>
          <a:xfrm>
            <a:off x="7571284" y="4625008"/>
            <a:ext cx="805922" cy="1124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s-ES_tradnl" sz="900" dirty="0"/>
          </a:p>
        </p:txBody>
      </p:sp>
      <p:cxnSp>
        <p:nvCxnSpPr>
          <p:cNvPr id="590" name="Conector angular 589"/>
          <p:cNvCxnSpPr>
            <a:stCxn id="345" idx="2"/>
            <a:endCxn id="589" idx="0"/>
          </p:cNvCxnSpPr>
          <p:nvPr/>
        </p:nvCxnSpPr>
        <p:spPr>
          <a:xfrm rot="16200000" flipH="1">
            <a:off x="7459357" y="4110119"/>
            <a:ext cx="1024789" cy="49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ectángulo 597" descr="Nodo de sexto nivel" title="Nodo06"/>
          <p:cNvSpPr/>
          <p:nvPr/>
        </p:nvSpPr>
        <p:spPr>
          <a:xfrm>
            <a:off x="8181975" y="5779132"/>
            <a:ext cx="957695" cy="867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s-ES_tradnl" sz="800" i="1" dirty="0" smtClean="0"/>
          </a:p>
          <a:p>
            <a:pPr lvl="0"/>
            <a:endParaRPr lang="es-ES_tradnl" sz="900" dirty="0"/>
          </a:p>
        </p:txBody>
      </p:sp>
      <p:cxnSp>
        <p:nvCxnSpPr>
          <p:cNvPr id="600" name="Conector angular 599"/>
          <p:cNvCxnSpPr>
            <a:stCxn id="353" idx="2"/>
            <a:endCxn id="598" idx="0"/>
          </p:cNvCxnSpPr>
          <p:nvPr/>
        </p:nvCxnSpPr>
        <p:spPr>
          <a:xfrm rot="5400000">
            <a:off x="7572725" y="4688317"/>
            <a:ext cx="2178913" cy="27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ángulo 604" descr="Nodo de sexto nivel" title="Nodo06"/>
          <p:cNvSpPr/>
          <p:nvPr/>
        </p:nvSpPr>
        <p:spPr>
          <a:xfrm>
            <a:off x="6774820" y="3653062"/>
            <a:ext cx="838416" cy="937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s-ES_tradnl" sz="800" i="1" dirty="0" smtClean="0"/>
          </a:p>
        </p:txBody>
      </p:sp>
      <p:pic>
        <p:nvPicPr>
          <p:cNvPr id="607" name="Imagen 606" descr="MCeq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74" y="3688686"/>
            <a:ext cx="752850" cy="876999"/>
          </a:xfrm>
          <a:prstGeom prst="rect">
            <a:avLst/>
          </a:prstGeom>
        </p:spPr>
      </p:pic>
      <p:cxnSp>
        <p:nvCxnSpPr>
          <p:cNvPr id="608" name="Conector angular 607"/>
          <p:cNvCxnSpPr>
            <a:stCxn id="344" idx="2"/>
            <a:endCxn id="605" idx="0"/>
          </p:cNvCxnSpPr>
          <p:nvPr/>
        </p:nvCxnSpPr>
        <p:spPr>
          <a:xfrm rot="16200000" flipH="1">
            <a:off x="7167257" y="3626290"/>
            <a:ext cx="52843" cy="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n 98" descr="MCeq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73" y="4654528"/>
            <a:ext cx="594603" cy="1067512"/>
          </a:xfrm>
          <a:prstGeom prst="rect">
            <a:avLst/>
          </a:prstGeom>
        </p:spPr>
      </p:pic>
      <p:pic>
        <p:nvPicPr>
          <p:cNvPr id="8" name="Imagen 7" descr="MCeq3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33" y="5813787"/>
            <a:ext cx="829293" cy="8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Recomendaciones:</a:t>
            </a:r>
          </a:p>
          <a:p>
            <a:endParaRPr lang="es-E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Todo el Mapa Conceptual debe estar en </a:t>
            </a:r>
            <a:r>
              <a:rPr lang="es-ES" sz="1300" b="1" dirty="0" smtClean="0"/>
              <a:t>una sola </a:t>
            </a:r>
            <a:r>
              <a:rPr lang="es-ES" sz="13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Solo se permiten hasta nodos de </a:t>
            </a:r>
            <a:r>
              <a:rPr lang="es-ES" sz="1300" b="1" dirty="0" smtClean="0"/>
              <a:t>séptimo </a:t>
            </a:r>
            <a:r>
              <a:rPr lang="es-ES" sz="1300" dirty="0" smtClean="0"/>
              <a:t>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No se pueden insertar fórmulas matemáticas; si necesita una fórmula debe </a:t>
            </a:r>
            <a:r>
              <a:rPr lang="es-ES" sz="1300" b="1" dirty="0" smtClean="0"/>
              <a:t>convertirla a imagen </a:t>
            </a:r>
            <a:r>
              <a:rPr lang="es-ES" sz="1300" dirty="0" smtClean="0"/>
              <a:t>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Evite frases largas en los nodos o conectores; el nombre ideal de un nodo o conector tiene un </a:t>
            </a:r>
            <a:r>
              <a:rPr lang="es-ES" sz="1300" b="1" dirty="0" smtClean="0"/>
              <a:t>máximo de cuatro palabras</a:t>
            </a:r>
            <a:r>
              <a:rPr lang="es-ES" sz="1300" dirty="0" smtClean="0"/>
              <a:t>. Y si el nodo es una lista (normalmente los nodos de último nivel en el Mapa), no incluya mas de </a:t>
            </a:r>
            <a:r>
              <a:rPr lang="es-ES" sz="1300" b="1" dirty="0" smtClean="0"/>
              <a:t>ocho términos</a:t>
            </a:r>
            <a:r>
              <a:rPr lang="es-ES" sz="1300" dirty="0" smtClean="0"/>
              <a:t>. Lea detenidamente la </a:t>
            </a:r>
            <a:r>
              <a:rPr lang="es-ES" sz="1300" dirty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Asegúrese de haber </a:t>
            </a:r>
            <a:r>
              <a:rPr lang="es-ES" sz="1300" b="1" dirty="0" smtClean="0"/>
              <a:t>leído y comprendido completamente </a:t>
            </a:r>
            <a:r>
              <a:rPr lang="es-ES" sz="1300" dirty="0" smtClean="0"/>
              <a:t>la </a:t>
            </a:r>
            <a:r>
              <a:rPr lang="es-ES" sz="1300" dirty="0" smtClean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Revise y aplique </a:t>
            </a:r>
            <a:r>
              <a:rPr lang="es-ES" sz="1300" dirty="0" smtClean="0">
                <a:hlinkClick r:id="rId3"/>
              </a:rPr>
              <a:t>este ejemplo </a:t>
            </a:r>
            <a:r>
              <a:rPr lang="es-ES" sz="1300" dirty="0" smtClean="0"/>
              <a:t>y </a:t>
            </a:r>
            <a:r>
              <a:rPr lang="es-ES" sz="1300" dirty="0" smtClean="0">
                <a:hlinkClick r:id="rId4"/>
              </a:rPr>
              <a:t>este otro ejemplo </a:t>
            </a:r>
            <a:r>
              <a:rPr lang="es-ES" sz="1300" dirty="0" smtClean="0"/>
              <a:t>de Mapas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b="1" dirty="0" smtClean="0"/>
              <a:t>NUNCA</a:t>
            </a:r>
            <a:r>
              <a:rPr lang="es-ES" sz="1300" dirty="0" smtClean="0"/>
              <a:t> inserte nuevas formas o cajas de texto. Duplique los existentes (copiando y pegando).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Los nodos (o conectores) no se pueden unir en un nivel inferior; el Mapa Conceptual es como un árbol, las ramas no se vuelven a unir después de separadas:</a:t>
            </a:r>
            <a:endParaRPr lang="es-ES" sz="13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681</Words>
  <Application>Microsoft Macintosh PowerPoint</Application>
  <PresentationFormat>Carta (216 x 279 mm)</PresentationFormat>
  <Paragraphs>94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Magda Liliana González Alvarado</cp:lastModifiedBy>
  <cp:revision>59</cp:revision>
  <cp:lastPrinted>2015-06-25T22:36:16Z</cp:lastPrinted>
  <dcterms:created xsi:type="dcterms:W3CDTF">2015-05-14T14:12:36Z</dcterms:created>
  <dcterms:modified xsi:type="dcterms:W3CDTF">2016-01-18T21:29:07Z</dcterms:modified>
</cp:coreProperties>
</file>