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1" charset="1" panose="020B0606030504020204"/>
      <p:regular r:id="rId10"/>
    </p:embeddedFont>
    <p:embeddedFont>
      <p:font typeface="Open Sans 1 Bold" charset="1" panose="020B0806030504020204"/>
      <p:regular r:id="rId11"/>
    </p:embeddedFont>
    <p:embeddedFont>
      <p:font typeface="Open Sans 1 Italics" charset="1" panose="020B0606030504020204"/>
      <p:regular r:id="rId12"/>
    </p:embeddedFont>
    <p:embeddedFont>
      <p:font typeface="Open Sans 1 Bold Italics" charset="1" panose="020B0806030504020204"/>
      <p:regular r:id="rId13"/>
    </p:embeddedFont>
    <p:embeddedFont>
      <p:font typeface="Open Sans 1 Light" charset="1" panose="020B0306030504020204"/>
      <p:regular r:id="rId14"/>
    </p:embeddedFont>
    <p:embeddedFont>
      <p:font typeface="Open Sans 1 Light Italics" charset="1" panose="020B0306030504020204"/>
      <p:regular r:id="rId15"/>
    </p:embeddedFont>
    <p:embeddedFont>
      <p:font typeface="Open Sans 1 Ultra-Bold" charset="1" panose="00000000000000000000"/>
      <p:regular r:id="rId16"/>
    </p:embeddedFont>
    <p:embeddedFont>
      <p:font typeface="Open Sans 1 Ultra-Bold Italics" charset="1" panose="00000000000000000000"/>
      <p:regular r:id="rId17"/>
    </p:embeddedFont>
    <p:embeddedFont>
      <p:font typeface="Open Sans 2" charset="1" panose="00000000000000000000"/>
      <p:regular r:id="rId18"/>
    </p:embeddedFont>
    <p:embeddedFont>
      <p:font typeface="Open Sans 2 Bold" charset="1" panose="00000000000000000000"/>
      <p:regular r:id="rId19"/>
    </p:embeddedFont>
    <p:embeddedFont>
      <p:font typeface="Open Sans 2 Italics" charset="1" panose="00000000000000000000"/>
      <p:regular r:id="rId20"/>
    </p:embeddedFont>
    <p:embeddedFont>
      <p:font typeface="Open Sans 2 Bold Italics" charset="1" panose="00000000000000000000"/>
      <p:regular r:id="rId21"/>
    </p:embeddedFont>
    <p:embeddedFont>
      <p:font typeface="Open Sans 2 Light" charset="1" panose="00000000000000000000"/>
      <p:regular r:id="rId22"/>
    </p:embeddedFont>
    <p:embeddedFont>
      <p:font typeface="Open Sans 2 Light Italics" charset="1" panose="00000000000000000000"/>
      <p:regular r:id="rId23"/>
    </p:embeddedFont>
    <p:embeddedFont>
      <p:font typeface="Open Sans 2 Medium" charset="1" panose="00000000000000000000"/>
      <p:regular r:id="rId24"/>
    </p:embeddedFont>
    <p:embeddedFont>
      <p:font typeface="Open Sans 2 Medium Italics" charset="1" panose="00000000000000000000"/>
      <p:regular r:id="rId25"/>
    </p:embeddedFont>
    <p:embeddedFont>
      <p:font typeface="Open Sans 2 Semi-Bold" charset="1" panose="00000000000000000000"/>
      <p:regular r:id="rId26"/>
    </p:embeddedFont>
    <p:embeddedFont>
      <p:font typeface="Open Sans 2 Semi-Bold Italics" charset="1" panose="00000000000000000000"/>
      <p:regular r:id="rId27"/>
    </p:embeddedFont>
    <p:embeddedFont>
      <p:font typeface="Open Sans 2 Ultra-Bold" charset="1" panose="00000000000000000000"/>
      <p:regular r:id="rId28"/>
    </p:embeddedFont>
    <p:embeddedFont>
      <p:font typeface="Open Sans 2 Ultra-Bold Italics" charset="1" panose="00000000000000000000"/>
      <p:regular r:id="rId29"/>
    </p:embeddedFont>
    <p:embeddedFont>
      <p:font typeface="Magnolia Script" charset="1" panose="0200050307000002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684479">
            <a:off x="14695182" y="6516833"/>
            <a:ext cx="5137453" cy="4804757"/>
          </a:xfrm>
          <a:custGeom>
            <a:avLst/>
            <a:gdLst/>
            <a:ahLst/>
            <a:cxnLst/>
            <a:rect r="r" b="b" t="t" l="l"/>
            <a:pathLst>
              <a:path h="4804757" w="5137453">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10660" y="-989201"/>
            <a:ext cx="5619589" cy="5255670"/>
          </a:xfrm>
          <a:custGeom>
            <a:avLst/>
            <a:gdLst/>
            <a:ahLst/>
            <a:cxnLst/>
            <a:rect r="r" b="b" t="t" l="l"/>
            <a:pathLst>
              <a:path h="5255670" w="5619589">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16550">
            <a:off x="-1712897" y="8499236"/>
            <a:ext cx="8718707" cy="3760358"/>
          </a:xfrm>
          <a:custGeom>
            <a:avLst/>
            <a:gdLst/>
            <a:ahLst/>
            <a:cxnLst/>
            <a:rect r="r" b="b" t="t" l="l"/>
            <a:pathLst>
              <a:path h="3760358" w="8718707">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277046">
            <a:off x="12472299" y="-847192"/>
            <a:ext cx="8698829" cy="3751785"/>
          </a:xfrm>
          <a:custGeom>
            <a:avLst/>
            <a:gdLst/>
            <a:ahLst/>
            <a:cxnLst/>
            <a:rect r="r" b="b" t="t" l="l"/>
            <a:pathLst>
              <a:path h="3751785" w="8698829">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00893" y="3200400"/>
            <a:ext cx="11086213" cy="3886200"/>
          </a:xfrm>
          <a:prstGeom prst="rect">
            <a:avLst/>
          </a:prstGeom>
        </p:spPr>
        <p:txBody>
          <a:bodyPr anchor="t" rtlCol="false" tIns="0" lIns="0" bIns="0" rIns="0">
            <a:spAutoFit/>
          </a:bodyPr>
          <a:lstStyle/>
          <a:p>
            <a:pPr algn="ctr">
              <a:lnSpc>
                <a:spcPts val="15360"/>
              </a:lnSpc>
            </a:pPr>
            <a:r>
              <a:rPr lang="en-US" sz="12800">
                <a:solidFill>
                  <a:srgbClr val="343434"/>
                </a:solidFill>
                <a:latin typeface="Magnolia Script Bold"/>
              </a:rPr>
              <a:t>Klasifikasi </a:t>
            </a:r>
          </a:p>
          <a:p>
            <a:pPr algn="ctr">
              <a:lnSpc>
                <a:spcPts val="15360"/>
              </a:lnSpc>
            </a:pPr>
            <a:r>
              <a:rPr lang="en-US" sz="12800">
                <a:solidFill>
                  <a:srgbClr val="343434"/>
                </a:solidFill>
                <a:latin typeface="Magnolia Script Bold"/>
              </a:rPr>
              <a:t>bidak catur</a:t>
            </a:r>
          </a:p>
        </p:txBody>
      </p:sp>
      <p:sp>
        <p:nvSpPr>
          <p:cNvPr name="TextBox 7" id="7"/>
          <p:cNvSpPr txBox="true"/>
          <p:nvPr/>
        </p:nvSpPr>
        <p:spPr>
          <a:xfrm rot="0">
            <a:off x="6891442" y="8677910"/>
            <a:ext cx="4505115" cy="1180465"/>
          </a:xfrm>
          <a:prstGeom prst="rect">
            <a:avLst/>
          </a:prstGeom>
        </p:spPr>
        <p:txBody>
          <a:bodyPr anchor="t" rtlCol="false" tIns="0" lIns="0" bIns="0" rIns="0">
            <a:spAutoFit/>
          </a:bodyPr>
          <a:lstStyle/>
          <a:p>
            <a:pPr algn="ctr">
              <a:lnSpc>
                <a:spcPts val="4759"/>
              </a:lnSpc>
            </a:pPr>
            <a:r>
              <a:rPr lang="en-US" sz="3399">
                <a:solidFill>
                  <a:srgbClr val="343434"/>
                </a:solidFill>
                <a:latin typeface="Open Sans 1"/>
              </a:rPr>
              <a:t>- Aulia Muzhaffar -</a:t>
            </a:r>
          </a:p>
          <a:p>
            <a:pPr algn="ctr">
              <a:lnSpc>
                <a:spcPts val="4759"/>
              </a:lnSpc>
            </a:pPr>
            <a:r>
              <a:rPr lang="en-US" sz="3399">
                <a:solidFill>
                  <a:srgbClr val="343434"/>
                </a:solidFill>
                <a:latin typeface="Open Sans 1"/>
              </a:rPr>
              <a:t>-2108107010033 -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63906" y="6466194"/>
            <a:ext cx="6626110" cy="5084033"/>
          </a:xfrm>
          <a:custGeom>
            <a:avLst/>
            <a:gdLst/>
            <a:ahLst/>
            <a:cxnLst/>
            <a:rect r="r" b="b" t="t" l="l"/>
            <a:pathLst>
              <a:path h="5084033" w="6626110">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88818" y="8195613"/>
            <a:ext cx="6740964" cy="4583855"/>
          </a:xfrm>
          <a:custGeom>
            <a:avLst/>
            <a:gdLst/>
            <a:ahLst/>
            <a:cxnLst/>
            <a:rect r="r" b="b" t="t" l="l"/>
            <a:pathLst>
              <a:path h="4583855" w="6740964">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2745" y="6700722"/>
            <a:ext cx="6014782" cy="4614978"/>
          </a:xfrm>
          <a:custGeom>
            <a:avLst/>
            <a:gdLst/>
            <a:ahLst/>
            <a:cxnLst/>
            <a:rect r="r" b="b" t="t" l="l"/>
            <a:pathLst>
              <a:path h="4614978" w="6014782">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704782" y="7185338"/>
            <a:ext cx="6051176" cy="4114800"/>
          </a:xfrm>
          <a:custGeom>
            <a:avLst/>
            <a:gdLst/>
            <a:ahLst/>
            <a:cxnLst/>
            <a:rect r="r" b="b" t="t" l="l"/>
            <a:pathLst>
              <a:path h="4114800" w="6051176">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346394" y="6189702"/>
            <a:ext cx="11414005" cy="2462530"/>
          </a:xfrm>
          <a:prstGeom prst="rect">
            <a:avLst/>
          </a:prstGeom>
        </p:spPr>
        <p:txBody>
          <a:bodyPr anchor="t" rtlCol="false" tIns="0" lIns="0" bIns="0" rIns="0">
            <a:spAutoFit/>
          </a:bodyPr>
          <a:lstStyle/>
          <a:p>
            <a:pPr>
              <a:lnSpc>
                <a:spcPts val="3919"/>
              </a:lnSpc>
            </a:pPr>
            <a:r>
              <a:rPr lang="en-US" sz="2799">
                <a:solidFill>
                  <a:srgbClr val="343434"/>
                </a:solidFill>
                <a:latin typeface="Open Sans 1"/>
              </a:rPr>
              <a:t>Jumlah total bobot dalam model dapat dihitung dengan menambahkan jumlah bobot dari setiap lapisan. Bobot adalah parameter yang dipelajari selama proses pelatihan untuk mengoptimalkan performa model. Untuk model ini total bobotnya adalah 5.410.182</a:t>
            </a:r>
          </a:p>
        </p:txBody>
      </p:sp>
      <p:sp>
        <p:nvSpPr>
          <p:cNvPr name="Freeform 7" id="7"/>
          <p:cNvSpPr/>
          <p:nvPr/>
        </p:nvSpPr>
        <p:spPr>
          <a:xfrm flipH="false" flipV="false" rot="0">
            <a:off x="3346394" y="3957292"/>
            <a:ext cx="9700141" cy="1893959"/>
          </a:xfrm>
          <a:custGeom>
            <a:avLst/>
            <a:gdLst/>
            <a:ahLst/>
            <a:cxnLst/>
            <a:rect r="r" b="b" t="t" l="l"/>
            <a:pathLst>
              <a:path h="1893959" w="9700141">
                <a:moveTo>
                  <a:pt x="0" y="0"/>
                </a:moveTo>
                <a:lnTo>
                  <a:pt x="9700141" y="0"/>
                </a:lnTo>
                <a:lnTo>
                  <a:pt x="9700141" y="1893959"/>
                </a:lnTo>
                <a:lnTo>
                  <a:pt x="0" y="1893959"/>
                </a:lnTo>
                <a:lnTo>
                  <a:pt x="0" y="0"/>
                </a:lnTo>
                <a:close/>
              </a:path>
            </a:pathLst>
          </a:custGeom>
          <a:blipFill>
            <a:blip r:embed="rId6"/>
            <a:stretch>
              <a:fillRect l="0" t="0" r="0" b="0"/>
            </a:stretch>
          </a:blipFill>
        </p:spPr>
      </p:sp>
      <p:sp>
        <p:nvSpPr>
          <p:cNvPr name="TextBox 8" id="8"/>
          <p:cNvSpPr txBox="true"/>
          <p:nvPr/>
        </p:nvSpPr>
        <p:spPr>
          <a:xfrm rot="0">
            <a:off x="3406723" y="1490309"/>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Total bobot</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835957">
            <a:off x="-6203196" y="8625739"/>
            <a:ext cx="22816215" cy="8628678"/>
          </a:xfrm>
          <a:custGeom>
            <a:avLst/>
            <a:gdLst/>
            <a:ahLst/>
            <a:cxnLst/>
            <a:rect r="r" b="b" t="t" l="l"/>
            <a:pathLst>
              <a:path h="8628678" w="22816215">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49897">
            <a:off x="-6100762" y="8242507"/>
            <a:ext cx="20849711" cy="7884982"/>
          </a:xfrm>
          <a:custGeom>
            <a:avLst/>
            <a:gdLst/>
            <a:ahLst/>
            <a:cxnLst/>
            <a:rect r="r" b="b" t="t" l="l"/>
            <a:pathLst>
              <a:path h="7884982" w="20849711">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824842">
            <a:off x="10957845" y="-5328607"/>
            <a:ext cx="9893699" cy="9956936"/>
          </a:xfrm>
          <a:custGeom>
            <a:avLst/>
            <a:gdLst/>
            <a:ahLst/>
            <a:cxnLst/>
            <a:rect r="r" b="b" t="t" l="l"/>
            <a:pathLst>
              <a:path h="9956936" w="9893699">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985384">
            <a:off x="10554803" y="-6388271"/>
            <a:ext cx="10699783" cy="10768172"/>
          </a:xfrm>
          <a:custGeom>
            <a:avLst/>
            <a:gdLst/>
            <a:ahLst/>
            <a:cxnLst/>
            <a:rect r="r" b="b" t="t" l="l"/>
            <a:pathLst>
              <a:path h="10768172" w="10699783">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324094" y="4552950"/>
            <a:ext cx="9639812" cy="1181034"/>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 Terima Kasih -</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6196">
            <a:off x="14600204" y="780163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6196">
            <a:off x="15308469" y="3133754"/>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6196">
            <a:off x="15308469" y="516423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36196">
            <a:off x="15805550" y="616841"/>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36196">
            <a:off x="14613228" y="-1933669"/>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277897" y="6251563"/>
            <a:ext cx="2538327" cy="3683588"/>
          </a:xfrm>
          <a:custGeom>
            <a:avLst/>
            <a:gdLst/>
            <a:ahLst/>
            <a:cxnLst/>
            <a:rect r="r" b="b" t="t" l="l"/>
            <a:pathLst>
              <a:path h="3683588" w="2538327">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885553" y="1855848"/>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Jenis kasus</a:t>
            </a:r>
          </a:p>
        </p:txBody>
      </p:sp>
      <p:sp>
        <p:nvSpPr>
          <p:cNvPr name="TextBox 9" id="9"/>
          <p:cNvSpPr txBox="true"/>
          <p:nvPr/>
        </p:nvSpPr>
        <p:spPr>
          <a:xfrm rot="82386">
            <a:off x="2885885" y="3668328"/>
            <a:ext cx="9076939" cy="6742438"/>
          </a:xfrm>
          <a:prstGeom prst="rect">
            <a:avLst/>
          </a:prstGeom>
        </p:spPr>
        <p:txBody>
          <a:bodyPr anchor="t" rtlCol="false" tIns="0" lIns="0" bIns="0" rIns="0">
            <a:spAutoFit/>
          </a:bodyPr>
          <a:lstStyle/>
          <a:p>
            <a:pPr>
              <a:lnSpc>
                <a:spcPts val="3147"/>
              </a:lnSpc>
            </a:pPr>
            <a:r>
              <a:rPr lang="en-US" sz="2248">
                <a:solidFill>
                  <a:srgbClr val="343434"/>
                </a:solidFill>
                <a:latin typeface="Open Sans 1"/>
              </a:rPr>
              <a:t>Proyek ini menerapkan Convolutional Neural Network (CNN) untuk mengklasifikasikan gambar dari enam jenis bidak catur yang berbeda, yaitu raja, ratu, benteng, uskup, ksatria, dan pion. Penggunaan CNN dalam tugas klasifikasi gambar terbukti sangat efektif, dan proyek ini menyajikan sumber daya berharga bagi praktisi pembelajaran mesin yang tertarik pada domain ini.</a:t>
            </a:r>
          </a:p>
          <a:p>
            <a:pPr>
              <a:lnSpc>
                <a:spcPts val="3147"/>
              </a:lnSpc>
            </a:pPr>
            <a:r>
              <a:rPr lang="en-US" sz="2248">
                <a:solidFill>
                  <a:srgbClr val="343434"/>
                </a:solidFill>
                <a:latin typeface="Open Sans 1"/>
              </a:rPr>
              <a:t>Untuk mengatasi batasan ukuran dataset yang kecil, teknik augmentasi digunakan untuk menghasilkan data gambar tambahan. Setelah data gambar yang telah diperluas siap, sebuah jaringan saraf tiruan dibangun dengan menggunakan Convolutional Layers dan dilatih pada kumpulan gambar tersebut. Terakhir, kinerja jaringan yang telah dilatih dievaluasi pada data uji.</a:t>
            </a:r>
          </a:p>
          <a:p>
            <a:pPr>
              <a:lnSpc>
                <a:spcPts val="3147"/>
              </a:lnSpc>
            </a:pPr>
          </a:p>
          <a:p>
            <a:pPr>
              <a:lnSpc>
                <a:spcPts val="3147"/>
              </a:lnSpc>
            </a:pPr>
          </a:p>
          <a:p>
            <a:pPr>
              <a:lnSpc>
                <a:spcPts val="3147"/>
              </a:lnSpc>
            </a:pPr>
          </a:p>
          <a:p>
            <a:pPr>
              <a:lnSpc>
                <a:spcPts val="3147"/>
              </a:lnSpc>
            </a:pPr>
          </a:p>
          <a:p>
            <a:pPr>
              <a:lnSpc>
                <a:spcPts val="3147"/>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682698" y="1855848"/>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Dataset</a:t>
            </a:r>
          </a:p>
        </p:txBody>
      </p:sp>
      <p:sp>
        <p:nvSpPr>
          <p:cNvPr name="TextBox 9" id="9"/>
          <p:cNvSpPr txBox="true"/>
          <p:nvPr/>
        </p:nvSpPr>
        <p:spPr>
          <a:xfrm rot="0">
            <a:off x="3682698" y="3649275"/>
            <a:ext cx="11303604" cy="4443730"/>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343434"/>
                </a:solidFill>
                <a:latin typeface="Open Sans 1"/>
              </a:rPr>
              <a:t>Dataset yan digunakan adalah 556 file dengan terbagi menjadi 6 kelas yang mewakili 6 jenis bidak catur</a:t>
            </a:r>
          </a:p>
          <a:p>
            <a:pPr marL="604519" indent="-302260" lvl="1">
              <a:lnSpc>
                <a:spcPts val="3919"/>
              </a:lnSpc>
              <a:buFont typeface="Arial"/>
              <a:buChar char="•"/>
            </a:pPr>
            <a:r>
              <a:rPr lang="en-US" sz="2799">
                <a:solidFill>
                  <a:srgbClr val="343434"/>
                </a:solidFill>
                <a:latin typeface="Open Sans 1"/>
              </a:rPr>
              <a:t>dataset dibagi menjadi 2 jenis yaitu train dan validation</a:t>
            </a:r>
          </a:p>
          <a:p>
            <a:pPr marL="604519" indent="-302260" lvl="1">
              <a:lnSpc>
                <a:spcPts val="3919"/>
              </a:lnSpc>
              <a:buFont typeface="Arial"/>
              <a:buChar char="•"/>
            </a:pPr>
            <a:r>
              <a:rPr lang="en-US" sz="2799">
                <a:solidFill>
                  <a:srgbClr val="343434"/>
                </a:solidFill>
                <a:latin typeface="Open Sans 1"/>
              </a:rPr>
              <a:t>pembagian dikukan dengan random dengan persentase 85% train dan 15% validation</a:t>
            </a:r>
          </a:p>
          <a:p>
            <a:pPr marL="604519" indent="-302260" lvl="1">
              <a:lnSpc>
                <a:spcPts val="3919"/>
              </a:lnSpc>
              <a:buFont typeface="Arial"/>
              <a:buChar char="•"/>
            </a:pPr>
            <a:r>
              <a:rPr lang="en-US" sz="2799">
                <a:solidFill>
                  <a:srgbClr val="343434"/>
                </a:solidFill>
                <a:latin typeface="Open Sans 1"/>
              </a:rPr>
              <a:t>berikut link dataset :https://www.kaggle.com/datasets/niteshfre/chessman-image-dataset</a:t>
            </a:r>
          </a:p>
          <a:p>
            <a:pPr>
              <a:lnSpc>
                <a:spcPts val="3919"/>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682698" y="1855848"/>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jumlah ftur</a:t>
            </a:r>
          </a:p>
        </p:txBody>
      </p:sp>
      <p:sp>
        <p:nvSpPr>
          <p:cNvPr name="TextBox 9" id="9"/>
          <p:cNvSpPr txBox="true"/>
          <p:nvPr/>
        </p:nvSpPr>
        <p:spPr>
          <a:xfrm rot="0">
            <a:off x="3017802" y="3506178"/>
            <a:ext cx="7884496" cy="6513117"/>
          </a:xfrm>
          <a:prstGeom prst="rect">
            <a:avLst/>
          </a:prstGeom>
        </p:spPr>
        <p:txBody>
          <a:bodyPr anchor="t" rtlCol="false" tIns="0" lIns="0" bIns="0" rIns="0">
            <a:spAutoFit/>
          </a:bodyPr>
          <a:lstStyle/>
          <a:p>
            <a:pPr>
              <a:lnSpc>
                <a:spcPts val="2734"/>
              </a:lnSpc>
            </a:pPr>
            <a:r>
              <a:rPr lang="en-US" sz="1953">
                <a:solidFill>
                  <a:srgbClr val="343434"/>
                </a:solidFill>
                <a:latin typeface="Open Sans 1"/>
              </a:rPr>
              <a:t>Model ini memiliki beberapa lapisan (layers) yang menyusun arsitektur Convolutional Neural Network (CNN). Mari kita hitung jumlah fitur dari model ini:</a:t>
            </a:r>
          </a:p>
          <a:p>
            <a:pPr marL="421664" indent="-210832" lvl="1">
              <a:lnSpc>
                <a:spcPts val="2734"/>
              </a:lnSpc>
              <a:buFont typeface="Arial"/>
              <a:buChar char="•"/>
            </a:pPr>
            <a:r>
              <a:rPr lang="en-US" sz="1953">
                <a:solidFill>
                  <a:srgbClr val="343434"/>
                </a:solidFill>
                <a:latin typeface="Open Sans 1 Semi-Bold"/>
              </a:rPr>
              <a:t>Conv2D Lapisan Pertama (32 Filter):</a:t>
            </a:r>
          </a:p>
          <a:p>
            <a:pPr marL="843328" indent="-281109" lvl="2">
              <a:lnSpc>
                <a:spcPts val="2734"/>
              </a:lnSpc>
              <a:buFont typeface="Arial"/>
              <a:buChar char="⚬"/>
            </a:pPr>
            <a:r>
              <a:rPr lang="en-US" sz="1953">
                <a:solidFill>
                  <a:srgbClr val="343434"/>
                </a:solidFill>
                <a:latin typeface="Open Sans 1"/>
              </a:rPr>
              <a:t>Setelah lapisan pertama, kita memiliki 32 map fitur.</a:t>
            </a:r>
          </a:p>
          <a:p>
            <a:pPr marL="421664" indent="-210832" lvl="1">
              <a:lnSpc>
                <a:spcPts val="2734"/>
              </a:lnSpc>
              <a:buFont typeface="Arial"/>
              <a:buChar char="•"/>
            </a:pPr>
            <a:r>
              <a:rPr lang="en-US" sz="1953">
                <a:solidFill>
                  <a:srgbClr val="343434"/>
                </a:solidFill>
                <a:latin typeface="Open Sans 1 Semi-Bold"/>
              </a:rPr>
              <a:t>MaxPooling2D Lapisan Pertama:</a:t>
            </a:r>
          </a:p>
          <a:p>
            <a:pPr marL="843328" indent="-281109" lvl="2">
              <a:lnSpc>
                <a:spcPts val="2734"/>
              </a:lnSpc>
              <a:buFont typeface="Arial"/>
              <a:buChar char="⚬"/>
            </a:pPr>
            <a:r>
              <a:rPr lang="en-US" sz="1953">
                <a:solidFill>
                  <a:srgbClr val="343434"/>
                </a:solidFill>
                <a:latin typeface="Open Sans 1"/>
              </a:rPr>
              <a:t>MaxPooling mengurangi dimensi setiap map fitur menjadi setengahnya.</a:t>
            </a:r>
          </a:p>
          <a:p>
            <a:pPr marL="843328" indent="-281109" lvl="2">
              <a:lnSpc>
                <a:spcPts val="2734"/>
              </a:lnSpc>
              <a:buFont typeface="Arial"/>
              <a:buChar char="⚬"/>
            </a:pPr>
            <a:r>
              <a:rPr lang="en-US" sz="1953">
                <a:solidFill>
                  <a:srgbClr val="343434"/>
                </a:solidFill>
                <a:latin typeface="Open Sans 1"/>
              </a:rPr>
              <a:t>Setelah lapisan ini, kita memiliki 32 map fitur yang lebih kecil.</a:t>
            </a:r>
          </a:p>
          <a:p>
            <a:pPr marL="421664" indent="-210832" lvl="1">
              <a:lnSpc>
                <a:spcPts val="2734"/>
              </a:lnSpc>
              <a:buFont typeface="Arial"/>
              <a:buChar char="•"/>
            </a:pPr>
            <a:r>
              <a:rPr lang="en-US" sz="1953">
                <a:solidFill>
                  <a:srgbClr val="343434"/>
                </a:solidFill>
                <a:latin typeface="Open Sans 1 Semi-Bold"/>
              </a:rPr>
              <a:t>Conv2D Lapisan Kedua (64 Filter):</a:t>
            </a:r>
          </a:p>
          <a:p>
            <a:pPr marL="843328" indent="-281109" lvl="2">
              <a:lnSpc>
                <a:spcPts val="2734"/>
              </a:lnSpc>
              <a:buFont typeface="Arial"/>
              <a:buChar char="⚬"/>
            </a:pPr>
            <a:r>
              <a:rPr lang="en-US" sz="1953">
                <a:solidFill>
                  <a:srgbClr val="343434"/>
                </a:solidFill>
                <a:latin typeface="Open Sans 1"/>
              </a:rPr>
              <a:t>Lapisan ini akan menghasilkan 64 map fitur.</a:t>
            </a:r>
          </a:p>
          <a:p>
            <a:pPr marL="421664" indent="-210832" lvl="1">
              <a:lnSpc>
                <a:spcPts val="2734"/>
              </a:lnSpc>
              <a:buFont typeface="Arial"/>
              <a:buChar char="•"/>
            </a:pPr>
            <a:r>
              <a:rPr lang="en-US" sz="1953">
                <a:solidFill>
                  <a:srgbClr val="343434"/>
                </a:solidFill>
                <a:latin typeface="Open Sans 1 Semi-Bold"/>
              </a:rPr>
              <a:t>MaxPooling2D Lapisan Kedua:</a:t>
            </a:r>
          </a:p>
          <a:p>
            <a:pPr marL="843328" indent="-281109" lvl="2">
              <a:lnSpc>
                <a:spcPts val="2734"/>
              </a:lnSpc>
              <a:buFont typeface="Arial"/>
              <a:buChar char="⚬"/>
            </a:pPr>
            <a:r>
              <a:rPr lang="en-US" sz="1953">
                <a:solidFill>
                  <a:srgbClr val="343434"/>
                </a:solidFill>
                <a:latin typeface="Open Sans 1"/>
              </a:rPr>
              <a:t>MaxPooling lagi akan mengurangi dimensi setiap map fitur menjadi setengahnya.</a:t>
            </a:r>
          </a:p>
          <a:p>
            <a:pPr marL="843328" indent="-281109" lvl="2">
              <a:lnSpc>
                <a:spcPts val="2734"/>
              </a:lnSpc>
              <a:buFont typeface="Arial"/>
              <a:buChar char="⚬"/>
            </a:pPr>
            <a:r>
              <a:rPr lang="en-US" sz="1953">
                <a:solidFill>
                  <a:srgbClr val="343434"/>
                </a:solidFill>
                <a:latin typeface="Open Sans 1"/>
              </a:rPr>
              <a:t>Setelah lapisan ini, kita memiliki 64 map fitur yang lebih kecil.</a:t>
            </a:r>
          </a:p>
          <a:p>
            <a:pPr marL="421664" indent="-210832" lvl="1">
              <a:lnSpc>
                <a:spcPts val="2734"/>
              </a:lnSpc>
              <a:buFont typeface="Arial"/>
              <a:buChar char="•"/>
            </a:pPr>
            <a:r>
              <a:rPr lang="en-US" sz="1953">
                <a:solidFill>
                  <a:srgbClr val="343434"/>
                </a:solidFill>
                <a:latin typeface="Open Sans 1 Bold"/>
              </a:rPr>
              <a:t>5.dll</a:t>
            </a:r>
          </a:p>
          <a:p>
            <a:pPr>
              <a:lnSpc>
                <a:spcPts val="2734"/>
              </a:lnSpc>
            </a:pPr>
          </a:p>
        </p:txBody>
      </p:sp>
      <p:sp>
        <p:nvSpPr>
          <p:cNvPr name="TextBox 10" id="10"/>
          <p:cNvSpPr txBox="true"/>
          <p:nvPr/>
        </p:nvSpPr>
        <p:spPr>
          <a:xfrm rot="0">
            <a:off x="10902297" y="8035549"/>
            <a:ext cx="6482775" cy="1428750"/>
          </a:xfrm>
          <a:prstGeom prst="rect">
            <a:avLst/>
          </a:prstGeom>
        </p:spPr>
        <p:txBody>
          <a:bodyPr anchor="t" rtlCol="false" tIns="0" lIns="0" bIns="0" rIns="0">
            <a:spAutoFit/>
          </a:bodyPr>
          <a:lstStyle/>
          <a:p>
            <a:pPr algn="ctr">
              <a:lnSpc>
                <a:spcPts val="2279"/>
              </a:lnSpc>
            </a:pPr>
            <a:r>
              <a:rPr lang="en-US" sz="1899">
                <a:solidFill>
                  <a:srgbClr val="343434"/>
                </a:solidFill>
                <a:latin typeface="Open Sans 2 Bold"/>
              </a:rPr>
              <a:t>Jadi, total jumlah fitur dari model ini dapat dihitung dengan menjumlahkan jumlah fitur dari setiap lapisan:</a:t>
            </a:r>
          </a:p>
          <a:p>
            <a:pPr algn="ctr">
              <a:lnSpc>
                <a:spcPts val="2279"/>
              </a:lnSpc>
            </a:pPr>
            <a:r>
              <a:rPr lang="en-US" sz="1899">
                <a:solidFill>
                  <a:srgbClr val="343434"/>
                </a:solidFill>
                <a:latin typeface="Open Sans 2 Bold"/>
              </a:rPr>
              <a:t>16+32+32+64+128=27216+32+32+64+128=272</a:t>
            </a:r>
          </a:p>
          <a:p>
            <a:pPr algn="ctr">
              <a:lnSpc>
                <a:spcPts val="2279"/>
              </a:lnSpc>
              <a:spcBef>
                <a:spcPct val="0"/>
              </a:spcBef>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492198" y="1028700"/>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jumlah label</a:t>
            </a:r>
          </a:p>
        </p:txBody>
      </p:sp>
      <p:sp>
        <p:nvSpPr>
          <p:cNvPr name="TextBox 9" id="9"/>
          <p:cNvSpPr txBox="true"/>
          <p:nvPr/>
        </p:nvSpPr>
        <p:spPr>
          <a:xfrm rot="0">
            <a:off x="3272820" y="2696999"/>
            <a:ext cx="11303604" cy="976630"/>
          </a:xfrm>
          <a:prstGeom prst="rect">
            <a:avLst/>
          </a:prstGeom>
        </p:spPr>
        <p:txBody>
          <a:bodyPr anchor="t" rtlCol="false" tIns="0" lIns="0" bIns="0" rIns="0">
            <a:spAutoFit/>
          </a:bodyPr>
          <a:lstStyle/>
          <a:p>
            <a:pPr>
              <a:lnSpc>
                <a:spcPts val="3919"/>
              </a:lnSpc>
            </a:pPr>
            <a:r>
              <a:rPr lang="en-US" sz="2799">
                <a:solidFill>
                  <a:srgbClr val="343434"/>
                </a:solidFill>
                <a:latin typeface="Open Sans 1"/>
              </a:rPr>
              <a:t>jumlah label pada kasus ini ada 6 label yaitu : raja, ratu, kuda, uskup(pocong),benteng dan pawn</a:t>
            </a:r>
          </a:p>
        </p:txBody>
      </p:sp>
      <p:sp>
        <p:nvSpPr>
          <p:cNvPr name="TextBox 10" id="10"/>
          <p:cNvSpPr txBox="true"/>
          <p:nvPr/>
        </p:nvSpPr>
        <p:spPr>
          <a:xfrm rot="0">
            <a:off x="3272820" y="4674319"/>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Jenis Neural Network</a:t>
            </a:r>
          </a:p>
        </p:txBody>
      </p:sp>
      <p:sp>
        <p:nvSpPr>
          <p:cNvPr name="TextBox 11" id="11"/>
          <p:cNvSpPr txBox="true"/>
          <p:nvPr/>
        </p:nvSpPr>
        <p:spPr>
          <a:xfrm rot="0">
            <a:off x="3272820" y="6065477"/>
            <a:ext cx="11303604" cy="3559763"/>
          </a:xfrm>
          <a:prstGeom prst="rect">
            <a:avLst/>
          </a:prstGeom>
        </p:spPr>
        <p:txBody>
          <a:bodyPr anchor="t" rtlCol="false" tIns="0" lIns="0" bIns="0" rIns="0">
            <a:spAutoFit/>
          </a:bodyPr>
          <a:lstStyle/>
          <a:p>
            <a:pPr>
              <a:lnSpc>
                <a:spcPts val="3147"/>
              </a:lnSpc>
            </a:pPr>
            <a:r>
              <a:rPr lang="en-US" sz="2247">
                <a:solidFill>
                  <a:srgbClr val="343434"/>
                </a:solidFill>
                <a:latin typeface="Open Sans 1"/>
              </a:rPr>
              <a:t>Model ini menggunakan Convolutional Neural Network (CNN), suatu jenis jaringan saraf yang efektif untuk tugas pengolahan citra. CNN terdiri dari lapisan-lapisan konvolusi yang memungkinkan model secara otomatis mengekstrak fitur-fitur penting dari gambar input. Dengan memanfaatkan operasi konvolusi dan pooling, CNN dapat mengidentifikasi pola dan atribut visual yang diperlukan untuk klasifikasi gambar. Struktur hierarkis CNN memungkinkan model untuk memahami konteks spasial gambar dan memperoleh representasi tingkat tinggi yang mendalam. Dengan demikian, CNN sangat sesuai untuk tugas klasifikasi objek pada dataset gambar seperti dalam proyek ini.</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364634">
            <a:off x="14885649" y="4928017"/>
            <a:ext cx="5976261" cy="6843940"/>
          </a:xfrm>
          <a:custGeom>
            <a:avLst/>
            <a:gdLst/>
            <a:ahLst/>
            <a:cxnLst/>
            <a:rect r="r" b="b" t="t" l="l"/>
            <a:pathLst>
              <a:path h="6843940" w="5976261">
                <a:moveTo>
                  <a:pt x="0" y="0"/>
                </a:moveTo>
                <a:lnTo>
                  <a:pt x="5976261" y="0"/>
                </a:lnTo>
                <a:lnTo>
                  <a:pt x="5976261" y="6843939"/>
                </a:lnTo>
                <a:lnTo>
                  <a:pt x="0" y="6843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5213">
            <a:off x="-1557562" y="-970527"/>
            <a:ext cx="5172524" cy="5923510"/>
          </a:xfrm>
          <a:custGeom>
            <a:avLst/>
            <a:gdLst/>
            <a:ahLst/>
            <a:cxnLst/>
            <a:rect r="r" b="b" t="t" l="l"/>
            <a:pathLst>
              <a:path h="5923510" w="5172524">
                <a:moveTo>
                  <a:pt x="0" y="0"/>
                </a:moveTo>
                <a:lnTo>
                  <a:pt x="5172524" y="0"/>
                </a:lnTo>
                <a:lnTo>
                  <a:pt x="5172524" y="5923511"/>
                </a:lnTo>
                <a:lnTo>
                  <a:pt x="0" y="5923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469426"/>
            <a:ext cx="4429909" cy="3372546"/>
          </a:xfrm>
          <a:custGeom>
            <a:avLst/>
            <a:gdLst/>
            <a:ahLst/>
            <a:cxnLst/>
            <a:rect r="r" b="b" t="t" l="l"/>
            <a:pathLst>
              <a:path h="3372546" w="4429909">
                <a:moveTo>
                  <a:pt x="0" y="0"/>
                </a:moveTo>
                <a:lnTo>
                  <a:pt x="4429909" y="0"/>
                </a:lnTo>
                <a:lnTo>
                  <a:pt x="4429909" y="3372546"/>
                </a:lnTo>
                <a:lnTo>
                  <a:pt x="0" y="3372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838856" y="8120526"/>
            <a:ext cx="4813527" cy="3664600"/>
          </a:xfrm>
          <a:custGeom>
            <a:avLst/>
            <a:gdLst/>
            <a:ahLst/>
            <a:cxnLst/>
            <a:rect r="r" b="b" t="t" l="l"/>
            <a:pathLst>
              <a:path h="3664600" w="4813527">
                <a:moveTo>
                  <a:pt x="0" y="0"/>
                </a:moveTo>
                <a:lnTo>
                  <a:pt x="4813527" y="0"/>
                </a:lnTo>
                <a:lnTo>
                  <a:pt x="4813527" y="3664600"/>
                </a:lnTo>
                <a:lnTo>
                  <a:pt x="0" y="3664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324094" y="1991228"/>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Jenis Optimasi</a:t>
            </a:r>
          </a:p>
        </p:txBody>
      </p:sp>
      <p:sp>
        <p:nvSpPr>
          <p:cNvPr name="TextBox 7" id="7"/>
          <p:cNvSpPr txBox="true"/>
          <p:nvPr/>
        </p:nvSpPr>
        <p:spPr>
          <a:xfrm rot="0">
            <a:off x="3436997" y="3751883"/>
            <a:ext cx="11414005" cy="2957830"/>
          </a:xfrm>
          <a:prstGeom prst="rect">
            <a:avLst/>
          </a:prstGeom>
        </p:spPr>
        <p:txBody>
          <a:bodyPr anchor="t" rtlCol="false" tIns="0" lIns="0" bIns="0" rIns="0">
            <a:spAutoFit/>
          </a:bodyPr>
          <a:lstStyle/>
          <a:p>
            <a:pPr>
              <a:lnSpc>
                <a:spcPts val="3919"/>
              </a:lnSpc>
            </a:pPr>
            <a:r>
              <a:rPr lang="en-US" sz="2799">
                <a:solidFill>
                  <a:srgbClr val="343434"/>
                </a:solidFill>
                <a:latin typeface="Open Sans 1"/>
              </a:rPr>
              <a:t>Model ini menggunakan algoritma optimasi Adam pada saat kompilasi. Adam adalah metode optimasi yang adaptif, menggabungkan momentum dan RMSprop untuk mempercepat konvergensi dan meningkatkan kinerja model jaringan saraf. Dengan memelihara per-parameter learning rates, Adam efisien dan cocok untuk berbagai tugas dan arsitektur model.</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352310" y="438150"/>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jenis aktivasi</a:t>
            </a:r>
          </a:p>
        </p:txBody>
      </p:sp>
      <p:sp>
        <p:nvSpPr>
          <p:cNvPr name="TextBox 9" id="9"/>
          <p:cNvSpPr txBox="true"/>
          <p:nvPr/>
        </p:nvSpPr>
        <p:spPr>
          <a:xfrm rot="0">
            <a:off x="3352310" y="2091969"/>
            <a:ext cx="11303604" cy="7415530"/>
          </a:xfrm>
          <a:prstGeom prst="rect">
            <a:avLst/>
          </a:prstGeom>
        </p:spPr>
        <p:txBody>
          <a:bodyPr anchor="t" rtlCol="false" tIns="0" lIns="0" bIns="0" rIns="0">
            <a:spAutoFit/>
          </a:bodyPr>
          <a:lstStyle/>
          <a:p>
            <a:pPr>
              <a:lnSpc>
                <a:spcPts val="3919"/>
              </a:lnSpc>
            </a:pPr>
            <a:r>
              <a:rPr lang="en-US" sz="2799">
                <a:solidFill>
                  <a:srgbClr val="343434"/>
                </a:solidFill>
                <a:latin typeface="Open Sans 1"/>
              </a:rPr>
              <a:t>Model ini menggunakan dua jenis fungsi aktivasi utama, yaitu Rectified Linear Unit (ReLU) dan Softmax. Fungsi aktivasi ReLU diterapkan pada sebagian besar lapisan konvolusi dan lapisan terhubung sepenuhnya, membantu model menangkap fitur kompleks dan non-linear dari data gambar. Di sisi lain, fungsi aktivasi Softmax digunakan pada lapisan output model untuk menghasilkan distribusi probabilitas dari hasil klasifikasi, di mana setiap nilai output dikonversi menjadi probabilitas antara 0 dan 1.Fungsi aktivasi softmax digunakan pada lapisan output untuk mendapatkan probabilitas kelas dari setiap kategori. Ini merupakan praktek umum dalam tugas klasifikasi multi-kelas, di mana model harus memberikan probabilitas untuk setiap kelas yang mungkin. Kombinasi kedua fungsi aktivasi ini memungkinkan model efektif dalam mengekstrak fitur dan memberikan prediksi kelas dengan probabilitas yang diinterpretasikan.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492198" y="676059"/>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Hidden layer</a:t>
            </a:r>
          </a:p>
        </p:txBody>
      </p:sp>
      <p:sp>
        <p:nvSpPr>
          <p:cNvPr name="TextBox 9" id="9"/>
          <p:cNvSpPr txBox="true"/>
          <p:nvPr/>
        </p:nvSpPr>
        <p:spPr>
          <a:xfrm rot="0">
            <a:off x="3492198" y="1844319"/>
            <a:ext cx="11303604" cy="7910830"/>
          </a:xfrm>
          <a:prstGeom prst="rect">
            <a:avLst/>
          </a:prstGeom>
        </p:spPr>
        <p:txBody>
          <a:bodyPr anchor="t" rtlCol="false" tIns="0" lIns="0" bIns="0" rIns="0">
            <a:spAutoFit/>
          </a:bodyPr>
          <a:lstStyle/>
          <a:p>
            <a:pPr>
              <a:lnSpc>
                <a:spcPts val="3919"/>
              </a:lnSpc>
            </a:pPr>
          </a:p>
          <a:p>
            <a:pPr>
              <a:lnSpc>
                <a:spcPts val="3919"/>
              </a:lnSpc>
            </a:pPr>
            <a:r>
              <a:rPr lang="en-US" sz="2799">
                <a:solidFill>
                  <a:srgbClr val="343434"/>
                </a:solidFill>
                <a:latin typeface="Open Sans 1"/>
              </a:rPr>
              <a:t>Model ini menggunakan total enam lapisan tersembunyi (hidden layers) untuk mengekstrak dan memproses fitur dari data gambar. Lapisan-lapisan konvolusi awal, yang menggunakan aktivasi ReLU, bertanggung jawab untuk mengekstrak pola visual dari gambar input. Setiap lapisan konvolusi diikuti oleh lapisan MaxPooling untuk mereduksi dimensi dan mempertahankan fitur-fitur paling signifikan. Kemudian, lapisan Flatten mengubah representasi spasial menjadi vektor satu dimensi sebelum masuk ke lapisan terhubung sepenuhnya (Dense). Dua lapisan terhubung sepenuhnya ini, dengan aktivasi ReLU, bertindak sebagai pengklasifikasi, dan lapisan output terakhir menggunakan aktivasi softmax untuk menghasilkan probabilitas kelas. Penggunaan enam lapisan tersembunyi ini secara bertahap mengekstrak dan merangkum fitur-fitur hierarkis dari gambar, menciptakan arsitektur yang kuat untuk tugas klasifikasi objek.</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63906" y="6466194"/>
            <a:ext cx="6626110" cy="5084033"/>
          </a:xfrm>
          <a:custGeom>
            <a:avLst/>
            <a:gdLst/>
            <a:ahLst/>
            <a:cxnLst/>
            <a:rect r="r" b="b" t="t" l="l"/>
            <a:pathLst>
              <a:path h="5084033" w="6626110">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88818" y="8195613"/>
            <a:ext cx="6740964" cy="4583855"/>
          </a:xfrm>
          <a:custGeom>
            <a:avLst/>
            <a:gdLst/>
            <a:ahLst/>
            <a:cxnLst/>
            <a:rect r="r" b="b" t="t" l="l"/>
            <a:pathLst>
              <a:path h="4583855" w="6740964">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2745" y="6700722"/>
            <a:ext cx="6014782" cy="4614978"/>
          </a:xfrm>
          <a:custGeom>
            <a:avLst/>
            <a:gdLst/>
            <a:ahLst/>
            <a:cxnLst/>
            <a:rect r="r" b="b" t="t" l="l"/>
            <a:pathLst>
              <a:path h="4614978" w="6014782">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704782" y="7185338"/>
            <a:ext cx="6051176" cy="4114800"/>
          </a:xfrm>
          <a:custGeom>
            <a:avLst/>
            <a:gdLst/>
            <a:ahLst/>
            <a:cxnLst/>
            <a:rect r="r" b="b" t="t" l="l"/>
            <a:pathLst>
              <a:path h="4114800" w="6051176">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980144" y="223140"/>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Hidden node per layer</a:t>
            </a:r>
          </a:p>
        </p:txBody>
      </p:sp>
      <p:sp>
        <p:nvSpPr>
          <p:cNvPr name="TextBox 7" id="7"/>
          <p:cNvSpPr txBox="true"/>
          <p:nvPr/>
        </p:nvSpPr>
        <p:spPr>
          <a:xfrm rot="0">
            <a:off x="1980144" y="1842770"/>
            <a:ext cx="8681504" cy="7415530"/>
          </a:xfrm>
          <a:prstGeom prst="rect">
            <a:avLst/>
          </a:prstGeom>
        </p:spPr>
        <p:txBody>
          <a:bodyPr anchor="t" rtlCol="false" tIns="0" lIns="0" bIns="0" rIns="0">
            <a:spAutoFit/>
          </a:bodyPr>
          <a:lstStyle/>
          <a:p>
            <a:pPr>
              <a:lnSpc>
                <a:spcPts val="3919"/>
              </a:lnSpc>
            </a:pPr>
            <a:r>
              <a:rPr lang="en-US" sz="2799">
                <a:solidFill>
                  <a:srgbClr val="343434"/>
                </a:solidFill>
                <a:latin typeface="Open Sans 1"/>
              </a:rPr>
              <a:t>Model ini memiliki total 12 hidden layer. Rinciannya adalah sebagai berikut:</a:t>
            </a:r>
          </a:p>
          <a:p>
            <a:pPr marL="604519" indent="-302260" lvl="1">
              <a:lnSpc>
                <a:spcPts val="3919"/>
              </a:lnSpc>
              <a:buFont typeface="Arial"/>
              <a:buChar char="•"/>
            </a:pPr>
            <a:r>
              <a:rPr lang="en-US" sz="2799">
                <a:solidFill>
                  <a:srgbClr val="343434"/>
                </a:solidFill>
                <a:latin typeface="Open Sans 1"/>
              </a:rPr>
              <a:t>Conv2D Lapisan Pertama (32 Filter)</a:t>
            </a:r>
          </a:p>
          <a:p>
            <a:pPr marL="604519" indent="-302260" lvl="1">
              <a:lnSpc>
                <a:spcPts val="3919"/>
              </a:lnSpc>
              <a:buFont typeface="Arial"/>
              <a:buChar char="•"/>
            </a:pPr>
            <a:r>
              <a:rPr lang="en-US" sz="2799">
                <a:solidFill>
                  <a:srgbClr val="343434"/>
                </a:solidFill>
                <a:latin typeface="Open Sans 1"/>
              </a:rPr>
              <a:t>MaxPooling2D Lapisan Pertama</a:t>
            </a:r>
          </a:p>
          <a:p>
            <a:pPr marL="604519" indent="-302260" lvl="1">
              <a:lnSpc>
                <a:spcPts val="3919"/>
              </a:lnSpc>
              <a:buFont typeface="Arial"/>
              <a:buChar char="•"/>
            </a:pPr>
            <a:r>
              <a:rPr lang="en-US" sz="2799">
                <a:solidFill>
                  <a:srgbClr val="343434"/>
                </a:solidFill>
                <a:latin typeface="Open Sans 1"/>
              </a:rPr>
              <a:t>Conv2D Lapisan Kedua (64 Filter)</a:t>
            </a:r>
          </a:p>
          <a:p>
            <a:pPr marL="604519" indent="-302260" lvl="1">
              <a:lnSpc>
                <a:spcPts val="3919"/>
              </a:lnSpc>
              <a:buFont typeface="Arial"/>
              <a:buChar char="•"/>
            </a:pPr>
            <a:r>
              <a:rPr lang="en-US" sz="2799">
                <a:solidFill>
                  <a:srgbClr val="343434"/>
                </a:solidFill>
                <a:latin typeface="Open Sans 1"/>
              </a:rPr>
              <a:t>MaxPooling2D Lapisan Kedua</a:t>
            </a:r>
          </a:p>
          <a:p>
            <a:pPr marL="604519" indent="-302260" lvl="1">
              <a:lnSpc>
                <a:spcPts val="3919"/>
              </a:lnSpc>
              <a:buFont typeface="Arial"/>
              <a:buChar char="•"/>
            </a:pPr>
            <a:r>
              <a:rPr lang="en-US" sz="2799">
                <a:solidFill>
                  <a:srgbClr val="343434"/>
                </a:solidFill>
                <a:latin typeface="Open Sans 1"/>
              </a:rPr>
              <a:t>Conv2D Lapisan Ketiga (64 Filter)</a:t>
            </a:r>
          </a:p>
          <a:p>
            <a:pPr marL="604519" indent="-302260" lvl="1">
              <a:lnSpc>
                <a:spcPts val="3919"/>
              </a:lnSpc>
              <a:buFont typeface="Arial"/>
              <a:buChar char="•"/>
            </a:pPr>
            <a:r>
              <a:rPr lang="en-US" sz="2799">
                <a:solidFill>
                  <a:srgbClr val="343434"/>
                </a:solidFill>
                <a:latin typeface="Open Sans 1"/>
              </a:rPr>
              <a:t>MaxPooling2D Lapisan Ketiga</a:t>
            </a:r>
          </a:p>
          <a:p>
            <a:pPr marL="604519" indent="-302260" lvl="1">
              <a:lnSpc>
                <a:spcPts val="3919"/>
              </a:lnSpc>
              <a:buFont typeface="Arial"/>
              <a:buChar char="•"/>
            </a:pPr>
            <a:r>
              <a:rPr lang="en-US" sz="2799">
                <a:solidFill>
                  <a:srgbClr val="343434"/>
                </a:solidFill>
                <a:latin typeface="Open Sans 1"/>
              </a:rPr>
              <a:t>Conv2D Lapisan Keempat (128 Filter)</a:t>
            </a:r>
          </a:p>
          <a:p>
            <a:pPr marL="604519" indent="-302260" lvl="1">
              <a:lnSpc>
                <a:spcPts val="3919"/>
              </a:lnSpc>
              <a:buFont typeface="Arial"/>
              <a:buChar char="•"/>
            </a:pPr>
            <a:r>
              <a:rPr lang="en-US" sz="2799">
                <a:solidFill>
                  <a:srgbClr val="343434"/>
                </a:solidFill>
                <a:latin typeface="Open Sans 1"/>
              </a:rPr>
              <a:t>MaxPooling2D Lapisan Keempat</a:t>
            </a:r>
          </a:p>
          <a:p>
            <a:pPr marL="604519" indent="-302260" lvl="1">
              <a:lnSpc>
                <a:spcPts val="3919"/>
              </a:lnSpc>
              <a:buFont typeface="Arial"/>
              <a:buChar char="•"/>
            </a:pPr>
            <a:r>
              <a:rPr lang="en-US" sz="2799">
                <a:solidFill>
                  <a:srgbClr val="343434"/>
                </a:solidFill>
                <a:latin typeface="Open Sans 1"/>
              </a:rPr>
              <a:t>Conv2D Lapisan Kelima (256 Filter)</a:t>
            </a:r>
          </a:p>
          <a:p>
            <a:pPr marL="604519" indent="-302260" lvl="1">
              <a:lnSpc>
                <a:spcPts val="3919"/>
              </a:lnSpc>
              <a:buFont typeface="Arial"/>
              <a:buChar char="•"/>
            </a:pPr>
            <a:r>
              <a:rPr lang="en-US" sz="2799">
                <a:solidFill>
                  <a:srgbClr val="343434"/>
                </a:solidFill>
                <a:latin typeface="Open Sans 1"/>
              </a:rPr>
              <a:t>MaxPooling2D Lapisan Kelima</a:t>
            </a:r>
          </a:p>
          <a:p>
            <a:pPr marL="604519" indent="-302260" lvl="1">
              <a:lnSpc>
                <a:spcPts val="3919"/>
              </a:lnSpc>
              <a:buFont typeface="Arial"/>
              <a:buChar char="•"/>
            </a:pPr>
            <a:r>
              <a:rPr lang="en-US" sz="2799">
                <a:solidFill>
                  <a:srgbClr val="343434"/>
                </a:solidFill>
                <a:latin typeface="Open Sans 1"/>
              </a:rPr>
              <a:t>Dense Lapisan Pertama (512 Node)</a:t>
            </a:r>
          </a:p>
          <a:p>
            <a:pPr marL="604519" indent="-302260" lvl="1">
              <a:lnSpc>
                <a:spcPts val="3919"/>
              </a:lnSpc>
              <a:buFont typeface="Arial"/>
              <a:buChar char="•"/>
            </a:pPr>
            <a:r>
              <a:rPr lang="en-US" sz="2799">
                <a:solidFill>
                  <a:srgbClr val="343434"/>
                </a:solidFill>
                <a:latin typeface="Open Sans 1"/>
              </a:rPr>
              <a:t>Dense Lapisan Kedua (512 Node)</a:t>
            </a:r>
          </a:p>
          <a:p>
            <a:pPr>
              <a:lnSpc>
                <a:spcPts val="3919"/>
              </a:lnSpc>
            </a:pPr>
          </a:p>
        </p:txBody>
      </p:sp>
      <p:sp>
        <p:nvSpPr>
          <p:cNvPr name="TextBox 8" id="8"/>
          <p:cNvSpPr txBox="true"/>
          <p:nvPr/>
        </p:nvSpPr>
        <p:spPr>
          <a:xfrm rot="0">
            <a:off x="9355695" y="3451218"/>
            <a:ext cx="8372172" cy="1692282"/>
          </a:xfrm>
          <a:prstGeom prst="rect">
            <a:avLst/>
          </a:prstGeom>
        </p:spPr>
        <p:txBody>
          <a:bodyPr anchor="t" rtlCol="false" tIns="0" lIns="0" bIns="0" rIns="0">
            <a:spAutoFit/>
          </a:bodyPr>
          <a:lstStyle/>
          <a:p>
            <a:pPr>
              <a:lnSpc>
                <a:spcPts val="2695"/>
              </a:lnSpc>
            </a:pPr>
            <a:r>
              <a:rPr lang="en-US" sz="1925">
                <a:solidFill>
                  <a:srgbClr val="343434"/>
                </a:solidFill>
                <a:latin typeface="Open Sans 1"/>
              </a:rPr>
              <a:t>Jadi, jumlah total hidden node adalah:</a:t>
            </a:r>
          </a:p>
          <a:p>
            <a:pPr>
              <a:lnSpc>
                <a:spcPts val="2695"/>
              </a:lnSpc>
            </a:pPr>
            <a:r>
              <a:rPr lang="en-US" sz="1925">
                <a:solidFill>
                  <a:srgbClr val="343434"/>
                </a:solidFill>
                <a:latin typeface="Open Sans 1"/>
              </a:rPr>
              <a:t>32+64+64+128+256+512+512+NumOfClasses32+64+64+128+256+512+512+NumOfClasses(=6) = 1554</a:t>
            </a:r>
          </a:p>
          <a:p>
            <a:pPr>
              <a:lnSpc>
                <a:spcPts val="2695"/>
              </a:lnSpc>
            </a:pPr>
            <a:r>
              <a:rPr lang="en-US" sz="1925">
                <a:solidFill>
                  <a:srgbClr val="343434"/>
                </a:solidFill>
                <a:latin typeface="Open Sans 1"/>
              </a:rPr>
              <a:t>Jadi, total hidden node dalam model ini adalah 1554.</a:t>
            </a:r>
          </a:p>
          <a:p>
            <a:pPr>
              <a:lnSpc>
                <a:spcPts val="2695"/>
              </a:lnSpc>
            </a:pP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DAF1TUEnM64</dc:identifier>
  <dcterms:modified xsi:type="dcterms:W3CDTF">2011-08-01T06:04:30Z</dcterms:modified>
  <cp:revision>1</cp:revision>
  <dc:title>Klasifikasi bidak catur</dc:title>
</cp:coreProperties>
</file>