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E19F3-0FC1-4615-85E9-C7A9A53D5DFE}" type="doc">
      <dgm:prSet loTypeId="urn:microsoft.com/office/officeart/2005/8/layout/pyramid2" loCatId="pyramid" qsTypeId="urn:microsoft.com/office/officeart/2005/8/quickstyle/3d7" qsCatId="3D" csTypeId="urn:microsoft.com/office/officeart/2005/8/colors/colorful5" csCatId="colorful" phldr="1"/>
      <dgm:spPr/>
    </dgm:pt>
    <dgm:pt modelId="{927529C5-AEB6-44D6-86E9-A352CD7D0B08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9DDD73CE-5969-4245-89B6-9CFFA9C4EA27}" type="parTrans" cxnId="{C54CD39F-B215-456E-93A7-8C26038A701B}">
      <dgm:prSet/>
      <dgm:spPr/>
      <dgm:t>
        <a:bodyPr/>
        <a:lstStyle/>
        <a:p>
          <a:endParaRPr lang="en-US"/>
        </a:p>
      </dgm:t>
    </dgm:pt>
    <dgm:pt modelId="{BD9F1CC5-868C-4DED-B5D7-D46EDF92D52D}" type="sibTrans" cxnId="{C54CD39F-B215-456E-93A7-8C26038A701B}">
      <dgm:prSet/>
      <dgm:spPr/>
      <dgm:t>
        <a:bodyPr/>
        <a:lstStyle/>
        <a:p>
          <a:endParaRPr lang="en-US"/>
        </a:p>
      </dgm:t>
    </dgm:pt>
    <dgm:pt modelId="{86D10321-31E8-4357-A028-66D288B7384B}">
      <dgm:prSet phldrT="[Text]"/>
      <dgm:spPr/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0BD3CDD3-C24F-42E5-9C71-5DCB6E95ED21}" type="parTrans" cxnId="{B0F99D09-7083-4E06-BA60-6A8366339198}">
      <dgm:prSet/>
      <dgm:spPr/>
      <dgm:t>
        <a:bodyPr/>
        <a:lstStyle/>
        <a:p>
          <a:endParaRPr lang="en-US"/>
        </a:p>
      </dgm:t>
    </dgm:pt>
    <dgm:pt modelId="{1B07CBE8-597E-446E-AF4A-9A5C00C75A6A}" type="sibTrans" cxnId="{B0F99D09-7083-4E06-BA60-6A8366339198}">
      <dgm:prSet/>
      <dgm:spPr/>
      <dgm:t>
        <a:bodyPr/>
        <a:lstStyle/>
        <a:p>
          <a:endParaRPr lang="en-US"/>
        </a:p>
      </dgm:t>
    </dgm:pt>
    <dgm:pt modelId="{38220A58-FC90-4A64-AF6C-7DC9759BB239}">
      <dgm:prSet phldrT="[Text]"/>
      <dgm:spPr/>
      <dgm:t>
        <a:bodyPr/>
        <a:lstStyle/>
        <a:p>
          <a:r>
            <a:rPr lang="en-US" dirty="0" smtClean="0"/>
            <a:t>Record</a:t>
          </a:r>
          <a:endParaRPr lang="en-US" dirty="0"/>
        </a:p>
      </dgm:t>
    </dgm:pt>
    <dgm:pt modelId="{D3E38D06-A43B-4B5D-B8EE-AB270336C41A}" type="parTrans" cxnId="{8B76CAB5-F7B5-42B2-A6F2-69EDD97ACF38}">
      <dgm:prSet/>
      <dgm:spPr/>
      <dgm:t>
        <a:bodyPr/>
        <a:lstStyle/>
        <a:p>
          <a:endParaRPr lang="en-US"/>
        </a:p>
      </dgm:t>
    </dgm:pt>
    <dgm:pt modelId="{F3C6D4A2-82C5-4D57-84EE-9A687DA6EC3B}" type="sibTrans" cxnId="{8B76CAB5-F7B5-42B2-A6F2-69EDD97ACF38}">
      <dgm:prSet/>
      <dgm:spPr/>
      <dgm:t>
        <a:bodyPr/>
        <a:lstStyle/>
        <a:p>
          <a:endParaRPr lang="en-US"/>
        </a:p>
      </dgm:t>
    </dgm:pt>
    <dgm:pt modelId="{535D8A8D-9082-4CBC-B855-710DD8F906F3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67931BF9-172D-462B-BB3D-440B0B6C8FA1}" type="parTrans" cxnId="{F03A1281-6B9A-450E-AD4D-370BB71C7229}">
      <dgm:prSet/>
      <dgm:spPr/>
      <dgm:t>
        <a:bodyPr/>
        <a:lstStyle/>
        <a:p>
          <a:endParaRPr lang="en-US"/>
        </a:p>
      </dgm:t>
    </dgm:pt>
    <dgm:pt modelId="{59735467-F9B7-45DC-A5FF-6E0B98CA0E63}" type="sibTrans" cxnId="{F03A1281-6B9A-450E-AD4D-370BB71C7229}">
      <dgm:prSet/>
      <dgm:spPr/>
      <dgm:t>
        <a:bodyPr/>
        <a:lstStyle/>
        <a:p>
          <a:endParaRPr lang="en-US"/>
        </a:p>
      </dgm:t>
    </dgm:pt>
    <dgm:pt modelId="{7339450D-4479-4E10-92C7-FF6D613FF576}">
      <dgm:prSet phldrT="[Text]"/>
      <dgm:spPr/>
      <dgm:t>
        <a:bodyPr/>
        <a:lstStyle/>
        <a:p>
          <a:r>
            <a:rPr lang="en-US" dirty="0" smtClean="0"/>
            <a:t>Bit </a:t>
          </a:r>
          <a:r>
            <a:rPr lang="en-US" dirty="0" err="1" smtClean="0"/>
            <a:t>dan</a:t>
          </a:r>
          <a:r>
            <a:rPr lang="en-US" dirty="0" smtClean="0"/>
            <a:t> Byte</a:t>
          </a:r>
          <a:endParaRPr lang="en-US" dirty="0"/>
        </a:p>
      </dgm:t>
    </dgm:pt>
    <dgm:pt modelId="{EBF7FADB-9949-46D4-967C-C8B210A018FF}" type="parTrans" cxnId="{8A04B78C-F2B1-4085-9469-9B49D1795AF1}">
      <dgm:prSet/>
      <dgm:spPr/>
      <dgm:t>
        <a:bodyPr/>
        <a:lstStyle/>
        <a:p>
          <a:endParaRPr lang="en-US"/>
        </a:p>
      </dgm:t>
    </dgm:pt>
    <dgm:pt modelId="{3704083A-1E8F-4276-8349-D483956A7101}" type="sibTrans" cxnId="{8A04B78C-F2B1-4085-9469-9B49D1795AF1}">
      <dgm:prSet/>
      <dgm:spPr/>
      <dgm:t>
        <a:bodyPr/>
        <a:lstStyle/>
        <a:p>
          <a:endParaRPr lang="en-US"/>
        </a:p>
      </dgm:t>
    </dgm:pt>
    <dgm:pt modelId="{8C5BDE51-2E79-409A-9696-F4826C82586F}" type="pres">
      <dgm:prSet presAssocID="{858E19F3-0FC1-4615-85E9-C7A9A53D5DFE}" presName="compositeShape" presStyleCnt="0">
        <dgm:presLayoutVars>
          <dgm:dir/>
          <dgm:resizeHandles/>
        </dgm:presLayoutVars>
      </dgm:prSet>
      <dgm:spPr/>
    </dgm:pt>
    <dgm:pt modelId="{C01CF83C-47BA-4E68-A868-A909048EA949}" type="pres">
      <dgm:prSet presAssocID="{858E19F3-0FC1-4615-85E9-C7A9A53D5DFE}" presName="pyramid" presStyleLbl="node1" presStyleIdx="0" presStyleCnt="1" custLinFactNeighborX="-81250" custLinFactNeighborY="11250"/>
      <dgm:spPr/>
    </dgm:pt>
    <dgm:pt modelId="{772A2A68-47B6-4F90-9329-EA6DD2CF43F5}" type="pres">
      <dgm:prSet presAssocID="{858E19F3-0FC1-4615-85E9-C7A9A53D5DFE}" presName="theList" presStyleCnt="0"/>
      <dgm:spPr/>
    </dgm:pt>
    <dgm:pt modelId="{3EF7BBDE-8D80-4449-A769-7219353BDEC6}" type="pres">
      <dgm:prSet presAssocID="{927529C5-AEB6-44D6-86E9-A352CD7D0B08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E9265-DB2F-44D2-B840-9766BED28281}" type="pres">
      <dgm:prSet presAssocID="{927529C5-AEB6-44D6-86E9-A352CD7D0B08}" presName="aSpace" presStyleCnt="0"/>
      <dgm:spPr/>
    </dgm:pt>
    <dgm:pt modelId="{F71099DE-DC62-4BE4-B14A-09D6C5647599}" type="pres">
      <dgm:prSet presAssocID="{86D10321-31E8-4357-A028-66D288B7384B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97C5C-610F-4D04-905A-35512BC33380}" type="pres">
      <dgm:prSet presAssocID="{86D10321-31E8-4357-A028-66D288B7384B}" presName="aSpace" presStyleCnt="0"/>
      <dgm:spPr/>
    </dgm:pt>
    <dgm:pt modelId="{29F716CE-684B-4E22-8C42-7A1631B3AFF9}" type="pres">
      <dgm:prSet presAssocID="{38220A58-FC90-4A64-AF6C-7DC9759BB239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2E7FA-EE33-454B-A8EE-EFFCE2C055B7}" type="pres">
      <dgm:prSet presAssocID="{38220A58-FC90-4A64-AF6C-7DC9759BB239}" presName="aSpace" presStyleCnt="0"/>
      <dgm:spPr/>
    </dgm:pt>
    <dgm:pt modelId="{050BBCA2-1034-4EA0-99E3-C9A4C66D2075}" type="pres">
      <dgm:prSet presAssocID="{535D8A8D-9082-4CBC-B855-710DD8F906F3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FD253-198E-4352-81D1-7C9B4438D92A}" type="pres">
      <dgm:prSet presAssocID="{535D8A8D-9082-4CBC-B855-710DD8F906F3}" presName="aSpace" presStyleCnt="0"/>
      <dgm:spPr/>
    </dgm:pt>
    <dgm:pt modelId="{F5F65DC7-10E0-4342-9513-E6326A252820}" type="pres">
      <dgm:prSet presAssocID="{7339450D-4479-4E10-92C7-FF6D613FF576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DFF2B-6E79-40EF-AFA3-76BC65C8A364}" type="pres">
      <dgm:prSet presAssocID="{7339450D-4479-4E10-92C7-FF6D613FF576}" presName="aSpace" presStyleCnt="0"/>
      <dgm:spPr/>
    </dgm:pt>
  </dgm:ptLst>
  <dgm:cxnLst>
    <dgm:cxn modelId="{7208C64A-30EA-4429-B829-328E359B318A}" type="presOf" srcId="{38220A58-FC90-4A64-AF6C-7DC9759BB239}" destId="{29F716CE-684B-4E22-8C42-7A1631B3AFF9}" srcOrd="0" destOrd="0" presId="urn:microsoft.com/office/officeart/2005/8/layout/pyramid2"/>
    <dgm:cxn modelId="{97900838-49D9-4F73-A512-54FD69F99A7E}" type="presOf" srcId="{7339450D-4479-4E10-92C7-FF6D613FF576}" destId="{F5F65DC7-10E0-4342-9513-E6326A252820}" srcOrd="0" destOrd="0" presId="urn:microsoft.com/office/officeart/2005/8/layout/pyramid2"/>
    <dgm:cxn modelId="{C54CD39F-B215-456E-93A7-8C26038A701B}" srcId="{858E19F3-0FC1-4615-85E9-C7A9A53D5DFE}" destId="{927529C5-AEB6-44D6-86E9-A352CD7D0B08}" srcOrd="0" destOrd="0" parTransId="{9DDD73CE-5969-4245-89B6-9CFFA9C4EA27}" sibTransId="{BD9F1CC5-868C-4DED-B5D7-D46EDF92D52D}"/>
    <dgm:cxn modelId="{B0F99D09-7083-4E06-BA60-6A8366339198}" srcId="{858E19F3-0FC1-4615-85E9-C7A9A53D5DFE}" destId="{86D10321-31E8-4357-A028-66D288B7384B}" srcOrd="1" destOrd="0" parTransId="{0BD3CDD3-C24F-42E5-9C71-5DCB6E95ED21}" sibTransId="{1B07CBE8-597E-446E-AF4A-9A5C00C75A6A}"/>
    <dgm:cxn modelId="{BD4F188E-50ED-463D-83C9-A37AD1D49435}" type="presOf" srcId="{927529C5-AEB6-44D6-86E9-A352CD7D0B08}" destId="{3EF7BBDE-8D80-4449-A769-7219353BDEC6}" srcOrd="0" destOrd="0" presId="urn:microsoft.com/office/officeart/2005/8/layout/pyramid2"/>
    <dgm:cxn modelId="{8A04B78C-F2B1-4085-9469-9B49D1795AF1}" srcId="{858E19F3-0FC1-4615-85E9-C7A9A53D5DFE}" destId="{7339450D-4479-4E10-92C7-FF6D613FF576}" srcOrd="4" destOrd="0" parTransId="{EBF7FADB-9949-46D4-967C-C8B210A018FF}" sibTransId="{3704083A-1E8F-4276-8349-D483956A7101}"/>
    <dgm:cxn modelId="{BBEB7455-E85C-418F-B5DF-23FB62B448F9}" type="presOf" srcId="{535D8A8D-9082-4CBC-B855-710DD8F906F3}" destId="{050BBCA2-1034-4EA0-99E3-C9A4C66D2075}" srcOrd="0" destOrd="0" presId="urn:microsoft.com/office/officeart/2005/8/layout/pyramid2"/>
    <dgm:cxn modelId="{E880C1FE-FE7F-4557-9257-3CD35C0FBC08}" type="presOf" srcId="{858E19F3-0FC1-4615-85E9-C7A9A53D5DFE}" destId="{8C5BDE51-2E79-409A-9696-F4826C82586F}" srcOrd="0" destOrd="0" presId="urn:microsoft.com/office/officeart/2005/8/layout/pyramid2"/>
    <dgm:cxn modelId="{08B15E2F-BB82-4553-8C9F-41330B5472E5}" type="presOf" srcId="{86D10321-31E8-4357-A028-66D288B7384B}" destId="{F71099DE-DC62-4BE4-B14A-09D6C5647599}" srcOrd="0" destOrd="0" presId="urn:microsoft.com/office/officeart/2005/8/layout/pyramid2"/>
    <dgm:cxn modelId="{F03A1281-6B9A-450E-AD4D-370BB71C7229}" srcId="{858E19F3-0FC1-4615-85E9-C7A9A53D5DFE}" destId="{535D8A8D-9082-4CBC-B855-710DD8F906F3}" srcOrd="3" destOrd="0" parTransId="{67931BF9-172D-462B-BB3D-440B0B6C8FA1}" sibTransId="{59735467-F9B7-45DC-A5FF-6E0B98CA0E63}"/>
    <dgm:cxn modelId="{8B76CAB5-F7B5-42B2-A6F2-69EDD97ACF38}" srcId="{858E19F3-0FC1-4615-85E9-C7A9A53D5DFE}" destId="{38220A58-FC90-4A64-AF6C-7DC9759BB239}" srcOrd="2" destOrd="0" parTransId="{D3E38D06-A43B-4B5D-B8EE-AB270336C41A}" sibTransId="{F3C6D4A2-82C5-4D57-84EE-9A687DA6EC3B}"/>
    <dgm:cxn modelId="{C9E67F88-F1EB-46F9-BFB7-04AFE70AED27}" type="presParOf" srcId="{8C5BDE51-2E79-409A-9696-F4826C82586F}" destId="{C01CF83C-47BA-4E68-A868-A909048EA949}" srcOrd="0" destOrd="0" presId="urn:microsoft.com/office/officeart/2005/8/layout/pyramid2"/>
    <dgm:cxn modelId="{E5123C0B-3898-4B6D-A6EA-DDA5DCFDB4B3}" type="presParOf" srcId="{8C5BDE51-2E79-409A-9696-F4826C82586F}" destId="{772A2A68-47B6-4F90-9329-EA6DD2CF43F5}" srcOrd="1" destOrd="0" presId="urn:microsoft.com/office/officeart/2005/8/layout/pyramid2"/>
    <dgm:cxn modelId="{94D7D1ED-31B4-4269-9A46-EB86B89CEDF9}" type="presParOf" srcId="{772A2A68-47B6-4F90-9329-EA6DD2CF43F5}" destId="{3EF7BBDE-8D80-4449-A769-7219353BDEC6}" srcOrd="0" destOrd="0" presId="urn:microsoft.com/office/officeart/2005/8/layout/pyramid2"/>
    <dgm:cxn modelId="{5D198164-9748-47E1-9F7E-97E1D441E741}" type="presParOf" srcId="{772A2A68-47B6-4F90-9329-EA6DD2CF43F5}" destId="{09EE9265-DB2F-44D2-B840-9766BED28281}" srcOrd="1" destOrd="0" presId="urn:microsoft.com/office/officeart/2005/8/layout/pyramid2"/>
    <dgm:cxn modelId="{C4F0A103-1CA5-424C-AA3F-7D671F2BA3FF}" type="presParOf" srcId="{772A2A68-47B6-4F90-9329-EA6DD2CF43F5}" destId="{F71099DE-DC62-4BE4-B14A-09D6C5647599}" srcOrd="2" destOrd="0" presId="urn:microsoft.com/office/officeart/2005/8/layout/pyramid2"/>
    <dgm:cxn modelId="{CE4EC14E-30F9-4610-A701-0F206638F4F7}" type="presParOf" srcId="{772A2A68-47B6-4F90-9329-EA6DD2CF43F5}" destId="{9AA97C5C-610F-4D04-905A-35512BC33380}" srcOrd="3" destOrd="0" presId="urn:microsoft.com/office/officeart/2005/8/layout/pyramid2"/>
    <dgm:cxn modelId="{07FB9864-6F1A-4BD5-943E-02D25DD2D754}" type="presParOf" srcId="{772A2A68-47B6-4F90-9329-EA6DD2CF43F5}" destId="{29F716CE-684B-4E22-8C42-7A1631B3AFF9}" srcOrd="4" destOrd="0" presId="urn:microsoft.com/office/officeart/2005/8/layout/pyramid2"/>
    <dgm:cxn modelId="{64B31E0C-B8E4-43CA-9F80-7BE0CC6A709C}" type="presParOf" srcId="{772A2A68-47B6-4F90-9329-EA6DD2CF43F5}" destId="{2362E7FA-EE33-454B-A8EE-EFFCE2C055B7}" srcOrd="5" destOrd="0" presId="urn:microsoft.com/office/officeart/2005/8/layout/pyramid2"/>
    <dgm:cxn modelId="{61487971-9CC4-4C00-9C4D-B5EE1A22C8E1}" type="presParOf" srcId="{772A2A68-47B6-4F90-9329-EA6DD2CF43F5}" destId="{050BBCA2-1034-4EA0-99E3-C9A4C66D2075}" srcOrd="6" destOrd="0" presId="urn:microsoft.com/office/officeart/2005/8/layout/pyramid2"/>
    <dgm:cxn modelId="{E1005A5A-FBF2-4AB2-BE52-E7B08D3108DA}" type="presParOf" srcId="{772A2A68-47B6-4F90-9329-EA6DD2CF43F5}" destId="{B72FD253-198E-4352-81D1-7C9B4438D92A}" srcOrd="7" destOrd="0" presId="urn:microsoft.com/office/officeart/2005/8/layout/pyramid2"/>
    <dgm:cxn modelId="{C028350C-A53E-4AB9-ACE1-F0F20C419F1E}" type="presParOf" srcId="{772A2A68-47B6-4F90-9329-EA6DD2CF43F5}" destId="{F5F65DC7-10E0-4342-9513-E6326A252820}" srcOrd="8" destOrd="0" presId="urn:microsoft.com/office/officeart/2005/8/layout/pyramid2"/>
    <dgm:cxn modelId="{47C2C8C9-46A7-404C-8C73-557F60B9538C}" type="presParOf" srcId="{772A2A68-47B6-4F90-9329-EA6DD2CF43F5}" destId="{96ADFF2B-6E79-40EF-AFA3-76BC65C8A364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CF83C-47BA-4E68-A868-A909048EA949}">
      <dsp:nvSpPr>
        <dsp:cNvPr id="0" name=""/>
        <dsp:cNvSpPr/>
      </dsp:nvSpPr>
      <dsp:spPr>
        <a:xfrm>
          <a:off x="0" y="0"/>
          <a:ext cx="4064000" cy="40640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EF7BBDE-8D80-4449-A769-7219353BDEC6}">
      <dsp:nvSpPr>
        <dsp:cNvPr id="0" name=""/>
        <dsp:cNvSpPr/>
      </dsp:nvSpPr>
      <dsp:spPr>
        <a:xfrm>
          <a:off x="2743199" y="406796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Database</a:t>
          </a:r>
          <a:endParaRPr lang="en-US" sz="2400" kern="1200" dirty="0"/>
        </a:p>
      </dsp:txBody>
      <dsp:txXfrm>
        <a:off x="2771407" y="435004"/>
        <a:ext cx="2585184" cy="521433"/>
      </dsp:txXfrm>
    </dsp:sp>
    <dsp:sp modelId="{F71099DE-DC62-4BE4-B14A-09D6C5647599}">
      <dsp:nvSpPr>
        <dsp:cNvPr id="0" name=""/>
        <dsp:cNvSpPr/>
      </dsp:nvSpPr>
      <dsp:spPr>
        <a:xfrm>
          <a:off x="2743199" y="1056878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</a:t>
          </a:r>
          <a:endParaRPr lang="en-US" sz="2400" kern="1200" dirty="0"/>
        </a:p>
      </dsp:txBody>
      <dsp:txXfrm>
        <a:off x="2771407" y="1085086"/>
        <a:ext cx="2585184" cy="521433"/>
      </dsp:txXfrm>
    </dsp:sp>
    <dsp:sp modelId="{29F716CE-684B-4E22-8C42-7A1631B3AFF9}">
      <dsp:nvSpPr>
        <dsp:cNvPr id="0" name=""/>
        <dsp:cNvSpPr/>
      </dsp:nvSpPr>
      <dsp:spPr>
        <a:xfrm>
          <a:off x="2743199" y="1706959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Record</a:t>
          </a:r>
          <a:endParaRPr lang="en-US" sz="2400" kern="1200" dirty="0"/>
        </a:p>
      </dsp:txBody>
      <dsp:txXfrm>
        <a:off x="2771407" y="1735167"/>
        <a:ext cx="2585184" cy="521433"/>
      </dsp:txXfrm>
    </dsp:sp>
    <dsp:sp modelId="{050BBCA2-1034-4EA0-99E3-C9A4C66D2075}">
      <dsp:nvSpPr>
        <dsp:cNvPr id="0" name=""/>
        <dsp:cNvSpPr/>
      </dsp:nvSpPr>
      <dsp:spPr>
        <a:xfrm>
          <a:off x="2743199" y="2357040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Field</a:t>
          </a:r>
          <a:endParaRPr lang="en-US" sz="2400" kern="1200" dirty="0"/>
        </a:p>
      </dsp:txBody>
      <dsp:txXfrm>
        <a:off x="2771407" y="2385248"/>
        <a:ext cx="2585184" cy="521433"/>
      </dsp:txXfrm>
    </dsp:sp>
    <dsp:sp modelId="{F5F65DC7-10E0-4342-9513-E6326A252820}">
      <dsp:nvSpPr>
        <dsp:cNvPr id="0" name=""/>
        <dsp:cNvSpPr/>
      </dsp:nvSpPr>
      <dsp:spPr>
        <a:xfrm>
          <a:off x="2743199" y="3007121"/>
          <a:ext cx="2641600" cy="5778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Bit </a:t>
          </a:r>
          <a:r>
            <a:rPr lang="en-US" sz="2400" kern="1200" dirty="0" err="1" smtClean="0"/>
            <a:t>dan</a:t>
          </a:r>
          <a:r>
            <a:rPr lang="en-US" sz="2400" kern="1200" dirty="0" smtClean="0"/>
            <a:t> Byte</a:t>
          </a:r>
          <a:endParaRPr lang="en-US" sz="2400" kern="1200" dirty="0"/>
        </a:p>
      </dsp:txBody>
      <dsp:txXfrm>
        <a:off x="2771407" y="3035329"/>
        <a:ext cx="2585184" cy="521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FB7-54EA-47C6-9CA0-3BD5E370104F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2D1-C022-435D-AF14-9C7A4946E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FB7-54EA-47C6-9CA0-3BD5E370104F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2D1-C022-435D-AF14-9C7A4946E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FB7-54EA-47C6-9CA0-3BD5E370104F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2D1-C022-435D-AF14-9C7A4946E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FB7-54EA-47C6-9CA0-3BD5E370104F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2D1-C022-435D-AF14-9C7A4946E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FB7-54EA-47C6-9CA0-3BD5E370104F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2D1-C022-435D-AF14-9C7A4946E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FB7-54EA-47C6-9CA0-3BD5E370104F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2D1-C022-435D-AF14-9C7A4946E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FB7-54EA-47C6-9CA0-3BD5E370104F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2D1-C022-435D-AF14-9C7A4946E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FB7-54EA-47C6-9CA0-3BD5E370104F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2D1-C022-435D-AF14-9C7A4946E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FB7-54EA-47C6-9CA0-3BD5E370104F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2D1-C022-435D-AF14-9C7A4946E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FB7-54EA-47C6-9CA0-3BD5E370104F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2D1-C022-435D-AF14-9C7A4946E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FB7-54EA-47C6-9CA0-3BD5E370104F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F2D1-C022-435D-AF14-9C7A4946E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4FB7-54EA-47C6-9CA0-3BD5E370104F}" type="datetimeFigureOut">
              <a:rPr lang="en-US" smtClean="0"/>
              <a:pPr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6F2D1-C022-435D-AF14-9C7A4946E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Basis Data</a:t>
            </a:r>
            <a:br>
              <a:rPr lang="en-US" dirty="0" smtClean="0"/>
            </a:br>
            <a:r>
              <a:rPr lang="en-US" dirty="0" smtClean="0"/>
              <a:t>Chapter 1</a:t>
            </a:r>
            <a:br>
              <a:rPr lang="en-US" dirty="0" smtClean="0"/>
            </a:b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Basis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</a:t>
            </a:r>
            <a:r>
              <a:rPr lang="en-US" dirty="0" err="1" smtClean="0"/>
              <a:t>Bachtiar</a:t>
            </a:r>
            <a:r>
              <a:rPr lang="en-US" dirty="0" smtClean="0"/>
              <a:t>, M.MT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Basis Data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Speed </a:t>
            </a:r>
            <a:r>
              <a:rPr lang="en-US" dirty="0" smtClean="0"/>
              <a:t>(</a:t>
            </a:r>
            <a:r>
              <a:rPr lang="en-US" dirty="0" err="1" smtClean="0"/>
              <a:t>Kemudaan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Agar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:</a:t>
            </a:r>
          </a:p>
          <a:p>
            <a:pPr lvl="2"/>
            <a:r>
              <a:rPr lang="en-US" dirty="0" err="1" smtClean="0"/>
              <a:t>Menyimpan</a:t>
            </a:r>
            <a:r>
              <a:rPr lang="en-US" dirty="0" smtClean="0"/>
              <a:t> data</a:t>
            </a:r>
          </a:p>
          <a:p>
            <a:pPr lvl="2"/>
            <a:r>
              <a:rPr lang="en-US" dirty="0" err="1" smtClean="0"/>
              <a:t>Memanipulasi</a:t>
            </a:r>
            <a:r>
              <a:rPr lang="en-US" dirty="0" smtClean="0"/>
              <a:t> data</a:t>
            </a:r>
          </a:p>
          <a:p>
            <a:pPr lvl="2"/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kembali</a:t>
            </a:r>
            <a:endParaRPr lang="en-US" dirty="0" smtClean="0"/>
          </a:p>
          <a:p>
            <a:r>
              <a:rPr lang="en-US" i="1" dirty="0" smtClean="0"/>
              <a:t>Space </a:t>
            </a:r>
            <a:r>
              <a:rPr lang="en-US" dirty="0" smtClean="0"/>
              <a:t>(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Penekanan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redudansi</a:t>
            </a:r>
            <a:r>
              <a:rPr lang="en-US" dirty="0" smtClean="0"/>
              <a:t> (</a:t>
            </a:r>
            <a:r>
              <a:rPr lang="en-US" dirty="0" err="1" smtClean="0"/>
              <a:t>pengulangan</a:t>
            </a:r>
            <a:r>
              <a:rPr lang="en-US" dirty="0" smtClean="0"/>
              <a:t>) data,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pengkodean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Basis Data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Accuracy </a:t>
            </a:r>
            <a:r>
              <a:rPr lang="en-US" dirty="0" smtClean="0"/>
              <a:t>(</a:t>
            </a:r>
            <a:r>
              <a:rPr lang="en-US" dirty="0" err="1" smtClean="0"/>
              <a:t>Keakuratan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pengkodean</a:t>
            </a:r>
            <a:r>
              <a:rPr lang="en-US" dirty="0" smtClean="0"/>
              <a:t>, </a:t>
            </a:r>
            <a:r>
              <a:rPr lang="en-US" dirty="0" err="1" smtClean="0"/>
              <a:t>relasi</a:t>
            </a:r>
            <a:r>
              <a:rPr lang="en-US" dirty="0" smtClean="0"/>
              <a:t> yang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/</a:t>
            </a:r>
            <a:r>
              <a:rPr lang="en-US" dirty="0" err="1" smtClean="0"/>
              <a:t>batasan</a:t>
            </a:r>
            <a:r>
              <a:rPr lang="en-US" dirty="0" smtClean="0"/>
              <a:t> (</a:t>
            </a:r>
            <a:r>
              <a:rPr lang="en-US" i="1" dirty="0" smtClean="0"/>
              <a:t>Constraint</a:t>
            </a:r>
            <a:r>
              <a:rPr lang="en-US" dirty="0" smtClean="0"/>
              <a:t>) </a:t>
            </a:r>
            <a:r>
              <a:rPr lang="en-US" dirty="0" err="1" smtClean="0"/>
              <a:t>tipe</a:t>
            </a:r>
            <a:r>
              <a:rPr lang="en-US" dirty="0" smtClean="0"/>
              <a:t> data, domain data,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keunikan</a:t>
            </a:r>
            <a:r>
              <a:rPr lang="en-US" dirty="0" smtClean="0"/>
              <a:t> data</a:t>
            </a:r>
          </a:p>
          <a:p>
            <a:r>
              <a:rPr lang="en-US" i="1" dirty="0" smtClean="0"/>
              <a:t>Availability </a:t>
            </a:r>
            <a:r>
              <a:rPr lang="en-US" dirty="0" smtClean="0"/>
              <a:t>(</a:t>
            </a:r>
            <a:r>
              <a:rPr lang="en-US" dirty="0" err="1" smtClean="0"/>
              <a:t>Ketersediaan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tiap-tiap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(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Basis Data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 smtClean="0"/>
              <a:t>Completness</a:t>
            </a:r>
            <a:r>
              <a:rPr lang="en-US" i="1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Kelengkapan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Agar data yang </a:t>
            </a:r>
            <a:r>
              <a:rPr lang="en-US" dirty="0" err="1" smtClean="0"/>
              <a:t>dikelola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Security </a:t>
            </a:r>
            <a:r>
              <a:rPr lang="en-US" dirty="0" smtClean="0"/>
              <a:t>(</a:t>
            </a:r>
            <a:r>
              <a:rPr lang="en-US" dirty="0" err="1" smtClean="0"/>
              <a:t>Keamanan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Agar </a:t>
            </a:r>
            <a:r>
              <a:rPr lang="en-US" dirty="0" err="1" smtClean="0"/>
              <a:t>kerahasiaan</a:t>
            </a:r>
            <a:r>
              <a:rPr lang="en-US" dirty="0" smtClean="0"/>
              <a:t> data </a:t>
            </a:r>
            <a:r>
              <a:rPr lang="en-US" dirty="0" err="1" smtClean="0"/>
              <a:t>terjamin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data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dikonsumsi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endParaRPr lang="en-US" dirty="0" smtClean="0"/>
          </a:p>
          <a:p>
            <a:r>
              <a:rPr lang="en-US" dirty="0" err="1" smtClean="0"/>
              <a:t>Kebersamaan</a:t>
            </a:r>
            <a:r>
              <a:rPr lang="en-US" dirty="0" smtClean="0"/>
              <a:t> (</a:t>
            </a:r>
            <a:r>
              <a:rPr lang="en-US" i="1" dirty="0" err="1" smtClean="0"/>
              <a:t>Shareability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Bersifat</a:t>
            </a:r>
            <a:r>
              <a:rPr lang="en-US" dirty="0" smtClean="0"/>
              <a:t> multiuser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Basis Data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Kemudaan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Program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 smtClean="0"/>
          </a:p>
          <a:p>
            <a:pPr lvl="1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basis data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DBMS</a:t>
            </a:r>
          </a:p>
          <a:p>
            <a:r>
              <a:rPr lang="en-US" dirty="0" err="1" smtClean="0"/>
              <a:t>Pemakaian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endParaRPr lang="en-US" dirty="0" smtClean="0"/>
          </a:p>
          <a:p>
            <a:pPr lvl="1"/>
            <a:r>
              <a:rPr lang="en-US" dirty="0" smtClean="0"/>
              <a:t>Basis data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data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tools yang </a:t>
            </a:r>
            <a:r>
              <a:rPr lang="en-US" dirty="0" err="1" smtClean="0"/>
              <a:t>disediakan</a:t>
            </a:r>
            <a:r>
              <a:rPr lang="en-US" dirty="0" smtClean="0"/>
              <a:t> DBMS</a:t>
            </a:r>
          </a:p>
          <a:p>
            <a:r>
              <a:rPr lang="en-US" dirty="0" err="1" smtClean="0"/>
              <a:t>Kebebasan</a:t>
            </a:r>
            <a:r>
              <a:rPr lang="en-US" dirty="0" smtClean="0"/>
              <a:t> Data (</a:t>
            </a:r>
            <a:r>
              <a:rPr lang="en-US" i="1" dirty="0" smtClean="0"/>
              <a:t>Data Independency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level DBMS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membongkar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Basis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Pembuatan</a:t>
            </a:r>
            <a:r>
              <a:rPr lang="en-US" dirty="0" smtClean="0"/>
              <a:t> Basis Data (</a:t>
            </a:r>
            <a:r>
              <a:rPr lang="en-US" i="1" dirty="0"/>
              <a:t>c</a:t>
            </a:r>
            <a:r>
              <a:rPr lang="en-US" i="1" dirty="0" smtClean="0"/>
              <a:t>reate database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Penghapusan</a:t>
            </a:r>
            <a:r>
              <a:rPr lang="en-US" dirty="0" smtClean="0"/>
              <a:t> Basis Data (</a:t>
            </a:r>
            <a:r>
              <a:rPr lang="en-US" i="1" dirty="0"/>
              <a:t>d</a:t>
            </a:r>
            <a:r>
              <a:rPr lang="en-US" i="1" dirty="0" smtClean="0"/>
              <a:t>rop </a:t>
            </a:r>
            <a:r>
              <a:rPr lang="en-US" i="1" dirty="0"/>
              <a:t>d</a:t>
            </a:r>
            <a:r>
              <a:rPr lang="en-US" i="1" dirty="0" smtClean="0"/>
              <a:t>atabase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i="1" dirty="0" smtClean="0"/>
              <a:t>File</a:t>
            </a:r>
            <a:r>
              <a:rPr lang="en-US" dirty="0" smtClean="0"/>
              <a:t>/</a:t>
            </a:r>
            <a:r>
              <a:rPr lang="en-US" dirty="0" err="1" smtClean="0"/>
              <a:t>Tabel</a:t>
            </a:r>
            <a:r>
              <a:rPr lang="en-US" dirty="0" smtClean="0"/>
              <a:t> (</a:t>
            </a:r>
            <a:r>
              <a:rPr lang="en-US" i="1" dirty="0"/>
              <a:t>c</a:t>
            </a:r>
            <a:r>
              <a:rPr lang="en-US" i="1" dirty="0" smtClean="0"/>
              <a:t>reate Table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Penghapusan</a:t>
            </a:r>
            <a:r>
              <a:rPr lang="en-US" dirty="0" smtClean="0"/>
              <a:t> </a:t>
            </a:r>
            <a:r>
              <a:rPr lang="en-US" i="1" dirty="0" smtClean="0"/>
              <a:t>File</a:t>
            </a:r>
            <a:r>
              <a:rPr lang="en-US" dirty="0" smtClean="0"/>
              <a:t>/</a:t>
            </a:r>
            <a:r>
              <a:rPr lang="en-US" dirty="0" err="1" smtClean="0"/>
              <a:t>Tabel</a:t>
            </a:r>
            <a:r>
              <a:rPr lang="en-US" dirty="0" smtClean="0"/>
              <a:t> (</a:t>
            </a:r>
            <a:r>
              <a:rPr lang="en-US" i="1" dirty="0" smtClean="0"/>
              <a:t>drop table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Pengubahan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(</a:t>
            </a:r>
            <a:r>
              <a:rPr lang="en-US" i="1" dirty="0" smtClean="0"/>
              <a:t>Update ….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Penambahan</a:t>
            </a:r>
            <a:r>
              <a:rPr lang="en-US" dirty="0"/>
              <a:t> </a:t>
            </a:r>
            <a:r>
              <a:rPr lang="en-US" dirty="0" smtClean="0"/>
              <a:t>data (Insert into….)</a:t>
            </a:r>
          </a:p>
          <a:p>
            <a:r>
              <a:rPr lang="en-US" dirty="0" err="1" smtClean="0"/>
              <a:t>Pengambilan</a:t>
            </a:r>
            <a:r>
              <a:rPr lang="en-US" dirty="0" smtClean="0"/>
              <a:t> data (</a:t>
            </a:r>
            <a:r>
              <a:rPr lang="en-US" i="1" dirty="0" smtClean="0"/>
              <a:t>retrieve/search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Penghapusan</a:t>
            </a:r>
            <a:r>
              <a:rPr lang="en-US" dirty="0" smtClean="0"/>
              <a:t> data (</a:t>
            </a:r>
            <a:r>
              <a:rPr lang="en-US" i="1" dirty="0" smtClean="0"/>
              <a:t>delete…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Pengguna</a:t>
            </a:r>
            <a:r>
              <a:rPr lang="en-US" dirty="0" smtClean="0"/>
              <a:t> Basis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Administrator Basis Data (DBA)</a:t>
            </a:r>
          </a:p>
          <a:p>
            <a:pPr lvl="1"/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r>
              <a:rPr lang="en-US" dirty="0" err="1" smtClean="0"/>
              <a:t>Perancang</a:t>
            </a:r>
            <a:r>
              <a:rPr lang="en-US" dirty="0" smtClean="0"/>
              <a:t> Basis Data</a:t>
            </a:r>
          </a:p>
          <a:p>
            <a:r>
              <a:rPr lang="en-US" dirty="0" smtClean="0"/>
              <a:t>Programmer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</a:t>
            </a:r>
            <a:r>
              <a:rPr lang="en-US" i="1" dirty="0" smtClean="0"/>
              <a:t>End User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mengkases</a:t>
            </a:r>
            <a:r>
              <a:rPr lang="en-US" dirty="0" smtClean="0"/>
              <a:t> basis data</a:t>
            </a:r>
          </a:p>
          <a:p>
            <a:pPr lvl="1"/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dibedakan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:</a:t>
            </a:r>
          </a:p>
          <a:p>
            <a:pPr lvl="2"/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  <a:p>
            <a:pPr lvl="2"/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interaktif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Penerapan</a:t>
            </a:r>
            <a:r>
              <a:rPr lang="en-US" dirty="0" smtClean="0"/>
              <a:t> Basis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basis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Bidang-bidang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r>
              <a:rPr lang="en-US" dirty="0" smtClean="0"/>
              <a:t> yang </a:t>
            </a:r>
            <a:r>
              <a:rPr lang="en-US" dirty="0" err="1" smtClean="0"/>
              <a:t>memanfaatkan</a:t>
            </a:r>
            <a:r>
              <a:rPr lang="en-US" dirty="0" smtClean="0"/>
              <a:t> basis data </a:t>
            </a: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Kepagawaian</a:t>
            </a:r>
            <a:endParaRPr lang="en-US" dirty="0" smtClean="0"/>
          </a:p>
          <a:p>
            <a:pPr lvl="1"/>
            <a:r>
              <a:rPr lang="en-US" dirty="0" err="1" smtClean="0"/>
              <a:t>Pergudangan</a:t>
            </a:r>
            <a:endParaRPr lang="en-US" dirty="0" smtClean="0"/>
          </a:p>
          <a:p>
            <a:pPr lvl="1"/>
            <a:r>
              <a:rPr lang="en-US" dirty="0" err="1" smtClean="0"/>
              <a:t>Akuntansi</a:t>
            </a:r>
            <a:endParaRPr lang="en-US" dirty="0" smtClean="0"/>
          </a:p>
          <a:p>
            <a:pPr lvl="1"/>
            <a:r>
              <a:rPr lang="en-US" dirty="0" err="1" smtClean="0"/>
              <a:t>Pendidikan</a:t>
            </a:r>
            <a:endParaRPr lang="en-US" dirty="0" smtClean="0"/>
          </a:p>
          <a:p>
            <a:pPr lvl="1"/>
            <a:r>
              <a:rPr lang="en-US" dirty="0" err="1" smtClean="0"/>
              <a:t>Perbankan</a:t>
            </a:r>
            <a:endParaRPr lang="en-US" dirty="0" smtClean="0"/>
          </a:p>
          <a:p>
            <a:pPr lvl="1"/>
            <a:r>
              <a:rPr lang="en-US" dirty="0" err="1" smtClean="0"/>
              <a:t>Kesehatan</a:t>
            </a:r>
            <a:endParaRPr lang="en-US" dirty="0" smtClean="0"/>
          </a:p>
          <a:p>
            <a:pPr lvl="1"/>
            <a:r>
              <a:rPr lang="en-US" dirty="0" smtClean="0"/>
              <a:t>Telekomunikasi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3429000" cy="572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657600" y="1219200"/>
            <a:ext cx="531337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apa</a:t>
            </a:r>
            <a:r>
              <a:rPr lang="en-US" sz="2000" dirty="0" smtClean="0"/>
              <a:t> yang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dapatkan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endParaRPr lang="en-US" sz="2000" dirty="0" smtClean="0"/>
          </a:p>
          <a:p>
            <a:pPr marL="225425" indent="-225425"/>
            <a:r>
              <a:rPr lang="en-US" sz="2000" dirty="0" smtClean="0"/>
              <a:t>	</a:t>
            </a:r>
            <a:r>
              <a:rPr lang="en-US" sz="2000" dirty="0" err="1" smtClean="0"/>
              <a:t>kumpulan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disamping?Sebutkan</a:t>
            </a:r>
            <a:r>
              <a:rPr lang="en-US" sz="2000" dirty="0" smtClean="0"/>
              <a:t>!</a:t>
            </a:r>
          </a:p>
          <a:p>
            <a:pPr marL="225425" indent="-225425"/>
            <a:endParaRPr lang="en-US" sz="2000" dirty="0" smtClean="0"/>
          </a:p>
          <a:p>
            <a:pPr marL="225425" indent="-225425">
              <a:buFont typeface="Arial" pitchFamily="34" charset="0"/>
              <a:buChar char="•"/>
            </a:pPr>
            <a:r>
              <a:rPr lang="en-US" sz="2000" dirty="0" err="1" smtClean="0"/>
              <a:t>Definisikan</a:t>
            </a:r>
            <a:r>
              <a:rPr lang="en-US" sz="2000" dirty="0" smtClean="0"/>
              <a:t> </a:t>
            </a:r>
            <a:r>
              <a:rPr lang="en-US" sz="2000" i="1" dirty="0" smtClean="0"/>
              <a:t>record, attribute,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i="1" dirty="0" smtClean="0"/>
              <a:t>data value</a:t>
            </a:r>
          </a:p>
          <a:p>
            <a:pPr marL="225425"/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disamping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!</a:t>
            </a:r>
          </a:p>
          <a:p>
            <a:pPr marL="225425"/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</a:t>
            </a:r>
            <a:r>
              <a:rPr lang="en-US" sz="2000" dirty="0" err="1" smtClean="0"/>
              <a:t>Temukan</a:t>
            </a:r>
            <a:r>
              <a:rPr lang="en-US" sz="2000" dirty="0" smtClean="0"/>
              <a:t> </a:t>
            </a:r>
            <a:r>
              <a:rPr lang="en-US" sz="2000" dirty="0" err="1" smtClean="0"/>
              <a:t>relasi</a:t>
            </a:r>
            <a:r>
              <a:rPr lang="en-US" sz="2000" dirty="0" smtClean="0"/>
              <a:t> </a:t>
            </a:r>
            <a:r>
              <a:rPr lang="en-US" sz="2000" dirty="0" err="1" smtClean="0"/>
              <a:t>diantara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 smtClean="0"/>
              <a:t>disamping</a:t>
            </a:r>
            <a:r>
              <a:rPr lang="en-US" sz="2000" dirty="0" smtClean="0"/>
              <a:t>!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</a:t>
            </a:r>
            <a:r>
              <a:rPr lang="en-US" sz="2000" dirty="0" err="1" smtClean="0"/>
              <a:t>Jika</a:t>
            </a:r>
            <a:r>
              <a:rPr lang="en-US" sz="2000" dirty="0" smtClean="0"/>
              <a:t> “CS” </a:t>
            </a:r>
            <a:r>
              <a:rPr lang="en-US" sz="2000" dirty="0" err="1" smtClean="0"/>
              <a:t>pada</a:t>
            </a:r>
            <a:r>
              <a:rPr lang="en-US" sz="2000" dirty="0" smtClean="0"/>
              <a:t> “</a:t>
            </a:r>
            <a:r>
              <a:rPr lang="en-US" sz="2000" dirty="0" err="1" smtClean="0"/>
              <a:t>Departement</a:t>
            </a:r>
            <a:r>
              <a:rPr lang="en-US" sz="2000" dirty="0" smtClean="0"/>
              <a:t>” </a:t>
            </a:r>
            <a:r>
              <a:rPr lang="en-US" sz="2000" dirty="0" err="1" smtClean="0"/>
              <a:t>diubah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endParaRPr lang="en-US" sz="2000" dirty="0" smtClean="0"/>
          </a:p>
          <a:p>
            <a:r>
              <a:rPr lang="en-US" sz="2000" dirty="0" smtClean="0"/>
              <a:t>    “CSSE”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awal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i="1" dirty="0" err="1" smtClean="0"/>
              <a:t>course_number</a:t>
            </a:r>
            <a:r>
              <a:rPr lang="en-US" sz="2000" i="1" dirty="0" smtClean="0"/>
              <a:t> </a:t>
            </a:r>
            <a:r>
              <a:rPr lang="en-US" sz="2000" dirty="0" err="1" smtClean="0"/>
              <a:t>juga</a:t>
            </a:r>
            <a:endParaRPr lang="en-US" sz="2000" dirty="0" smtClean="0"/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berubah</a:t>
            </a:r>
            <a:r>
              <a:rPr lang="en-US" sz="2000" dirty="0" smtClean="0"/>
              <a:t>, </a:t>
            </a:r>
            <a:r>
              <a:rPr lang="en-US" sz="2000" dirty="0" err="1" smtClean="0"/>
              <a:t>temukan</a:t>
            </a:r>
            <a:r>
              <a:rPr lang="en-US" sz="2000" dirty="0" smtClean="0"/>
              <a:t> </a:t>
            </a:r>
            <a:r>
              <a:rPr lang="en-US" sz="2000" dirty="0" err="1" smtClean="0"/>
              <a:t>apa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database yang 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ubah</a:t>
            </a:r>
            <a:r>
              <a:rPr lang="en-US" sz="2000" dirty="0" smtClean="0"/>
              <a:t>!</a:t>
            </a:r>
          </a:p>
          <a:p>
            <a:pPr marL="457200" indent="-45720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 l="1997" b="40156"/>
          <a:stretch/>
        </p:blipFill>
        <p:spPr bwMode="auto">
          <a:xfrm>
            <a:off x="-76200" y="0"/>
            <a:ext cx="5429865" cy="554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59844" r="26194"/>
          <a:stretch/>
        </p:blipFill>
        <p:spPr bwMode="auto">
          <a:xfrm>
            <a:off x="5105399" y="1600200"/>
            <a:ext cx="410690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57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Data, Basis Data,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pic>
        <p:nvPicPr>
          <p:cNvPr id="4" name="Content Placeholder 3" descr="data-download-ic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94" y="1524000"/>
            <a:ext cx="2107306" cy="2514600"/>
          </a:xfrm>
        </p:spPr>
      </p:pic>
      <p:pic>
        <p:nvPicPr>
          <p:cNvPr id="5" name="Picture 4" descr="dat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267200"/>
            <a:ext cx="3886200" cy="1689652"/>
          </a:xfrm>
          <a:prstGeom prst="rect">
            <a:avLst/>
          </a:prstGeom>
        </p:spPr>
      </p:pic>
      <p:pic>
        <p:nvPicPr>
          <p:cNvPr id="6" name="Picture 5" descr="information-300x3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695450"/>
            <a:ext cx="2190750" cy="2190750"/>
          </a:xfrm>
          <a:prstGeom prst="rect">
            <a:avLst/>
          </a:prstGeom>
        </p:spPr>
      </p:pic>
      <p:sp>
        <p:nvSpPr>
          <p:cNvPr id="8" name="Bent-Up Arrow 7"/>
          <p:cNvSpPr/>
          <p:nvPr/>
        </p:nvSpPr>
        <p:spPr>
          <a:xfrm rot="4528506">
            <a:off x="1624052" y="3910053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-Up Arrow 8"/>
          <p:cNvSpPr/>
          <p:nvPr/>
        </p:nvSpPr>
        <p:spPr>
          <a:xfrm>
            <a:off x="6553200" y="3886200"/>
            <a:ext cx="1219200" cy="1066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Data, Basis Data,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Data, </a:t>
            </a:r>
          </a:p>
          <a:p>
            <a:pPr lvl="1"/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i="1" dirty="0" smtClean="0"/>
              <a:t>datum </a:t>
            </a:r>
            <a:r>
              <a:rPr lang="en-US" dirty="0" smtClean="0"/>
              <a:t>yang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, </a:t>
            </a:r>
            <a:r>
              <a:rPr lang="en-US" dirty="0" err="1" smtClean="0"/>
              <a:t>kejadian-kejadian</a:t>
            </a:r>
            <a:r>
              <a:rPr lang="en-US" dirty="0" smtClean="0"/>
              <a:t> (event),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)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endParaRPr lang="en-US" i="1" dirty="0" smtClean="0"/>
          </a:p>
          <a:p>
            <a:r>
              <a:rPr lang="en-US" dirty="0" smtClean="0"/>
              <a:t>Basis Data</a:t>
            </a:r>
          </a:p>
          <a:p>
            <a:pPr lvl="1"/>
            <a:r>
              <a:rPr lang="en-US" dirty="0" smtClean="0"/>
              <a:t>Kumpulan data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, </a:t>
            </a:r>
            <a:r>
              <a:rPr lang="en-US" dirty="0" err="1" smtClean="0"/>
              <a:t>tersimpan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memanipulasinya</a:t>
            </a:r>
            <a:r>
              <a:rPr lang="en-US" dirty="0" smtClean="0"/>
              <a:t> (</a:t>
            </a:r>
            <a:r>
              <a:rPr lang="en-US" dirty="0" err="1" smtClean="0"/>
              <a:t>Jogiyanto</a:t>
            </a:r>
            <a:r>
              <a:rPr lang="en-US" dirty="0" smtClean="0"/>
              <a:t>, 2005)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Data, Basis Data,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Informasi</a:t>
            </a:r>
            <a:endParaRPr lang="en-US" dirty="0" smtClean="0"/>
          </a:p>
          <a:p>
            <a:pPr lvl="1"/>
            <a:r>
              <a:rPr lang="en-US" dirty="0" smtClean="0"/>
              <a:t>Data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sedemikian</a:t>
            </a:r>
            <a:r>
              <a:rPr lang="en-US" dirty="0" smtClean="0"/>
              <a:t> </a:t>
            </a:r>
            <a:r>
              <a:rPr lang="en-US" dirty="0" err="1" smtClean="0"/>
              <a:t>rupa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(McFadden, 1999)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Basis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Basis Data ?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db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5999"/>
            <a:ext cx="4648200" cy="4295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Organisasi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basis data, data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tingkatakan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209800" y="2590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Tingkatan</a:t>
            </a:r>
            <a:r>
              <a:rPr lang="en-US" dirty="0" smtClean="0"/>
              <a:t> Data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Bit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byte</a:t>
            </a:r>
            <a:r>
              <a:rPr lang="en-US" dirty="0" smtClean="0"/>
              <a:t>, </a:t>
            </a:r>
          </a:p>
          <a:p>
            <a:pPr lvl="1"/>
            <a:r>
              <a:rPr lang="en-US" i="1" dirty="0" smtClean="0"/>
              <a:t>Bit</a:t>
            </a:r>
            <a:r>
              <a:rPr lang="en-US" dirty="0" smtClean="0"/>
              <a:t>,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yang </a:t>
            </a:r>
            <a:r>
              <a:rPr lang="en-US" dirty="0" err="1" smtClean="0"/>
              <a:t>bernilai</a:t>
            </a:r>
            <a:r>
              <a:rPr lang="en-US" dirty="0" smtClean="0"/>
              <a:t> (0 </a:t>
            </a:r>
            <a:r>
              <a:rPr lang="en-US" dirty="0" err="1" smtClean="0"/>
              <a:t>dan</a:t>
            </a:r>
            <a:r>
              <a:rPr lang="en-US" dirty="0" smtClean="0"/>
              <a:t> 1)</a:t>
            </a:r>
          </a:p>
          <a:p>
            <a:pPr lvl="1"/>
            <a:r>
              <a:rPr lang="en-US" i="1" dirty="0" smtClean="0"/>
              <a:t>Byte</a:t>
            </a:r>
            <a:r>
              <a:rPr lang="en-US" dirty="0" smtClean="0"/>
              <a:t>,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yang </a:t>
            </a:r>
            <a:r>
              <a:rPr lang="en-US" dirty="0" err="1" smtClean="0"/>
              <a:t>dialamatkan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memory. 1 byte = …… bit?</a:t>
            </a:r>
          </a:p>
          <a:p>
            <a:r>
              <a:rPr lang="en-US" i="1" dirty="0" smtClean="0"/>
              <a:t>Field/attribute/item</a:t>
            </a:r>
            <a:r>
              <a:rPr lang="en-US" dirty="0" smtClean="0"/>
              <a:t>, unit </a:t>
            </a:r>
            <a:r>
              <a:rPr lang="en-US" dirty="0" err="1" smtClean="0"/>
              <a:t>terkecil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dipecah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unit lain yang </a:t>
            </a:r>
            <a:r>
              <a:rPr lang="en-US" dirty="0" err="1" smtClean="0"/>
              <a:t>bermakna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Tingkatan</a:t>
            </a:r>
            <a:r>
              <a:rPr lang="en-US" dirty="0" smtClean="0"/>
              <a:t> Data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Record</a:t>
            </a:r>
            <a:r>
              <a:rPr lang="en-US" dirty="0" smtClean="0"/>
              <a:t>,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field</a:t>
            </a:r>
            <a:r>
              <a:rPr lang="en-US" dirty="0" smtClean="0"/>
              <a:t> yang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unit </a:t>
            </a:r>
            <a:r>
              <a:rPr lang="en-US" dirty="0" err="1" smtClean="0"/>
              <a:t>dari</a:t>
            </a:r>
            <a:r>
              <a:rPr lang="en-US" dirty="0" smtClean="0"/>
              <a:t> data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i="1" dirty="0" smtClean="0"/>
              <a:t>item data </a:t>
            </a:r>
            <a:r>
              <a:rPr lang="en-US" dirty="0" smtClean="0"/>
              <a:t>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 smtClean="0"/>
          </a:p>
          <a:p>
            <a:r>
              <a:rPr lang="en-US" i="1" dirty="0" smtClean="0"/>
              <a:t>File,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i="1" dirty="0" smtClean="0"/>
              <a:t>record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Database</a:t>
            </a:r>
            <a:r>
              <a:rPr lang="en-US" dirty="0" smtClean="0"/>
              <a:t>,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file yang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/>
              <a:t> </a:t>
            </a:r>
            <a:r>
              <a:rPr lang="en-US" dirty="0" err="1" smtClean="0"/>
              <a:t>dimanipulasi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Basis Data</a:t>
            </a:r>
            <a:endParaRPr lang="en-US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914400" y="2209800"/>
            <a:ext cx="3352800" cy="1447800"/>
            <a:chOff x="2304" y="1488"/>
            <a:chExt cx="2256" cy="912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2304" y="1584"/>
              <a:ext cx="480" cy="720"/>
              <a:chOff x="528" y="1584"/>
              <a:chExt cx="1104" cy="1872"/>
            </a:xfrm>
          </p:grpSpPr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528" y="1584"/>
                <a:ext cx="1104" cy="187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624" y="1632"/>
                <a:ext cx="912" cy="43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624" y="2256"/>
                <a:ext cx="912" cy="43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912" cy="43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072" y="1488"/>
              <a:ext cx="1488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168" y="1776"/>
              <a:ext cx="288" cy="336"/>
            </a:xfrm>
            <a:prstGeom prst="flowChartPunchedCard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3648" y="1776"/>
              <a:ext cx="288" cy="336"/>
            </a:xfrm>
            <a:prstGeom prst="flowChartPunchedCard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Arial" charset="0"/>
                </a:rPr>
                <a:t>MAP</a:t>
              </a: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4128" y="1776"/>
              <a:ext cx="288" cy="336"/>
            </a:xfrm>
            <a:prstGeom prst="flowChartPunchedCard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14"/>
            <p:cNvSpPr>
              <a:spLocks/>
            </p:cNvSpPr>
            <p:nvPr/>
          </p:nvSpPr>
          <p:spPr bwMode="auto">
            <a:xfrm>
              <a:off x="2640" y="1680"/>
              <a:ext cx="720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15"/>
            <p:cNvSpPr>
              <a:spLocks/>
            </p:cNvSpPr>
            <p:nvPr/>
          </p:nvSpPr>
          <p:spPr bwMode="auto">
            <a:xfrm rot="21485105" flipV="1">
              <a:off x="2592" y="1924"/>
              <a:ext cx="1728" cy="2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4724400" y="2057400"/>
            <a:ext cx="3657600" cy="1447800"/>
            <a:chOff x="2256" y="2688"/>
            <a:chExt cx="2352" cy="912"/>
          </a:xfrm>
        </p:grpSpPr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2256" y="2880"/>
              <a:ext cx="576" cy="576"/>
            </a:xfrm>
            <a:prstGeom prst="flowChartMagneticDisk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Arial" charset="0"/>
                </a:rPr>
                <a:t>Disk </a:t>
              </a:r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3120" y="2688"/>
              <a:ext cx="1488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3264" y="3024"/>
              <a:ext cx="336" cy="336"/>
            </a:xfrm>
            <a:prstGeom prst="flowChartDocumen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3696" y="3024"/>
              <a:ext cx="336" cy="336"/>
            </a:xfrm>
            <a:prstGeom prst="flowChartDocumen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Arial" charset="0"/>
                </a:rPr>
                <a:t>FILE</a:t>
              </a: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4128" y="3024"/>
              <a:ext cx="336" cy="336"/>
            </a:xfrm>
            <a:prstGeom prst="flowChartDocumen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rc 22"/>
            <p:cNvSpPr>
              <a:spLocks/>
            </p:cNvSpPr>
            <p:nvPr/>
          </p:nvSpPr>
          <p:spPr bwMode="auto">
            <a:xfrm>
              <a:off x="2688" y="2976"/>
              <a:ext cx="768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rc 23"/>
            <p:cNvSpPr>
              <a:spLocks/>
            </p:cNvSpPr>
            <p:nvPr/>
          </p:nvSpPr>
          <p:spPr bwMode="auto">
            <a:xfrm flipV="1">
              <a:off x="2592" y="3168"/>
              <a:ext cx="1728" cy="240"/>
            </a:xfrm>
            <a:custGeom>
              <a:avLst/>
              <a:gdLst>
                <a:gd name="G0" fmla="+- 0 0 0"/>
                <a:gd name="G1" fmla="+- 21593 0 0"/>
                <a:gd name="G2" fmla="+- 21600 0 0"/>
                <a:gd name="T0" fmla="*/ 530 w 21600"/>
                <a:gd name="T1" fmla="*/ 0 h 21593"/>
                <a:gd name="T2" fmla="*/ 21600 w 21600"/>
                <a:gd name="T3" fmla="*/ 21593 h 21593"/>
                <a:gd name="T4" fmla="*/ 0 w 21600"/>
                <a:gd name="T5" fmla="*/ 21593 h 21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3" fill="none" extrusionOk="0">
                  <a:moveTo>
                    <a:pt x="530" y="-1"/>
                  </a:moveTo>
                  <a:cubicBezTo>
                    <a:pt x="12249" y="287"/>
                    <a:pt x="21600" y="9870"/>
                    <a:pt x="21600" y="21593"/>
                  </a:cubicBezTo>
                </a:path>
                <a:path w="21600" h="21593" stroke="0" extrusionOk="0">
                  <a:moveTo>
                    <a:pt x="530" y="-1"/>
                  </a:moveTo>
                  <a:cubicBezTo>
                    <a:pt x="12249" y="287"/>
                    <a:pt x="21600" y="9870"/>
                    <a:pt x="21600" y="21593"/>
                  </a:cubicBezTo>
                  <a:lnTo>
                    <a:pt x="0" y="2159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8" name="Group 53"/>
          <p:cNvGraphicFramePr>
            <a:graphicFrameLocks noGrp="1"/>
          </p:cNvGraphicFramePr>
          <p:nvPr>
            <p:ph sz="half" idx="4294967295"/>
          </p:nvPr>
        </p:nvGraphicFramePr>
        <p:xfrm>
          <a:off x="1219200" y="4264025"/>
          <a:ext cx="6858000" cy="1600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NIM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Nama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Alamat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Tgl. Lahir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0400100252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Adi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Jl. Akasia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12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Januari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1980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0400200144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Sandi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Jl. Pulau Kawe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 April 1981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0300100312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Heru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Jl. Ahmad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Yani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31 </a:t>
                      </a:r>
                      <a:r>
                        <a:rPr kumimoji="0" lang="en-US" sz="1300" u="none" strike="noStrike" cap="none" normalizeH="0" baseline="0" dirty="0" err="1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Juli</a:t>
                      </a:r>
                      <a:r>
                        <a:rPr kumimoji="0" lang="en-US" sz="13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1980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90600" y="1828800"/>
            <a:ext cx="346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Analogi</a:t>
            </a:r>
            <a:r>
              <a:rPr lang="en-US" dirty="0" smtClean="0"/>
              <a:t> Basis Data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Lemari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Arsip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90600" y="3733800"/>
            <a:ext cx="13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Lemari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76800" y="3733800"/>
            <a:ext cx="114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Basis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647</Words>
  <Application>Microsoft Office PowerPoint</Application>
  <PresentationFormat>On-screen Show (4:3)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Perancangan Basis Data Chapter 1 Konsep Dasar Basis Data</vt:lpstr>
      <vt:lpstr>Data, Basis Data, dan Informasi</vt:lpstr>
      <vt:lpstr>Data, Basis Data, dan Informasi</vt:lpstr>
      <vt:lpstr>Data, Basis Data, dan Informasi</vt:lpstr>
      <vt:lpstr>Perbedaan Sistem Informasi dan Sistem Basis Data</vt:lpstr>
      <vt:lpstr>Organisasi Data</vt:lpstr>
      <vt:lpstr>Tingkatan Data (1)</vt:lpstr>
      <vt:lpstr>Tingkatan Data (2)</vt:lpstr>
      <vt:lpstr>Konsep Basis Data</vt:lpstr>
      <vt:lpstr>Tujuan dan Manfaat Basis Data (1)</vt:lpstr>
      <vt:lpstr>Tujuan dan Manfaat Basis Data (2)</vt:lpstr>
      <vt:lpstr>Tujuan dan Manfaat Basis Data (3)</vt:lpstr>
      <vt:lpstr>Tujuan dan Manfaat Basis Data (4)</vt:lpstr>
      <vt:lpstr>Operasi Dasar Basis Data</vt:lpstr>
      <vt:lpstr>Pengguna Basis Data</vt:lpstr>
      <vt:lpstr>Penerapan Basis Data</vt:lpstr>
      <vt:lpstr>Tugas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Basis Data Chapter 1 Konsep Dasar Basis Data</dc:title>
  <dc:creator>adam</dc:creator>
  <cp:lastModifiedBy>adamoulahella</cp:lastModifiedBy>
  <cp:revision>27</cp:revision>
  <dcterms:created xsi:type="dcterms:W3CDTF">2015-09-22T00:34:50Z</dcterms:created>
  <dcterms:modified xsi:type="dcterms:W3CDTF">2017-03-29T22:54:54Z</dcterms:modified>
</cp:coreProperties>
</file>