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6CB-DCFA-4E25-BABE-5284A595DAC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4AF-0419-42B6-8DEA-5C79FA94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6CB-DCFA-4E25-BABE-5284A595DAC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4AF-0419-42B6-8DEA-5C79FA94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6CB-DCFA-4E25-BABE-5284A595DAC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4AF-0419-42B6-8DEA-5C79FA94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7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6CB-DCFA-4E25-BABE-5284A595DAC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4AF-0419-42B6-8DEA-5C79FA94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6CB-DCFA-4E25-BABE-5284A595DAC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4AF-0419-42B6-8DEA-5C79FA94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6CB-DCFA-4E25-BABE-5284A595DAC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4AF-0419-42B6-8DEA-5C79FA94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6CB-DCFA-4E25-BABE-5284A595DAC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4AF-0419-42B6-8DEA-5C79FA94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6CB-DCFA-4E25-BABE-5284A595DAC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4AF-0419-42B6-8DEA-5C79FA94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6CB-DCFA-4E25-BABE-5284A595DAC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4AF-0419-42B6-8DEA-5C79FA94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6CB-DCFA-4E25-BABE-5284A595DAC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4AF-0419-42B6-8DEA-5C79FA94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7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6CB-DCFA-4E25-BABE-5284A595DAC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4AF-0419-42B6-8DEA-5C79FA94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A6CB-DCFA-4E25-BABE-5284A595DAC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94AF-0419-42B6-8DEA-5C79FA94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0912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sz="18400" spc="-3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2</a:t>
            </a:r>
            <a:r>
              <a:rPr lang="en-US" sz="15300" spc="-300" dirty="0" smtClean="0">
                <a:solidFill>
                  <a:schemeClr val="tx2"/>
                </a:solidFill>
              </a:rPr>
              <a:t> </a:t>
            </a:r>
            <a:br>
              <a:rPr lang="en-US" sz="15300" spc="-300" dirty="0" smtClean="0">
                <a:solidFill>
                  <a:schemeClr val="tx2"/>
                </a:solidFill>
              </a:rPr>
            </a:br>
            <a:r>
              <a:rPr lang="en-US" sz="9800" spc="-300" dirty="0" smtClean="0">
                <a:solidFill>
                  <a:schemeClr val="accent2"/>
                </a:solidFill>
              </a:rPr>
              <a:t>Database System </a:t>
            </a:r>
            <a:r>
              <a:rPr lang="en-US" spc="-300" dirty="0" smtClean="0"/>
              <a:t/>
            </a:r>
            <a:br>
              <a:rPr lang="en-US" spc="-300" dirty="0" smtClean="0"/>
            </a:br>
            <a:r>
              <a:rPr lang="en-US" spc="-300" dirty="0" smtClean="0">
                <a:solidFill>
                  <a:schemeClr val="accent1"/>
                </a:solidFill>
              </a:rPr>
              <a:t>Concepts and Architecture</a:t>
            </a:r>
            <a:endParaRPr lang="en-US" spc="-3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407" y="654122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1800" dirty="0" smtClean="0">
                <a:solidFill>
                  <a:srgbClr val="7030A0"/>
                </a:solidFill>
              </a:rPr>
              <a:t>Adam </a:t>
            </a:r>
            <a:r>
              <a:rPr lang="en-US" sz="1800" dirty="0" err="1" smtClean="0">
                <a:solidFill>
                  <a:srgbClr val="7030A0"/>
                </a:solidFill>
              </a:rPr>
              <a:t>Bachitar</a:t>
            </a:r>
            <a:r>
              <a:rPr lang="en-US" sz="1800" dirty="0" smtClean="0">
                <a:solidFill>
                  <a:srgbClr val="7030A0"/>
                </a:solidFill>
              </a:rPr>
              <a:t>, </a:t>
            </a:r>
            <a:r>
              <a:rPr lang="en-US" sz="1800" dirty="0" err="1" smtClean="0">
                <a:solidFill>
                  <a:srgbClr val="7030A0"/>
                </a:solidFill>
              </a:rPr>
              <a:t>S.Kom</a:t>
            </a:r>
            <a:r>
              <a:rPr lang="en-US" sz="1800" dirty="0" smtClean="0">
                <a:solidFill>
                  <a:srgbClr val="7030A0"/>
                </a:solidFill>
              </a:rPr>
              <a:t>., M.MT.</a:t>
            </a:r>
            <a:endParaRPr 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45" y="2034480"/>
            <a:ext cx="3529084" cy="1325563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Three-Schema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3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  <a:endParaRPr lang="en-US" sz="53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19" y="148064"/>
            <a:ext cx="6886006" cy="64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Independence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Data Independence :</a:t>
            </a:r>
          </a:p>
          <a:p>
            <a:pPr lvl="1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Kemampuan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conceptual schema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tanpa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schema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Data Independence :</a:t>
            </a:r>
          </a:p>
          <a:p>
            <a:pPr lvl="1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Kemampuan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 schema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tanpa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conceptual schema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jika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database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diubah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perlu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 Language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Definition Language (DDL)</a:t>
            </a:r>
          </a:p>
          <a:p>
            <a:r>
              <a:rPr lang="en-US" dirty="0" smtClean="0"/>
              <a:t>Data Manipulation </a:t>
            </a:r>
            <a:r>
              <a:rPr lang="en-US" dirty="0" err="1" smtClean="0"/>
              <a:t>Languange</a:t>
            </a:r>
            <a:r>
              <a:rPr lang="en-US" dirty="0" smtClean="0"/>
              <a:t> (DML)</a:t>
            </a:r>
          </a:p>
          <a:p>
            <a:pPr lvl="1"/>
            <a:r>
              <a:rPr lang="en-US" dirty="0" smtClean="0"/>
              <a:t>Low Level </a:t>
            </a:r>
            <a:r>
              <a:rPr lang="en-US" dirty="0" err="1" smtClean="0"/>
              <a:t>atau</a:t>
            </a:r>
            <a:r>
              <a:rPr lang="en-US" dirty="0" smtClean="0"/>
              <a:t> DML </a:t>
            </a:r>
            <a:r>
              <a:rPr lang="en-US" dirty="0" err="1" smtClean="0"/>
              <a:t>Prosedural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menspesifikasi</a:t>
            </a:r>
            <a:r>
              <a:rPr lang="en-US" dirty="0" smtClean="0"/>
              <a:t> data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data </a:t>
            </a:r>
          </a:p>
          <a:p>
            <a:pPr lvl="2"/>
            <a:r>
              <a:rPr lang="en-US" dirty="0" err="1" smtClean="0"/>
              <a:t>Menggunakan</a:t>
            </a:r>
            <a:r>
              <a:rPr lang="en-US" dirty="0" smtClean="0"/>
              <a:t> Bahasa </a:t>
            </a:r>
            <a:r>
              <a:rPr lang="en-US" dirty="0" err="1" smtClean="0"/>
              <a:t>pemrograman</a:t>
            </a:r>
            <a:r>
              <a:rPr lang="en-US" dirty="0" smtClean="0"/>
              <a:t> (ex. Java)</a:t>
            </a:r>
          </a:p>
          <a:p>
            <a:pPr lvl="1"/>
            <a:r>
              <a:rPr lang="en-US" dirty="0" smtClean="0"/>
              <a:t>High Level </a:t>
            </a:r>
            <a:r>
              <a:rPr lang="en-US" dirty="0" err="1" smtClean="0"/>
              <a:t>atau</a:t>
            </a:r>
            <a:r>
              <a:rPr lang="en-US" dirty="0" smtClean="0"/>
              <a:t> DML Non </a:t>
            </a:r>
            <a:r>
              <a:rPr lang="en-US" dirty="0" err="1" smtClean="0"/>
              <a:t>Prosedural</a:t>
            </a:r>
            <a:endParaRPr lang="en-US" dirty="0" smtClean="0"/>
          </a:p>
          <a:p>
            <a:pPr lvl="2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menspesifikasikan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data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lvl="2"/>
            <a:r>
              <a:rPr lang="en-US" dirty="0" err="1" smtClean="0"/>
              <a:t>Menggunakan</a:t>
            </a:r>
            <a:r>
              <a:rPr lang="en-US" dirty="0" smtClean="0"/>
              <a:t>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 Language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Definition Language (DDL)</a:t>
            </a:r>
          </a:p>
          <a:p>
            <a:pPr lvl="1"/>
            <a:r>
              <a:rPr lang="en-US" sz="3600" dirty="0" err="1" smtClean="0"/>
              <a:t>Digunakan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DBA (</a:t>
            </a:r>
            <a:r>
              <a:rPr lang="en-US" sz="3600" i="1" dirty="0" smtClean="0"/>
              <a:t>Database Administrator</a:t>
            </a:r>
            <a:r>
              <a:rPr lang="en-US" sz="3600" dirty="0" smtClean="0"/>
              <a:t>)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merancang</a:t>
            </a:r>
            <a:r>
              <a:rPr lang="en-US" sz="3600" dirty="0" smtClean="0"/>
              <a:t> </a:t>
            </a:r>
            <a:r>
              <a:rPr lang="en-US" sz="3600" dirty="0" err="1" smtClean="0"/>
              <a:t>konseptual</a:t>
            </a:r>
            <a:r>
              <a:rPr lang="en-US" sz="3600" dirty="0" smtClean="0"/>
              <a:t> schema database </a:t>
            </a:r>
            <a:r>
              <a:rPr lang="en-US" sz="3600" dirty="0" err="1" smtClean="0"/>
              <a:t>secara</a:t>
            </a:r>
            <a:r>
              <a:rPr lang="en-US" sz="3600" dirty="0" smtClean="0"/>
              <a:t> </a:t>
            </a:r>
            <a:r>
              <a:rPr lang="en-US" sz="3600" dirty="0" err="1" smtClean="0"/>
              <a:t>spesifik</a:t>
            </a:r>
            <a:endParaRPr lang="en-US" sz="3600" dirty="0" smtClean="0"/>
          </a:p>
          <a:p>
            <a:pPr lvl="1"/>
            <a:r>
              <a:rPr lang="en-US" sz="3600" dirty="0" err="1" smtClean="0"/>
              <a:t>Digunak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mendefinisikan</a:t>
            </a:r>
            <a:r>
              <a:rPr lang="en-US" sz="3600" dirty="0" smtClean="0"/>
              <a:t> internal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eksternal</a:t>
            </a:r>
            <a:r>
              <a:rPr lang="en-US" sz="3600" dirty="0" smtClean="0"/>
              <a:t> schema (Views)</a:t>
            </a:r>
          </a:p>
          <a:p>
            <a:pPr lvl="1"/>
            <a:r>
              <a:rPr lang="en-US" sz="3600" dirty="0" err="1" smtClean="0"/>
              <a:t>Dibeberapa</a:t>
            </a:r>
            <a:r>
              <a:rPr lang="en-US" sz="3600" dirty="0" smtClean="0"/>
              <a:t> DBMS </a:t>
            </a:r>
            <a:r>
              <a:rPr lang="en-US" sz="3600" dirty="0" err="1" smtClean="0"/>
              <a:t>dibedakan</a:t>
            </a:r>
            <a:r>
              <a:rPr lang="en-US" sz="3600" dirty="0" smtClean="0"/>
              <a:t> </a:t>
            </a:r>
            <a:r>
              <a:rPr lang="en-US" sz="3600" dirty="0" err="1" smtClean="0"/>
              <a:t>antara</a:t>
            </a:r>
            <a:r>
              <a:rPr lang="en-US" sz="3600" dirty="0" smtClean="0"/>
              <a:t> </a:t>
            </a:r>
            <a:r>
              <a:rPr lang="en-US" sz="3600" i="1" dirty="0" smtClean="0"/>
              <a:t>Storage Definition Language </a:t>
            </a:r>
            <a:r>
              <a:rPr lang="en-US" sz="3600" dirty="0" smtClean="0"/>
              <a:t>(SDL)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i="1" dirty="0" smtClean="0"/>
              <a:t>View Definition Language </a:t>
            </a:r>
            <a:r>
              <a:rPr lang="en-US" sz="3600" dirty="0" smtClean="0"/>
              <a:t>(VDL)</a:t>
            </a:r>
          </a:p>
        </p:txBody>
      </p:sp>
    </p:spTree>
    <p:extLst>
      <p:ext uri="{BB962C8B-B14F-4D97-AF65-F5344CB8AC3E}">
        <p14:creationId xmlns:p14="http://schemas.microsoft.com/office/powerpoint/2010/main" val="13850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451" y="2275811"/>
            <a:ext cx="3087806" cy="1368141"/>
          </a:xfrm>
        </p:spPr>
        <p:txBody>
          <a:bodyPr>
            <a:normAutofit fontScale="90000"/>
          </a:bodyPr>
          <a:lstStyle/>
          <a:p>
            <a:r>
              <a:rPr lang="en-US" sz="73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8900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  <a:endParaRPr lang="en-US" sz="8900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351"/>
            <a:ext cx="7741835" cy="64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kategorinya</a:t>
            </a:r>
            <a:endParaRPr lang="en-US" dirty="0" smtClean="0"/>
          </a:p>
          <a:p>
            <a:r>
              <a:rPr lang="en-US" dirty="0" smtClean="0"/>
              <a:t>Schemas, Instances </a:t>
            </a:r>
            <a:r>
              <a:rPr lang="en-US" dirty="0" err="1" smtClean="0"/>
              <a:t>dan</a:t>
            </a:r>
            <a:r>
              <a:rPr lang="en-US" dirty="0" smtClean="0"/>
              <a:t> State</a:t>
            </a:r>
          </a:p>
          <a:p>
            <a:r>
              <a:rPr lang="en-US" dirty="0" smtClean="0"/>
              <a:t>Level </a:t>
            </a:r>
            <a:r>
              <a:rPr lang="en-US" dirty="0" err="1" smtClean="0"/>
              <a:t>arsitektur</a:t>
            </a:r>
            <a:r>
              <a:rPr lang="en-US" dirty="0" smtClean="0"/>
              <a:t> basis data</a:t>
            </a:r>
          </a:p>
          <a:p>
            <a:r>
              <a:rPr lang="en-US" dirty="0" smtClean="0"/>
              <a:t>Data Independence</a:t>
            </a:r>
          </a:p>
          <a:p>
            <a:r>
              <a:rPr lang="en-US" dirty="0" smtClean="0"/>
              <a:t>Bahasa DBMS </a:t>
            </a:r>
            <a:r>
              <a:rPr lang="en-US" dirty="0" err="1" smtClean="0"/>
              <a:t>dan</a:t>
            </a:r>
            <a:r>
              <a:rPr lang="en-US" dirty="0" smtClean="0"/>
              <a:t>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305"/>
            <a:ext cx="10515600" cy="48208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Data Model :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/</a:t>
            </a:r>
            <a:r>
              <a:rPr lang="en-US" dirty="0" err="1" smtClean="0"/>
              <a:t>perkakas</a:t>
            </a:r>
            <a:r>
              <a:rPr lang="en-US" dirty="0" smtClean="0"/>
              <a:t>/</a:t>
            </a:r>
            <a:r>
              <a:rPr lang="en-US" b="1" i="1" dirty="0" smtClean="0"/>
              <a:t>tools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b="1" dirty="0" err="1" smtClean="0"/>
              <a:t>struktur</a:t>
            </a:r>
            <a:r>
              <a:rPr lang="en-US" b="1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r>
              <a:rPr lang="en-US" dirty="0" smtClean="0"/>
              <a:t>,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lain, </a:t>
            </a:r>
            <a:r>
              <a:rPr lang="en-US" dirty="0" err="1" smtClean="0"/>
              <a:t>semantiknya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konsistensinya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Model Operations :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i="1" dirty="0" smtClean="0"/>
              <a:t>retrievals</a:t>
            </a:r>
            <a:r>
              <a:rPr lang="en-US" i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smtClean="0"/>
              <a:t>update</a:t>
            </a:r>
            <a:r>
              <a:rPr lang="en-US" i="1" dirty="0" smtClean="0"/>
              <a:t> </a:t>
            </a:r>
            <a:r>
              <a:rPr lang="en-US" dirty="0" smtClean="0"/>
              <a:t>basis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data model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Operasi</a:t>
            </a:r>
            <a:r>
              <a:rPr lang="en-US" dirty="0" smtClean="0"/>
              <a:t> data model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i="1" dirty="0" smtClean="0"/>
              <a:t>basic model operations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smtClean="0"/>
              <a:t>user-defined operations</a:t>
            </a: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dirty="0" err="1" smtClean="0"/>
              <a:t>Struktur</a:t>
            </a:r>
            <a:r>
              <a:rPr lang="en-US" dirty="0" smtClean="0"/>
              <a:t> Data Model :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Konstruk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basis data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Konstruk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i="1" dirty="0" err="1" smtClean="0"/>
              <a:t>elemen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tipe</a:t>
            </a:r>
            <a:r>
              <a:rPr lang="en-US" dirty="0" smtClean="0"/>
              <a:t> data),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b="1" i="1" dirty="0" err="1" smtClean="0"/>
              <a:t>eleme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entitas</a:t>
            </a:r>
            <a:r>
              <a:rPr lang="en-US" dirty="0" smtClean="0"/>
              <a:t>, </a:t>
            </a:r>
            <a:r>
              <a:rPr lang="en-US" i="1" dirty="0" smtClean="0"/>
              <a:t>record</a:t>
            </a:r>
            <a:r>
              <a:rPr lang="en-US" dirty="0" smtClean="0"/>
              <a:t>, </a:t>
            </a:r>
            <a:r>
              <a:rPr lang="en-US" dirty="0" err="1" smtClean="0"/>
              <a:t>tabel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relasi</a:t>
            </a:r>
            <a:r>
              <a:rPr lang="en-US" i="1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i="1" dirty="0" err="1" smtClean="0"/>
              <a:t>elemen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High-level/Conceptual Data Models 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, </a:t>
            </a:r>
            <a:r>
              <a:rPr lang="en-US" dirty="0" err="1" smtClean="0"/>
              <a:t>atribut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i="1" dirty="0" smtClean="0"/>
              <a:t>real-world-object</a:t>
            </a:r>
            <a:r>
              <a:rPr lang="en-US" dirty="0" smtClean="0"/>
              <a:t> (ex. </a:t>
            </a:r>
            <a:r>
              <a:rPr lang="en-US" i="1" dirty="0" smtClean="0"/>
              <a:t>employee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property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(ex. </a:t>
            </a:r>
            <a:r>
              <a:rPr lang="en-US" i="1" dirty="0" err="1" smtClean="0"/>
              <a:t>employee_SSN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Relasi</a:t>
            </a:r>
            <a:r>
              <a:rPr lang="en-US" dirty="0" smtClean="0"/>
              <a:t>,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(ex. </a:t>
            </a:r>
            <a:r>
              <a:rPr lang="en-US" i="1" dirty="0" err="1" smtClean="0"/>
              <a:t>works_on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 smtClean="0"/>
              <a:t>record-based data models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object data model group</a:t>
            </a:r>
            <a:r>
              <a:rPr lang="en-US" dirty="0" smtClean="0"/>
              <a:t> (ODGM)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Low-level/Physical Data Models :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data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file di </a:t>
            </a:r>
            <a:r>
              <a:rPr lang="en-US" dirty="0" err="1" smtClean="0"/>
              <a:t>komputer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Schemas, Instances, </a:t>
            </a:r>
            <a:r>
              <a:rPr lang="en-US" dirty="0" err="1" smtClean="0"/>
              <a:t>dan</a:t>
            </a:r>
            <a:r>
              <a:rPr lang="en-US" dirty="0" smtClean="0"/>
              <a:t> Database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782"/>
            <a:ext cx="10515600" cy="4930017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Database Schema :</a:t>
            </a:r>
          </a:p>
          <a:p>
            <a:pPr lvl="1"/>
            <a:r>
              <a:rPr lang="en-US" sz="3200" b="1" i="1" dirty="0" err="1" smtClean="0"/>
              <a:t>Deskripsi</a:t>
            </a:r>
            <a:r>
              <a:rPr lang="en-US" sz="3200" i="1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database</a:t>
            </a:r>
          </a:p>
          <a:p>
            <a:pPr lvl="1"/>
            <a:r>
              <a:rPr lang="en-US" sz="3200" dirty="0" err="1" smtClean="0"/>
              <a:t>Termasuk</a:t>
            </a:r>
            <a:r>
              <a:rPr lang="en-US" sz="3200" dirty="0" smtClean="0"/>
              <a:t> </a:t>
            </a:r>
            <a:r>
              <a:rPr lang="en-US" sz="3200" dirty="0" err="1" smtClean="0"/>
              <a:t>deskripsi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struktur</a:t>
            </a:r>
            <a:r>
              <a:rPr lang="en-US" sz="3200" dirty="0" smtClean="0"/>
              <a:t> basis data, </a:t>
            </a:r>
            <a:r>
              <a:rPr lang="en-US" sz="3200" dirty="0" err="1" smtClean="0"/>
              <a:t>tipe</a:t>
            </a:r>
            <a:r>
              <a:rPr lang="en-US" sz="3200" dirty="0" smtClean="0"/>
              <a:t> data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batasan</a:t>
            </a:r>
            <a:r>
              <a:rPr lang="en-US" sz="3200" dirty="0" smtClean="0"/>
              <a:t> basis data</a:t>
            </a:r>
          </a:p>
          <a:p>
            <a:r>
              <a:rPr lang="en-US" sz="3600" dirty="0" smtClean="0"/>
              <a:t>Schema Diagram :</a:t>
            </a:r>
          </a:p>
          <a:p>
            <a:pPr lvl="1"/>
            <a:r>
              <a:rPr lang="en-US" sz="3200" b="1" i="1" dirty="0" err="1" smtClean="0"/>
              <a:t>Ilustrasi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menampilkan</a:t>
            </a:r>
            <a:r>
              <a:rPr lang="en-US" sz="3200" dirty="0" smtClean="0"/>
              <a:t> </a:t>
            </a:r>
            <a:r>
              <a:rPr lang="en-US" sz="3200" dirty="0" err="1" smtClean="0"/>
              <a:t>semua</a:t>
            </a:r>
            <a:r>
              <a:rPr lang="en-US" sz="3200" dirty="0" smtClean="0"/>
              <a:t> </a:t>
            </a:r>
            <a:r>
              <a:rPr lang="en-US" sz="3200" dirty="0" err="1" smtClean="0"/>
              <a:t>aspek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database schema</a:t>
            </a:r>
          </a:p>
          <a:p>
            <a:r>
              <a:rPr lang="en-US" sz="3600" dirty="0" smtClean="0"/>
              <a:t>Schema Construct :</a:t>
            </a:r>
          </a:p>
          <a:p>
            <a:pPr lvl="1"/>
            <a:r>
              <a:rPr lang="en-US" sz="3200" b="1" i="1" dirty="0" err="1" smtClean="0"/>
              <a:t>Komponen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schema </a:t>
            </a:r>
            <a:r>
              <a:rPr lang="en-US" sz="3200" dirty="0" err="1" smtClean="0"/>
              <a:t>atau</a:t>
            </a:r>
            <a:r>
              <a:rPr lang="en-US" sz="3200" dirty="0" smtClean="0"/>
              <a:t> object yang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schema (ex. STUDENT, COURSE)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782"/>
            <a:ext cx="10515600" cy="493001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64" y="1305399"/>
            <a:ext cx="7405048" cy="526078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628796" y="95535"/>
            <a:ext cx="3394882" cy="251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7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3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73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</a:t>
            </a:r>
            <a:endParaRPr lang="en-US" sz="73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Schemas, Instances, </a:t>
            </a:r>
            <a:r>
              <a:rPr lang="en-US" dirty="0" err="1" smtClean="0"/>
              <a:t>dan</a:t>
            </a:r>
            <a:r>
              <a:rPr lang="en-US" dirty="0" smtClean="0"/>
              <a:t> Database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Database State :</a:t>
            </a:r>
          </a:p>
          <a:p>
            <a:pPr lvl="1"/>
            <a:r>
              <a:rPr lang="en-US" sz="3200" dirty="0" smtClean="0"/>
              <a:t>Data </a:t>
            </a:r>
            <a:r>
              <a:rPr lang="en-US" sz="3200" dirty="0" err="1" smtClean="0"/>
              <a:t>aktual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tersimpan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basis data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saat</a:t>
            </a:r>
            <a:r>
              <a:rPr lang="en-US" sz="3200" dirty="0" smtClean="0"/>
              <a:t> </a:t>
            </a:r>
            <a:r>
              <a:rPr lang="en-US" sz="3200" dirty="0" err="1" smtClean="0"/>
              <a:t>tertentu</a:t>
            </a:r>
            <a:r>
              <a:rPr lang="en-US" sz="3200" dirty="0" smtClean="0"/>
              <a:t> </a:t>
            </a:r>
          </a:p>
          <a:p>
            <a:pPr lvl="1"/>
            <a:r>
              <a:rPr lang="en-US" sz="3200" dirty="0" err="1" smtClean="0"/>
              <a:t>Termasuk</a:t>
            </a:r>
            <a:r>
              <a:rPr lang="en-US" sz="3200" dirty="0" smtClean="0"/>
              <a:t> </a:t>
            </a:r>
            <a:r>
              <a:rPr lang="en-US" sz="3200" dirty="0" err="1" smtClean="0"/>
              <a:t>semua</a:t>
            </a:r>
            <a:r>
              <a:rPr lang="en-US" sz="3200" dirty="0" smtClean="0"/>
              <a:t> </a:t>
            </a:r>
            <a:r>
              <a:rPr lang="en-US" sz="3200" dirty="0" err="1" smtClean="0"/>
              <a:t>koleksi</a:t>
            </a:r>
            <a:r>
              <a:rPr lang="en-US" sz="3200" dirty="0" smtClean="0"/>
              <a:t> data yang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database</a:t>
            </a:r>
          </a:p>
          <a:p>
            <a:pPr lvl="1"/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i="1" dirty="0" smtClean="0"/>
              <a:t>database instance </a:t>
            </a:r>
            <a:r>
              <a:rPr lang="en-US" sz="3200" dirty="0" smtClean="0"/>
              <a:t>(</a:t>
            </a:r>
            <a:r>
              <a:rPr lang="en-US" sz="3200" i="1" dirty="0" smtClean="0"/>
              <a:t>snapshot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Ex :</a:t>
            </a:r>
            <a:r>
              <a:rPr lang="en-US" sz="3200" dirty="0" err="1" smtClean="0"/>
              <a:t>Konstruk</a:t>
            </a:r>
            <a:r>
              <a:rPr lang="en-US" sz="3200" dirty="0" smtClean="0"/>
              <a:t> STUDENT </a:t>
            </a:r>
            <a:r>
              <a:rPr lang="en-US" sz="3200" dirty="0" err="1" smtClean="0"/>
              <a:t>terdiri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set </a:t>
            </a:r>
            <a:r>
              <a:rPr lang="en-US" sz="3200" dirty="0" err="1" smtClean="0"/>
              <a:t>entitas</a:t>
            </a:r>
            <a:r>
              <a:rPr lang="en-US" sz="3200" dirty="0" smtClean="0"/>
              <a:t> student yang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INSTANCES</a:t>
            </a:r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29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023" y="1828800"/>
            <a:ext cx="3231107" cy="22109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3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89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  <a:endParaRPr lang="en-US" sz="89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33" y="0"/>
            <a:ext cx="5420436" cy="66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Three-Schema Architecture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didefinisikan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tiga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berikut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lvl="1"/>
            <a:r>
              <a:rPr lang="en-US" sz="3200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 Schema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(level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Fisik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mendeskripsikan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penyimpanan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fisik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</a:t>
            </a:r>
            <a:r>
              <a:rPr lang="en-US" sz="32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strorage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</a:t>
            </a:r>
          </a:p>
          <a:p>
            <a:pPr lvl="2"/>
            <a:r>
              <a:rPr lang="en-US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data model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Conseptual</a:t>
            </a:r>
            <a:r>
              <a:rPr lang="en-US" sz="3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Schema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(level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konseptual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mendeskripsikan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keseluruhan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pengguna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Konseptual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model</a:t>
            </a:r>
          </a:p>
          <a:p>
            <a:pPr lvl="1"/>
            <a:r>
              <a:rPr lang="en-US" sz="32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Schema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(level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eksternal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mendeskripsikan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pandangan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pengguna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views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6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516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Office Theme</vt:lpstr>
      <vt:lpstr>Chapter 2  Database System  Concepts and Architecture</vt:lpstr>
      <vt:lpstr>Outline</vt:lpstr>
      <vt:lpstr>Data Models</vt:lpstr>
      <vt:lpstr>Kategori Data Model</vt:lpstr>
      <vt:lpstr>Schemas, Instances, dan Database State </vt:lpstr>
      <vt:lpstr>PowerPoint Presentation</vt:lpstr>
      <vt:lpstr>Schemas, Instances, dan Database State </vt:lpstr>
      <vt:lpstr>CONTOH DATABASE STATE</vt:lpstr>
      <vt:lpstr>Three-Schema Architecture</vt:lpstr>
      <vt:lpstr>Three-Schema Architecture</vt:lpstr>
      <vt:lpstr>Data Independence</vt:lpstr>
      <vt:lpstr>DBMS Language</vt:lpstr>
      <vt:lpstr>DBMS Language</vt:lpstr>
      <vt:lpstr>MODUL KOMPONEN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: Database System Concepts and Architecture</dc:title>
  <dc:creator>adamoulahella</dc:creator>
  <cp:lastModifiedBy>adamoulahella</cp:lastModifiedBy>
  <cp:revision>16</cp:revision>
  <dcterms:created xsi:type="dcterms:W3CDTF">2016-10-14T13:21:08Z</dcterms:created>
  <dcterms:modified xsi:type="dcterms:W3CDTF">2016-10-15T12:30:15Z</dcterms:modified>
</cp:coreProperties>
</file>