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4"/>
  </p:notesMasterIdLst>
  <p:handoutMasterIdLst>
    <p:handoutMasterId r:id="rId35"/>
  </p:handoutMasterIdLst>
  <p:sldIdLst>
    <p:sldId id="314" r:id="rId5"/>
    <p:sldId id="324" r:id="rId6"/>
    <p:sldId id="315" r:id="rId7"/>
    <p:sldId id="331" r:id="rId8"/>
    <p:sldId id="316" r:id="rId9"/>
    <p:sldId id="317" r:id="rId10"/>
    <p:sldId id="320" r:id="rId11"/>
    <p:sldId id="318" r:id="rId12"/>
    <p:sldId id="326" r:id="rId13"/>
    <p:sldId id="327" r:id="rId14"/>
    <p:sldId id="328" r:id="rId15"/>
    <p:sldId id="329" r:id="rId16"/>
    <p:sldId id="330" r:id="rId17"/>
    <p:sldId id="332" r:id="rId18"/>
    <p:sldId id="333" r:id="rId19"/>
    <p:sldId id="334" r:id="rId20"/>
    <p:sldId id="335" r:id="rId21"/>
    <p:sldId id="336" r:id="rId22"/>
    <p:sldId id="337" r:id="rId23"/>
    <p:sldId id="321" r:id="rId24"/>
    <p:sldId id="322" r:id="rId25"/>
    <p:sldId id="338" r:id="rId26"/>
    <p:sldId id="339" r:id="rId27"/>
    <p:sldId id="340" r:id="rId28"/>
    <p:sldId id="341" r:id="rId29"/>
    <p:sldId id="342" r:id="rId30"/>
    <p:sldId id="323" r:id="rId31"/>
    <p:sldId id="325" r:id="rId32"/>
    <p:sldId id="30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xXdMs34lik?si=afi-mEpLXLG3lVm7" TargetMode="External"/><Relationship Id="rId2" Type="http://schemas.openxmlformats.org/officeDocument/2006/relationships/hyperlink" Target="https://youtu.be/npHOE0bsvJU?si=Srx7iJlL7l4UkTua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rive.google.com/drive/folders/1LfUr4UBIatS15sCfxUHoupBciy7GSy2R" TargetMode="External"/><Relationship Id="rId5" Type="http://schemas.openxmlformats.org/officeDocument/2006/relationships/hyperlink" Target="https://youtu.be/AZ29DXaJ1Ts?si=hu_Dmtf6bX5fsjt_" TargetMode="External"/><Relationship Id="rId4" Type="http://schemas.openxmlformats.org/officeDocument/2006/relationships/hyperlink" Target="https://www.youtube.com/live/IicPavA37ew?si=OjaEFoiTXYrIXnBo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7092A2-7B22-32FA-6898-64281BC6F9C9}"/>
              </a:ext>
            </a:extLst>
          </p:cNvPr>
          <p:cNvSpPr/>
          <p:nvPr/>
        </p:nvSpPr>
        <p:spPr>
          <a:xfrm>
            <a:off x="2753032" y="2037741"/>
            <a:ext cx="6567949" cy="3754936"/>
          </a:xfrm>
          <a:prstGeom prst="round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F211AC02-DB28-735D-6617-4AB3AA99BF41}"/>
              </a:ext>
            </a:extLst>
          </p:cNvPr>
          <p:cNvSpPr/>
          <p:nvPr/>
        </p:nvSpPr>
        <p:spPr>
          <a:xfrm rot="5400000">
            <a:off x="845574" y="-888342"/>
            <a:ext cx="4296697" cy="5987845"/>
          </a:xfrm>
          <a:prstGeom prst="rt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818B1B-EED4-BED8-3824-53002347DADB}"/>
              </a:ext>
            </a:extLst>
          </p:cNvPr>
          <p:cNvSpPr/>
          <p:nvPr/>
        </p:nvSpPr>
        <p:spPr>
          <a:xfrm>
            <a:off x="2753032" y="507838"/>
            <a:ext cx="8127020" cy="197628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406" y="940948"/>
            <a:ext cx="6470773" cy="1110064"/>
          </a:xfrm>
        </p:spPr>
        <p:txBody>
          <a:bodyPr>
            <a:noAutofit/>
          </a:bodyPr>
          <a:lstStyle/>
          <a:p>
            <a:pPr algn="r"/>
            <a:r>
              <a:rPr lang="en-US" b="1" dirty="0"/>
              <a:t>Painting Case-Study</a:t>
            </a:r>
            <a:br>
              <a:rPr lang="en-US" b="1" dirty="0"/>
            </a:br>
            <a:r>
              <a:rPr lang="en-US" sz="1800" b="1" dirty="0"/>
              <a:t>By-</a:t>
            </a:r>
            <a:r>
              <a:rPr lang="en-US" sz="1800" b="1" dirty="0" err="1"/>
              <a:t>DA_Interns_Wiz_Developers</a:t>
            </a:r>
            <a:endParaRPr 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71483-8EC9-6034-717A-3E8DE9F8FBB2}"/>
              </a:ext>
            </a:extLst>
          </p:cNvPr>
          <p:cNvSpPr txBox="1"/>
          <p:nvPr/>
        </p:nvSpPr>
        <p:spPr>
          <a:xfrm>
            <a:off x="3385406" y="2484122"/>
            <a:ext cx="72070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uhaus 93" panose="04030905020B02020C02" pitchFamily="82" charset="0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uhaus 93" panose="04030905020B02020C02" pitchFamily="82" charset="0"/>
              </a:rPr>
              <a:t>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uhaus 93" panose="04030905020B02020C02" pitchFamily="82" charset="0"/>
              </a:rPr>
              <a:t>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uhaus 93" panose="04030905020B02020C02" pitchFamily="82" charset="0"/>
              </a:rPr>
              <a:t>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uhaus 93" panose="04030905020B02020C02" pitchFamily="82" charset="0"/>
              </a:rPr>
              <a:t>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uhaus 93" panose="04030905020B02020C02" pitchFamily="82" charset="0"/>
              </a:rPr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uhaus 93" panose="04030905020B02020C02" pitchFamily="8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E902-770D-CE64-4455-CD9D6EEF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13C9A-8341-588C-F3DE-92F18B1D6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7177FA9-F4C7-3E3E-FEC5-672AEB97C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71" y="182870"/>
            <a:ext cx="8610600" cy="149542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61BFD08-0FC5-F9BC-F9DA-097F8077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71" y="1678295"/>
            <a:ext cx="7220025" cy="51797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BFBDE-ECCE-EB5E-A81B-9F9BB7171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779" y="955549"/>
            <a:ext cx="7135221" cy="905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669BCD-C3F9-A300-B32F-7F4A2A2D3867}"/>
              </a:ext>
            </a:extLst>
          </p:cNvPr>
          <p:cNvSpPr txBox="1"/>
          <p:nvPr/>
        </p:nvSpPr>
        <p:spPr>
          <a:xfrm>
            <a:off x="10668000" y="-42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Devarshi</a:t>
            </a:r>
            <a:r>
              <a:rPr lang="en-US" dirty="0"/>
              <a:t> Dave</a:t>
            </a:r>
          </a:p>
        </p:txBody>
      </p:sp>
    </p:spTree>
    <p:extLst>
      <p:ext uri="{BB962C8B-B14F-4D97-AF65-F5344CB8AC3E}">
        <p14:creationId xmlns:p14="http://schemas.microsoft.com/office/powerpoint/2010/main" val="82804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594F-9354-AC17-C801-AB2154E2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91E3E2B1-FF8C-B3EC-4C45-794FE8C1128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14399" y="1731378"/>
            <a:ext cx="7412019" cy="25554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85B79-4460-F29A-D074-7AFEA6A30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FE3C38-3462-0FD1-3ED2-68089D335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86" y="920439"/>
            <a:ext cx="3903950" cy="524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604479-8476-1BAC-7699-F90F137760F5}"/>
              </a:ext>
            </a:extLst>
          </p:cNvPr>
          <p:cNvSpPr txBox="1"/>
          <p:nvPr/>
        </p:nvSpPr>
        <p:spPr>
          <a:xfrm>
            <a:off x="10451690" y="-42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Devarshi</a:t>
            </a:r>
            <a:r>
              <a:rPr lang="en-US" dirty="0"/>
              <a:t> Dave</a:t>
            </a:r>
          </a:p>
        </p:txBody>
      </p:sp>
    </p:spTree>
    <p:extLst>
      <p:ext uri="{BB962C8B-B14F-4D97-AF65-F5344CB8AC3E}">
        <p14:creationId xmlns:p14="http://schemas.microsoft.com/office/powerpoint/2010/main" val="202965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68FFE-E6A5-6D07-4270-56C8039B1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EEB72D0-ED6A-5D82-23BA-1E1A6CB45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4" r="35095" b="247"/>
          <a:stretch/>
        </p:blipFill>
        <p:spPr>
          <a:xfrm>
            <a:off x="352345" y="611746"/>
            <a:ext cx="10738442" cy="5725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98060A-62FD-B57E-0EF6-AC7EE0622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65" y="334735"/>
            <a:ext cx="7297168" cy="371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E724C2-123F-08CB-0A21-925A7F22B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966" y="3685382"/>
            <a:ext cx="6239746" cy="3524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FE0F0E-D830-CE82-4EF9-789C92081355}"/>
              </a:ext>
            </a:extLst>
          </p:cNvPr>
          <p:cNvSpPr txBox="1"/>
          <p:nvPr/>
        </p:nvSpPr>
        <p:spPr>
          <a:xfrm>
            <a:off x="10530348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Aum </a:t>
            </a:r>
            <a:r>
              <a:rPr lang="en-US" dirty="0" err="1"/>
              <a:t>Barai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47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D4C26-C3AF-8F11-E64C-9BBF68EDB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EB5044B7-3DDB-FBF1-B48E-C890F9345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07"/>
          <a:stretch/>
        </p:blipFill>
        <p:spPr>
          <a:xfrm>
            <a:off x="462116" y="680422"/>
            <a:ext cx="8131277" cy="2409825"/>
          </a:xfrm>
          <a:prstGeom prst="rect">
            <a:avLst/>
          </a:prstGeom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5C4BF109-D402-BC02-55BA-3B54DEAFCB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62"/>
          <a:stretch/>
        </p:blipFill>
        <p:spPr>
          <a:xfrm>
            <a:off x="393290" y="3323018"/>
            <a:ext cx="8514735" cy="3219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EFB608-80CC-694A-ACEE-5AEB8EFB3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16" y="261887"/>
            <a:ext cx="5820587" cy="371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F0401B-A3A1-3803-5E98-5488998AB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16" y="3035994"/>
            <a:ext cx="4315427" cy="323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7AAA7-16DC-63B0-0DD7-4B42E8CDF271}"/>
              </a:ext>
            </a:extLst>
          </p:cNvPr>
          <p:cNvSpPr txBox="1"/>
          <p:nvPr/>
        </p:nvSpPr>
        <p:spPr>
          <a:xfrm>
            <a:off x="10638504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Aum </a:t>
            </a:r>
            <a:r>
              <a:rPr lang="en-US" dirty="0" err="1"/>
              <a:t>Barai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4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1B288-CE90-0010-D9F2-37C062191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B412154-198D-8983-8AC9-BB68958CB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45"/>
          <a:stretch/>
        </p:blipFill>
        <p:spPr>
          <a:xfrm>
            <a:off x="491613" y="647700"/>
            <a:ext cx="8150942" cy="556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4D4E44-215E-657E-38BE-AA51508D3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71" y="0"/>
            <a:ext cx="6820852" cy="647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97C608-9B21-256D-67A0-62C648FD34FE}"/>
              </a:ext>
            </a:extLst>
          </p:cNvPr>
          <p:cNvSpPr txBox="1"/>
          <p:nvPr/>
        </p:nvSpPr>
        <p:spPr>
          <a:xfrm>
            <a:off x="10618839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Aum </a:t>
            </a:r>
            <a:r>
              <a:rPr lang="en-US" dirty="0" err="1"/>
              <a:t>Barai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1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57652-4781-FBB6-EA98-9CE4BBD4D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A black background with text&#10;&#10;Description automatically generated">
            <a:extLst>
              <a:ext uri="{FF2B5EF4-FFF2-40B4-BE49-F238E27FC236}">
                <a16:creationId xmlns:a16="http://schemas.microsoft.com/office/drawing/2014/main" id="{A68E4EDE-E170-181A-BE51-E00FED6FC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03"/>
          <a:stretch/>
        </p:blipFill>
        <p:spPr>
          <a:xfrm>
            <a:off x="434419" y="1015641"/>
            <a:ext cx="10643036" cy="2720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975E88-F5AE-E0F8-7C8C-82B205EFE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19" y="663167"/>
            <a:ext cx="4639322" cy="3524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BB78DE-2C8C-9AD8-A88D-3289D9726434}"/>
              </a:ext>
            </a:extLst>
          </p:cNvPr>
          <p:cNvSpPr txBox="1"/>
          <p:nvPr/>
        </p:nvSpPr>
        <p:spPr>
          <a:xfrm>
            <a:off x="10835148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Aum </a:t>
            </a:r>
            <a:r>
              <a:rPr lang="en-US" dirty="0" err="1"/>
              <a:t>Barai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60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4B5A65-EC9B-FEE7-F3D6-6E216239B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26" y="346697"/>
            <a:ext cx="7344800" cy="6192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DA9930-F89D-2288-B0C7-393C04CFC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26" y="965908"/>
            <a:ext cx="11536308" cy="4975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B836F7-0CA9-131B-47ED-C96E77611700}"/>
              </a:ext>
            </a:extLst>
          </p:cNvPr>
          <p:cNvSpPr txBox="1"/>
          <p:nvPr/>
        </p:nvSpPr>
        <p:spPr>
          <a:xfrm>
            <a:off x="10505819" y="63758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Malak Soni</a:t>
            </a:r>
          </a:p>
        </p:txBody>
      </p:sp>
    </p:spTree>
    <p:extLst>
      <p:ext uri="{BB962C8B-B14F-4D97-AF65-F5344CB8AC3E}">
        <p14:creationId xmlns:p14="http://schemas.microsoft.com/office/powerpoint/2010/main" val="113030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691135-0DC0-13CB-477A-2A9B888AF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1" y="343770"/>
            <a:ext cx="7363853" cy="743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3E2305-9DB5-C6F8-44C1-825962518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61" y="1086824"/>
            <a:ext cx="10967629" cy="4312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902B41-276E-9A0A-0441-61CFE3C86A1A}"/>
              </a:ext>
            </a:extLst>
          </p:cNvPr>
          <p:cNvSpPr txBox="1"/>
          <p:nvPr/>
        </p:nvSpPr>
        <p:spPr>
          <a:xfrm>
            <a:off x="10609006" y="63931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Malak Soni</a:t>
            </a:r>
          </a:p>
        </p:txBody>
      </p:sp>
    </p:spTree>
    <p:extLst>
      <p:ext uri="{BB962C8B-B14F-4D97-AF65-F5344CB8AC3E}">
        <p14:creationId xmlns:p14="http://schemas.microsoft.com/office/powerpoint/2010/main" val="1023250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8E16E7-F2F2-B22F-3836-767ABCE33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8" y="335855"/>
            <a:ext cx="4964187" cy="5025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C54550-E060-D7A8-805B-7F021E3C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28" y="845574"/>
            <a:ext cx="5210902" cy="2391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FE2843-10CA-FF05-CD80-3AADB8ABE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28" y="3243854"/>
            <a:ext cx="4753638" cy="2295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FC865F-468E-68B8-99F8-48E3ACBAE1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056"/>
          <a:stretch/>
        </p:blipFill>
        <p:spPr>
          <a:xfrm>
            <a:off x="5631730" y="224008"/>
            <a:ext cx="6140144" cy="3019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088F3-2D2D-F255-102D-AFDFD0ED58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3766" y="3236683"/>
            <a:ext cx="5306165" cy="22196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B9553D-20C1-6125-FE9B-2E1A0DF5C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2221" y="5456318"/>
            <a:ext cx="5858693" cy="6954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D6A750-D94C-5138-8FF6-79DE6EB8CC43}"/>
              </a:ext>
            </a:extLst>
          </p:cNvPr>
          <p:cNvSpPr txBox="1"/>
          <p:nvPr/>
        </p:nvSpPr>
        <p:spPr>
          <a:xfrm>
            <a:off x="10677832" y="6296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Malak Soni</a:t>
            </a:r>
          </a:p>
        </p:txBody>
      </p:sp>
    </p:spTree>
    <p:extLst>
      <p:ext uri="{BB962C8B-B14F-4D97-AF65-F5344CB8AC3E}">
        <p14:creationId xmlns:p14="http://schemas.microsoft.com/office/powerpoint/2010/main" val="2656663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4865D0-2B03-B5A7-5CA2-ACD6C324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59" y="615437"/>
            <a:ext cx="7459116" cy="8192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E7841C-E84B-8BCD-FBB1-61E39F016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59" y="1434701"/>
            <a:ext cx="11346702" cy="3341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9279C3-0F38-B04C-B5EC-DD8A5B58B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59" y="4783280"/>
            <a:ext cx="8659433" cy="285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11E699-4067-6B68-F8DB-23AC6E86A6D4}"/>
              </a:ext>
            </a:extLst>
          </p:cNvPr>
          <p:cNvSpPr txBox="1"/>
          <p:nvPr/>
        </p:nvSpPr>
        <p:spPr>
          <a:xfrm>
            <a:off x="10618839" y="63931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Malak Soni</a:t>
            </a:r>
          </a:p>
        </p:txBody>
      </p:sp>
    </p:spTree>
    <p:extLst>
      <p:ext uri="{BB962C8B-B14F-4D97-AF65-F5344CB8AC3E}">
        <p14:creationId xmlns:p14="http://schemas.microsoft.com/office/powerpoint/2010/main" val="247736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6C1E72-9CCF-3A80-77A7-414D018FDD45}"/>
              </a:ext>
            </a:extLst>
          </p:cNvPr>
          <p:cNvSpPr/>
          <p:nvPr/>
        </p:nvSpPr>
        <p:spPr>
          <a:xfrm>
            <a:off x="511277" y="661052"/>
            <a:ext cx="8278762" cy="6953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61D228-70BC-5F9B-2539-503E9E983432}"/>
              </a:ext>
            </a:extLst>
          </p:cNvPr>
          <p:cNvSpPr/>
          <p:nvPr/>
        </p:nvSpPr>
        <p:spPr>
          <a:xfrm>
            <a:off x="358877" y="1769803"/>
            <a:ext cx="2723535" cy="41393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ED67DE-DF36-886C-AAC9-B5751F314692}"/>
              </a:ext>
            </a:extLst>
          </p:cNvPr>
          <p:cNvSpPr/>
          <p:nvPr/>
        </p:nvSpPr>
        <p:spPr>
          <a:xfrm>
            <a:off x="4215581" y="1769803"/>
            <a:ext cx="2723535" cy="41393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0E6CFC-4307-9EB8-087D-755FADDFAEF2}"/>
              </a:ext>
            </a:extLst>
          </p:cNvPr>
          <p:cNvSpPr/>
          <p:nvPr/>
        </p:nvSpPr>
        <p:spPr>
          <a:xfrm>
            <a:off x="7683910" y="1769804"/>
            <a:ext cx="2723535" cy="41393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4DF9E-7FCC-8942-BAA8-79E9E9EF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48" y="677287"/>
            <a:ext cx="8268929" cy="755446"/>
          </a:xfrm>
        </p:spPr>
        <p:txBody>
          <a:bodyPr/>
          <a:lstStyle/>
          <a:p>
            <a:r>
              <a:rPr lang="en-US" b="1" dirty="0"/>
              <a:t>Basics required for case-study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8B918-4D0E-C1C3-AE61-E97E26BDEE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2788" y="3592533"/>
            <a:ext cx="2723534" cy="14710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Case studies allow us to connect theoretical knowledge with practical application.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6E023-E26E-3CBF-CD7B-6B9F65406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30AB1-8D26-87C2-81B4-2AC54EBD013B}"/>
              </a:ext>
            </a:extLst>
          </p:cNvPr>
          <p:cNvSpPr txBox="1"/>
          <p:nvPr/>
        </p:nvSpPr>
        <p:spPr>
          <a:xfrm>
            <a:off x="4375356" y="3592533"/>
            <a:ext cx="21827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Understand how business concepts apply to actual scenarios.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7C279-A034-31EE-5205-3E8AC26063C6}"/>
              </a:ext>
            </a:extLst>
          </p:cNvPr>
          <p:cNvSpPr txBox="1"/>
          <p:nvPr/>
        </p:nvSpPr>
        <p:spPr>
          <a:xfrm>
            <a:off x="7924799" y="3592533"/>
            <a:ext cx="224175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Apply lessons learned from case studies to similar business challenges.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B8C12-BCCD-974D-725C-F6D7CFAED9D2}"/>
              </a:ext>
            </a:extLst>
          </p:cNvPr>
          <p:cNvSpPr txBox="1"/>
          <p:nvPr/>
        </p:nvSpPr>
        <p:spPr>
          <a:xfrm>
            <a:off x="511277" y="1731298"/>
            <a:ext cx="1573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auhaus 93" panose="04030905020B02020C02" pitchFamily="82" charset="0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A2A63-1D39-8BFA-1FA3-E2B0E892429C}"/>
              </a:ext>
            </a:extLst>
          </p:cNvPr>
          <p:cNvSpPr txBox="1"/>
          <p:nvPr/>
        </p:nvSpPr>
        <p:spPr>
          <a:xfrm>
            <a:off x="4375356" y="1769803"/>
            <a:ext cx="1573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auhaus 93" panose="04030905020B02020C02" pitchFamily="82" charset="0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1929C-959C-97DA-A057-57802BCDC38F}"/>
              </a:ext>
            </a:extLst>
          </p:cNvPr>
          <p:cNvSpPr txBox="1"/>
          <p:nvPr/>
        </p:nvSpPr>
        <p:spPr>
          <a:xfrm>
            <a:off x="7924799" y="1769803"/>
            <a:ext cx="1573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auhaus 93" panose="04030905020B02020C02" pitchFamily="82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8196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7DC1A9-4FA6-03DD-0DCF-C8886D825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5" y="336254"/>
            <a:ext cx="5944430" cy="581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072FA1-6F7D-4327-2A75-2791DDEA3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75" y="917360"/>
            <a:ext cx="7811590" cy="5677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0CB1A1-EA82-2AEE-BBF5-0790B764EF3B}"/>
              </a:ext>
            </a:extLst>
          </p:cNvPr>
          <p:cNvSpPr txBox="1"/>
          <p:nvPr/>
        </p:nvSpPr>
        <p:spPr>
          <a:xfrm>
            <a:off x="10451690" y="64103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Malak Soni</a:t>
            </a:r>
          </a:p>
        </p:txBody>
      </p:sp>
    </p:spTree>
    <p:extLst>
      <p:ext uri="{BB962C8B-B14F-4D97-AF65-F5344CB8AC3E}">
        <p14:creationId xmlns:p14="http://schemas.microsoft.com/office/powerpoint/2010/main" val="3807509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10FF7CAD-BD78-E8DF-D377-3705B5E36865}"/>
              </a:ext>
            </a:extLst>
          </p:cNvPr>
          <p:cNvSpPr/>
          <p:nvPr/>
        </p:nvSpPr>
        <p:spPr>
          <a:xfrm rot="16200000">
            <a:off x="9271819" y="3937819"/>
            <a:ext cx="2841523" cy="2998839"/>
          </a:xfrm>
          <a:prstGeom prst="rtTriangle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43431B-3D99-CD05-16AC-1B1651979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6" y="510186"/>
            <a:ext cx="8940825" cy="6161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DCA62F-DBE0-C30E-569D-ACECFD971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42" y="186475"/>
            <a:ext cx="6325483" cy="3810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831EC6-76B7-05CA-71D7-2647D6738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36" y="510186"/>
            <a:ext cx="8869013" cy="2067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4A937-8D84-5B63-A6C2-D05554734289}"/>
              </a:ext>
            </a:extLst>
          </p:cNvPr>
          <p:cNvSpPr txBox="1"/>
          <p:nvPr/>
        </p:nvSpPr>
        <p:spPr>
          <a:xfrm>
            <a:off x="10169013" y="6486859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Malak Soni</a:t>
            </a:r>
          </a:p>
        </p:txBody>
      </p:sp>
    </p:spTree>
    <p:extLst>
      <p:ext uri="{BB962C8B-B14F-4D97-AF65-F5344CB8AC3E}">
        <p14:creationId xmlns:p14="http://schemas.microsoft.com/office/powerpoint/2010/main" val="284157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89098B-DCF9-B7B3-7E89-40161D6C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80" y="283684"/>
            <a:ext cx="7430537" cy="9812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32CA9B-CEA4-2EB3-361F-279D1170F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80" y="1196040"/>
            <a:ext cx="8218443" cy="55664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F60AB7-1422-4153-CBF6-79FB58F247C8}"/>
              </a:ext>
            </a:extLst>
          </p:cNvPr>
          <p:cNvSpPr txBox="1"/>
          <p:nvPr/>
        </p:nvSpPr>
        <p:spPr>
          <a:xfrm>
            <a:off x="10677832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Malak Soni</a:t>
            </a:r>
          </a:p>
        </p:txBody>
      </p:sp>
    </p:spTree>
    <p:extLst>
      <p:ext uri="{BB962C8B-B14F-4D97-AF65-F5344CB8AC3E}">
        <p14:creationId xmlns:p14="http://schemas.microsoft.com/office/powerpoint/2010/main" val="3668143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FABA8B-5CBE-4B5A-151F-E45695BEB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13" y="581886"/>
            <a:ext cx="7344800" cy="876422"/>
          </a:xfrm>
          <a:prstGeom prst="rect">
            <a:avLst/>
          </a:prstGeom>
        </p:spPr>
      </p:pic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2E3AA63-4601-D3D5-C16C-0812EECA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3" y="1458308"/>
            <a:ext cx="10593759" cy="5207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169A8C-5985-4757-76C1-D5F7CED2DCF2}"/>
              </a:ext>
            </a:extLst>
          </p:cNvPr>
          <p:cNvSpPr txBox="1"/>
          <p:nvPr/>
        </p:nvSpPr>
        <p:spPr>
          <a:xfrm>
            <a:off x="10432026" y="62969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Saumya Gohil</a:t>
            </a:r>
          </a:p>
        </p:txBody>
      </p:sp>
    </p:spTree>
    <p:extLst>
      <p:ext uri="{BB962C8B-B14F-4D97-AF65-F5344CB8AC3E}">
        <p14:creationId xmlns:p14="http://schemas.microsoft.com/office/powerpoint/2010/main" val="663929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959CD4-5E5A-368C-40A1-6F23A870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35" y="278963"/>
            <a:ext cx="7292008" cy="576443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69F9854-0178-0F6F-D354-D821C20E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92" y="855406"/>
            <a:ext cx="11516473" cy="25355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586961-9B71-612A-D315-3FC7FD9F2591}"/>
              </a:ext>
            </a:extLst>
          </p:cNvPr>
          <p:cNvSpPr txBox="1"/>
          <p:nvPr/>
        </p:nvSpPr>
        <p:spPr>
          <a:xfrm>
            <a:off x="10599174" y="63931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Saumya Gohil</a:t>
            </a:r>
          </a:p>
        </p:txBody>
      </p:sp>
    </p:spTree>
    <p:extLst>
      <p:ext uri="{BB962C8B-B14F-4D97-AF65-F5344CB8AC3E}">
        <p14:creationId xmlns:p14="http://schemas.microsoft.com/office/powerpoint/2010/main" val="1994642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98C0FA-3D98-DE7E-669C-66A8504F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97" y="305227"/>
            <a:ext cx="6125430" cy="485843"/>
          </a:xfrm>
          <a:prstGeom prst="rect">
            <a:avLst/>
          </a:prstGeom>
        </p:spPr>
      </p:pic>
      <p:pic>
        <p:nvPicPr>
          <p:cNvPr id="8" name="Picture 7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D4ABC269-A76F-F256-2DC2-3577B4CB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7" y="791070"/>
            <a:ext cx="6487430" cy="4344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98405B-51BB-11FF-866D-311CFF8DF08B}"/>
              </a:ext>
            </a:extLst>
          </p:cNvPr>
          <p:cNvSpPr txBox="1"/>
          <p:nvPr/>
        </p:nvSpPr>
        <p:spPr>
          <a:xfrm>
            <a:off x="10441858" y="63734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Saumya Gohil</a:t>
            </a:r>
          </a:p>
        </p:txBody>
      </p:sp>
    </p:spTree>
    <p:extLst>
      <p:ext uri="{BB962C8B-B14F-4D97-AF65-F5344CB8AC3E}">
        <p14:creationId xmlns:p14="http://schemas.microsoft.com/office/powerpoint/2010/main" val="291115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026FAC-164F-92B0-FD76-E1F503723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90" y="322269"/>
            <a:ext cx="7163800" cy="628738"/>
          </a:xfrm>
          <a:prstGeom prst="rect">
            <a:avLst/>
          </a:prstGeom>
        </p:spPr>
      </p:pic>
      <p:pic>
        <p:nvPicPr>
          <p:cNvPr id="8" name="Picture 7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7BC72E63-6B6F-89F7-CE28-ECEE81C73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8"/>
          <a:stretch/>
        </p:blipFill>
        <p:spPr>
          <a:xfrm>
            <a:off x="389759" y="1045842"/>
            <a:ext cx="11788315" cy="4057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5CA9A0-0B4B-81C8-330F-9DE5CF8F91A5}"/>
              </a:ext>
            </a:extLst>
          </p:cNvPr>
          <p:cNvSpPr txBox="1"/>
          <p:nvPr/>
        </p:nvSpPr>
        <p:spPr>
          <a:xfrm>
            <a:off x="10373032" y="63832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Saumya Gohil</a:t>
            </a:r>
          </a:p>
        </p:txBody>
      </p:sp>
    </p:spTree>
    <p:extLst>
      <p:ext uri="{BB962C8B-B14F-4D97-AF65-F5344CB8AC3E}">
        <p14:creationId xmlns:p14="http://schemas.microsoft.com/office/powerpoint/2010/main" val="3153111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5247-D0B3-7A64-9DBE-2A220DE9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4" y="571075"/>
            <a:ext cx="5057104" cy="13140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12DC-8EC4-AE4F-F96F-D3F964E1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5" y="2009893"/>
            <a:ext cx="5431891" cy="317170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Hence, we conclude that case study is something by which we can understand the real world problems.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collecting data how we can analyze according to question of our interest.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can be multiple ways to solve it.</a:t>
            </a:r>
          </a:p>
        </p:txBody>
      </p:sp>
    </p:spTree>
    <p:extLst>
      <p:ext uri="{BB962C8B-B14F-4D97-AF65-F5344CB8AC3E}">
        <p14:creationId xmlns:p14="http://schemas.microsoft.com/office/powerpoint/2010/main" val="144657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DB95402B-72FE-7147-0A12-C4472C3BBDC1}"/>
              </a:ext>
            </a:extLst>
          </p:cNvPr>
          <p:cNvSpPr/>
          <p:nvPr/>
        </p:nvSpPr>
        <p:spPr>
          <a:xfrm>
            <a:off x="6091512" y="778282"/>
            <a:ext cx="3898061" cy="104633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F6B29-A06C-93F5-BCAA-18239A9A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3" y="589935"/>
            <a:ext cx="5057104" cy="1108390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9F1E-9455-A18E-5329-BA4190022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1950898"/>
            <a:ext cx="5530215" cy="33290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https://youtu.be/npHOE0bsvJU?si=Srx7iJlL7l4UkTua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https://youtu.be/RxXdMs34lik?si=afi-mEpLXLG3lVm7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https://www.youtube.com/live/IicPavA37ew?si=OjaEFoiTXYrIXnBo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https://youtu.be/AZ29DXaJ1Ts?si=hu_Dmtf6bX5fsjt_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https://drive.google.com/drive/folders/1LfUr4UBIatS15sCfxUHoupBciy7GSy2R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4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4" y="604684"/>
            <a:ext cx="5057104" cy="16344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317" y="2593638"/>
            <a:ext cx="6950244" cy="34772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Aum </a:t>
            </a:r>
            <a:r>
              <a:rPr lang="en-US" dirty="0" err="1"/>
              <a:t>Barai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Devarshi</a:t>
            </a:r>
            <a:r>
              <a:rPr lang="en-US" dirty="0"/>
              <a:t> Dave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Saumya Gohil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Malak Soni</a:t>
            </a:r>
            <a:br>
              <a:rPr lang="en-US" dirty="0"/>
            </a:br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Year(B.Tech AIML)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Analyst Intern </a:t>
            </a:r>
          </a:p>
          <a:p>
            <a:r>
              <a:rPr lang="en-US" dirty="0"/>
              <a:t>Wiz Developers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7B21AA-1B32-9204-5B97-6740FE9D7AAD}"/>
              </a:ext>
            </a:extLst>
          </p:cNvPr>
          <p:cNvSpPr/>
          <p:nvPr/>
        </p:nvSpPr>
        <p:spPr>
          <a:xfrm>
            <a:off x="0" y="0"/>
            <a:ext cx="12192000" cy="44245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95592C-7170-B387-F2B2-EAD53E86F3A1}"/>
              </a:ext>
            </a:extLst>
          </p:cNvPr>
          <p:cNvSpPr/>
          <p:nvPr/>
        </p:nvSpPr>
        <p:spPr>
          <a:xfrm>
            <a:off x="-4486" y="6425380"/>
            <a:ext cx="12192000" cy="44245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74635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723922"/>
            <a:ext cx="5968181" cy="378214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case study is about museum and paintings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the case study where we have different type of data from where we are looking to solve specific problems.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Datasets: artist, </a:t>
            </a:r>
            <a:r>
              <a:rPr lang="en-US" dirty="0" err="1"/>
              <a:t>canvas_size</a:t>
            </a:r>
            <a:r>
              <a:rPr lang="en-US" dirty="0"/>
              <a:t>, museum, </a:t>
            </a:r>
            <a:r>
              <a:rPr lang="en-US" dirty="0" err="1"/>
              <a:t>museum_hours</a:t>
            </a:r>
            <a:r>
              <a:rPr lang="en-US" dirty="0"/>
              <a:t>, </a:t>
            </a:r>
            <a:r>
              <a:rPr lang="en-US" dirty="0" err="1"/>
              <a:t>product_size</a:t>
            </a:r>
            <a:r>
              <a:rPr lang="en-US" dirty="0"/>
              <a:t>, subject, work, </a:t>
            </a:r>
            <a:r>
              <a:rPr lang="en-US" dirty="0" err="1"/>
              <a:t>image_link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CBD90611-A30A-1D12-701D-7888AE42001D}"/>
              </a:ext>
            </a:extLst>
          </p:cNvPr>
          <p:cNvSpPr/>
          <p:nvPr/>
        </p:nvSpPr>
        <p:spPr>
          <a:xfrm rot="10800000">
            <a:off x="8170606" y="0"/>
            <a:ext cx="4021394" cy="3782143"/>
          </a:xfrm>
          <a:prstGeom prst="rtTriangle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AF3DA-3312-FF3F-F835-0BCCDA52F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D849690-46DE-AAFA-4BD5-25E935225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35" y="223487"/>
            <a:ext cx="9990238" cy="641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D6F390-719D-708E-A911-F02D5A5C9D25}"/>
              </a:ext>
            </a:extLst>
          </p:cNvPr>
          <p:cNvSpPr/>
          <p:nvPr/>
        </p:nvSpPr>
        <p:spPr>
          <a:xfrm>
            <a:off x="7081284" y="4751668"/>
            <a:ext cx="1446962" cy="7234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39" y="3429000"/>
            <a:ext cx="5181600" cy="3368819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8FE8AE-5D28-F170-5CAE-9F2B635D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97" y="275785"/>
            <a:ext cx="5601482" cy="6306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B08179-D56F-8E37-04C5-BD7418257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653" y="275785"/>
            <a:ext cx="5601483" cy="63064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805327-8849-ABDB-0872-CC7140DF1D16}"/>
              </a:ext>
            </a:extLst>
          </p:cNvPr>
          <p:cNvSpPr txBox="1"/>
          <p:nvPr/>
        </p:nvSpPr>
        <p:spPr>
          <a:xfrm>
            <a:off x="7104185" y="4119824"/>
            <a:ext cx="398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HAVE TO FIND SOLUTION FOR THESE PROBLEMS.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A8A9DCA-6286-132A-5338-2FBB41BB4567}"/>
              </a:ext>
            </a:extLst>
          </p:cNvPr>
          <p:cNvSpPr/>
          <p:nvPr/>
        </p:nvSpPr>
        <p:spPr>
          <a:xfrm>
            <a:off x="9664246" y="5346600"/>
            <a:ext cx="1909186" cy="87540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How????</a:t>
            </a: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6163" y="4172990"/>
            <a:ext cx="4805997" cy="23897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 the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Think a simple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the solution</a:t>
            </a:r>
          </a:p>
          <a:p>
            <a:endParaRPr lang="en-US" dirty="0"/>
          </a:p>
        </p:txBody>
      </p:sp>
      <p:pic>
        <p:nvPicPr>
          <p:cNvPr id="1026" name="Picture 2" descr="Accessing and Analyzing - Digital Portfolio">
            <a:extLst>
              <a:ext uri="{FF2B5EF4-FFF2-40B4-BE49-F238E27FC236}">
                <a16:creationId xmlns:a16="http://schemas.microsoft.com/office/drawing/2014/main" id="{2731937E-8EB2-CF92-AA2D-4AC852399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40" y="137652"/>
            <a:ext cx="5353598" cy="35119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4705-CFF0-E79A-E379-DFF47E8A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680" y="215982"/>
            <a:ext cx="4805997" cy="952267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5E331-B592-0B93-5BF6-6276C0E320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21679" y="1631991"/>
            <a:ext cx="4805997" cy="238973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SQL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WE CAN USE BOTH HERE AS THE DATASET IS SUITABLE TO WORK WITH THESE.</a:t>
            </a:r>
          </a:p>
        </p:txBody>
      </p:sp>
      <p:pic>
        <p:nvPicPr>
          <p:cNvPr id="1026" name="Picture 2" descr="IT12A01: FUNDAMENTALS OF PYTHON PROGRAMMING (SF) - NTUC LearningHub">
            <a:extLst>
              <a:ext uri="{FF2B5EF4-FFF2-40B4-BE49-F238E27FC236}">
                <a16:creationId xmlns:a16="http://schemas.microsoft.com/office/drawing/2014/main" id="{1F7B7DA4-4AEA-06FE-778D-2E88EB62723B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5000"/>
          <a:stretch>
            <a:fillRect/>
          </a:stretch>
        </p:blipFill>
        <p:spPr bwMode="auto">
          <a:xfrm>
            <a:off x="1259523" y="215982"/>
            <a:ext cx="2517350" cy="283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C4FFF6-E654-CDD8-C936-87FE17F4E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33" y="3205316"/>
            <a:ext cx="4232812" cy="35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2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 &amp;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8540F5E-76DF-ADD7-75FA-39134E2A14C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024485" y="1588576"/>
            <a:ext cx="6870818" cy="5136598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02CC60-14D2-2A8F-D4E5-A0954F564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846" y="950312"/>
            <a:ext cx="6011114" cy="6382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881F67-0EC0-7A5D-0CE0-98C2BF4036C8}"/>
              </a:ext>
            </a:extLst>
          </p:cNvPr>
          <p:cNvSpPr txBox="1"/>
          <p:nvPr/>
        </p:nvSpPr>
        <p:spPr>
          <a:xfrm>
            <a:off x="10638503" y="-4207"/>
            <a:ext cx="166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Devarshi</a:t>
            </a:r>
            <a:r>
              <a:rPr lang="en-US" dirty="0"/>
              <a:t> Dave</a:t>
            </a:r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A342-36CC-F9B2-119C-25614796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81357-9B12-EC7E-357F-FE95580E8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7E183EF-4BA0-5563-200C-ACFDC010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22" y="25563"/>
            <a:ext cx="7430114" cy="6604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372ECA-FA16-99A7-B2EA-C4E597BFA8C7}"/>
              </a:ext>
            </a:extLst>
          </p:cNvPr>
          <p:cNvSpPr txBox="1"/>
          <p:nvPr/>
        </p:nvSpPr>
        <p:spPr>
          <a:xfrm>
            <a:off x="10520516" y="-42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Devarshi</a:t>
            </a:r>
            <a:r>
              <a:rPr lang="en-US" dirty="0"/>
              <a:t> Dave</a:t>
            </a:r>
          </a:p>
        </p:txBody>
      </p:sp>
    </p:spTree>
    <p:extLst>
      <p:ext uri="{BB962C8B-B14F-4D97-AF65-F5344CB8AC3E}">
        <p14:creationId xmlns:p14="http://schemas.microsoft.com/office/powerpoint/2010/main" val="39689432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{49232433-D8C8-43FF-A056-8BD03AB0EAA1}tf22318419_win32</Template>
  <TotalTime>228</TotalTime>
  <Words>354</Words>
  <Application>Microsoft Office PowerPoint</Application>
  <PresentationFormat>Widescreen</PresentationFormat>
  <Paragraphs>92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Bauhaus 93</vt:lpstr>
      <vt:lpstr>Calibri</vt:lpstr>
      <vt:lpstr>Tenorite</vt:lpstr>
      <vt:lpstr>Custom</vt:lpstr>
      <vt:lpstr>Painting Case-Study By-DA_Interns_Wiz_Developers</vt:lpstr>
      <vt:lpstr>Basics required for case-study</vt:lpstr>
      <vt:lpstr>Introduction</vt:lpstr>
      <vt:lpstr>PowerPoint Presentation</vt:lpstr>
      <vt:lpstr>.</vt:lpstr>
      <vt:lpstr>Approach</vt:lpstr>
      <vt:lpstr>TOOLS</vt:lpstr>
      <vt:lpstr>Problem &amp;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Painting Case-Study By-Malak Soni</dc:title>
  <dc:creator>Malak Soni</dc:creator>
  <cp:lastModifiedBy>Malak Soni</cp:lastModifiedBy>
  <cp:revision>4</cp:revision>
  <dcterms:created xsi:type="dcterms:W3CDTF">2024-05-31T06:08:59Z</dcterms:created>
  <dcterms:modified xsi:type="dcterms:W3CDTF">2024-06-01T05:25:26Z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