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78" r:id="rId5"/>
    <p:sldId id="280" r:id="rId6"/>
    <p:sldId id="279" r:id="rId7"/>
    <p:sldId id="264" r:id="rId8"/>
    <p:sldId id="270" r:id="rId9"/>
    <p:sldId id="269" r:id="rId10"/>
    <p:sldId id="271" r:id="rId11"/>
    <p:sldId id="267" r:id="rId12"/>
    <p:sldId id="281" r:id="rId13"/>
    <p:sldId id="282" r:id="rId14"/>
    <p:sldId id="283" r:id="rId15"/>
    <p:sldId id="284" r:id="rId16"/>
    <p:sldId id="268"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1" d="100"/>
          <a:sy n="91" d="100"/>
        </p:scale>
        <p:origin x="37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9EA2252-B2CE-446E-9AF2-2757C11B4949}" type="datetimeFigureOut">
              <a:rPr lang="en-IN" smtClean="0"/>
              <a:t>06-04-2023</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9540345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16992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55038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8F2FBB-31EF-47C5-9997-2ABF13281BFC}"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534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3385018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3455775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3285482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498039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38234805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418829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26608906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348934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245041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253448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422426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109837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EA2252-B2CE-446E-9AF2-2757C11B4949}"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8F2FBB-31EF-47C5-9997-2ABF13281BFC}" type="slidenum">
              <a:rPr lang="en-IN" smtClean="0"/>
              <a:t>‹#›</a:t>
            </a:fld>
            <a:endParaRPr lang="en-IN" dirty="0"/>
          </a:p>
        </p:txBody>
      </p:sp>
    </p:spTree>
    <p:extLst>
      <p:ext uri="{BB962C8B-B14F-4D97-AF65-F5344CB8AC3E}">
        <p14:creationId xmlns:p14="http://schemas.microsoft.com/office/powerpoint/2010/main" val="26812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EA2252-B2CE-446E-9AF2-2757C11B4949}" type="datetimeFigureOut">
              <a:rPr lang="en-IN" smtClean="0"/>
              <a:t>06-04-2023</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8F2FBB-31EF-47C5-9997-2ABF13281BFC}" type="slidenum">
              <a:rPr lang="en-IN" smtClean="0"/>
              <a:t>‹#›</a:t>
            </a:fld>
            <a:endParaRPr lang="en-IN" dirty="0"/>
          </a:p>
        </p:txBody>
      </p:sp>
    </p:spTree>
    <p:extLst>
      <p:ext uri="{BB962C8B-B14F-4D97-AF65-F5344CB8AC3E}">
        <p14:creationId xmlns:p14="http://schemas.microsoft.com/office/powerpoint/2010/main" val="2683989509"/>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hyperlink" Target="https://www2.cs.uh.edu/~ceick/UDM/Understanding_RNN.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7704271930398X" TargetMode="External"/><Relationship Id="rId5" Type="http://schemas.openxmlformats.org/officeDocument/2006/relationships/hyperlink" Target="https://link.medium.com/2bhoiqBmQwb" TargetMode="External"/><Relationship Id="rId4" Type="http://schemas.openxmlformats.org/officeDocument/2006/relationships/hyperlink" Target="https://datascience.stackexchange.com/questions/55811/getting-stock-data-in-a-discipline-manner-from-yahoo-fina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6662-085C-4D30-B75D-579175C03A9D}"/>
              </a:ext>
            </a:extLst>
          </p:cNvPr>
          <p:cNvSpPr>
            <a:spLocks noGrp="1"/>
          </p:cNvSpPr>
          <p:nvPr>
            <p:ph type="ctrTitle"/>
          </p:nvPr>
        </p:nvSpPr>
        <p:spPr>
          <a:xfrm>
            <a:off x="100669" y="530513"/>
            <a:ext cx="11945922" cy="3145369"/>
          </a:xfrm>
        </p:spPr>
        <p:txBody>
          <a:bodyPr>
            <a:noAutofit/>
          </a:bodyPr>
          <a:lstStyle/>
          <a:p>
            <a:r>
              <a:rPr lang="en-IN" sz="8000" b="1" u="sng" dirty="0">
                <a:solidFill>
                  <a:srgbClr val="FFC000"/>
                </a:solidFill>
                <a:effectLst>
                  <a:outerShdw blurRad="38100" dist="38100" dir="2700000" algn="tl">
                    <a:srgbClr val="000000">
                      <a:alpha val="43137"/>
                    </a:srgbClr>
                  </a:outerShdw>
                </a:effectLst>
                <a:latin typeface="Gabriola" panose="04040605051002020D02" pitchFamily="82" charset="0"/>
              </a:rPr>
              <a:t>Capstone Project(Team No- 47)</a:t>
            </a:r>
            <a:br>
              <a:rPr lang="en-IN" sz="8000" b="1" dirty="0">
                <a:solidFill>
                  <a:srgbClr val="FFC000"/>
                </a:solidFill>
                <a:effectLst>
                  <a:outerShdw blurRad="38100" dist="38100" dir="2700000" algn="tl">
                    <a:srgbClr val="000000">
                      <a:alpha val="43137"/>
                    </a:srgbClr>
                  </a:outerShdw>
                </a:effectLst>
                <a:latin typeface="Gabriola" panose="04040605051002020D02" pitchFamily="82" charset="0"/>
              </a:rPr>
            </a:br>
            <a:endParaRPr lang="en-IN" sz="8000" b="1" dirty="0">
              <a:solidFill>
                <a:srgbClr val="FFC000"/>
              </a:solidFill>
              <a:effectLst>
                <a:outerShdw blurRad="38100" dist="38100" dir="2700000" algn="tl">
                  <a:srgbClr val="000000">
                    <a:alpha val="43137"/>
                  </a:srgbClr>
                </a:outerShdw>
              </a:effectLst>
              <a:latin typeface="Gabriola" panose="04040605051002020D02" pitchFamily="82" charset="0"/>
            </a:endParaRPr>
          </a:p>
        </p:txBody>
      </p:sp>
      <p:pic>
        <p:nvPicPr>
          <p:cNvPr id="5" name="Picture 4">
            <a:extLst>
              <a:ext uri="{FF2B5EF4-FFF2-40B4-BE49-F238E27FC236}">
                <a16:creationId xmlns:a16="http://schemas.microsoft.com/office/drawing/2014/main" id="{FDD30FCB-2A61-4981-8456-457C48D2C512}"/>
              </a:ext>
            </a:extLst>
          </p:cNvPr>
          <p:cNvPicPr>
            <a:picLocks noChangeAspect="1"/>
          </p:cNvPicPr>
          <p:nvPr/>
        </p:nvPicPr>
        <p:blipFill>
          <a:blip r:embed="rId2"/>
          <a:stretch>
            <a:fillRect/>
          </a:stretch>
        </p:blipFill>
        <p:spPr>
          <a:xfrm>
            <a:off x="9191537" y="3902385"/>
            <a:ext cx="2498522" cy="2498522"/>
          </a:xfrm>
          <a:prstGeom prst="rect">
            <a:avLst/>
          </a:prstGeom>
        </p:spPr>
      </p:pic>
      <p:pic>
        <p:nvPicPr>
          <p:cNvPr id="4" name="Picture 3" descr="Image result for machine learning images">
            <a:extLst>
              <a:ext uri="{FF2B5EF4-FFF2-40B4-BE49-F238E27FC236}">
                <a16:creationId xmlns:a16="http://schemas.microsoft.com/office/drawing/2014/main" id="{EF32D3A5-4EB9-43E3-BBAA-3178A74FCC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82036" y="3675882"/>
            <a:ext cx="2476500" cy="25241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68741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13F9-266C-434C-C208-134B8F9D20B5}"/>
              </a:ext>
            </a:extLst>
          </p:cNvPr>
          <p:cNvSpPr>
            <a:spLocks noGrp="1"/>
          </p:cNvSpPr>
          <p:nvPr>
            <p:ph type="title"/>
          </p:nvPr>
        </p:nvSpPr>
        <p:spPr>
          <a:xfrm>
            <a:off x="1159078" y="216017"/>
            <a:ext cx="9601200" cy="1436614"/>
          </a:xfrm>
        </p:spPr>
        <p:txBody>
          <a:bodyPr>
            <a:normAutofit/>
          </a:bodyPr>
          <a:lstStyle/>
          <a:p>
            <a:pPr algn="ctr"/>
            <a:r>
              <a:rPr lang="en-US" sz="5400" b="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0F906038-1F53-E990-CC45-1C15B4C1D402}"/>
              </a:ext>
            </a:extLst>
          </p:cNvPr>
          <p:cNvSpPr>
            <a:spLocks noGrp="1"/>
          </p:cNvSpPr>
          <p:nvPr>
            <p:ph idx="1"/>
          </p:nvPr>
        </p:nvSpPr>
        <p:spPr>
          <a:xfrm>
            <a:off x="423643" y="1988191"/>
            <a:ext cx="11072070" cy="4513276"/>
          </a:xfrm>
        </p:spPr>
        <p:txBody>
          <a:bodyPr>
            <a:noAutofit/>
          </a:bodyPr>
          <a:lstStyle/>
          <a:p>
            <a:pPr algn="l">
              <a:buFont typeface="Arial" panose="020B0604020202020204" pitchFamily="34" charset="0"/>
              <a:buChar char="•"/>
            </a:pPr>
            <a:r>
              <a:rPr lang="en-US" b="1" i="0" dirty="0">
                <a:solidFill>
                  <a:schemeClr val="tx1"/>
                </a:solidFill>
                <a:effectLst/>
                <a:latin typeface="Söhne"/>
              </a:rPr>
              <a:t>Visualization: This component displays the results of the analysis in a user-friendly format, such as a graph or a table. It may also provide various interactive features that allow users to explore the data in more detail.</a:t>
            </a:r>
          </a:p>
          <a:p>
            <a:pPr algn="l">
              <a:buFont typeface="Arial" panose="020B0604020202020204" pitchFamily="34" charset="0"/>
              <a:buChar char="•"/>
            </a:pPr>
            <a:r>
              <a:rPr lang="en-US" b="1" i="0" dirty="0">
                <a:solidFill>
                  <a:schemeClr val="tx1"/>
                </a:solidFill>
                <a:effectLst/>
                <a:latin typeface="Söhne"/>
              </a:rPr>
              <a:t>User interface: This component allows users to interact with the system, such as by entering stock symbols, choosing analysis parameters, or viewing the results of the analysis.</a:t>
            </a:r>
          </a:p>
          <a:p>
            <a:pPr algn="l">
              <a:buFont typeface="Arial" panose="020B0604020202020204" pitchFamily="34" charset="0"/>
              <a:buChar char="•"/>
            </a:pPr>
            <a:r>
              <a:rPr lang="en-US" b="1" i="0" dirty="0">
                <a:solidFill>
                  <a:schemeClr val="tx1"/>
                </a:solidFill>
                <a:effectLst/>
                <a:latin typeface="Söhne"/>
              </a:rPr>
              <a:t>Backend: This component handles the business logic, data access and management, and communication with the other components.</a:t>
            </a:r>
          </a:p>
        </p:txBody>
      </p:sp>
    </p:spTree>
    <p:extLst>
      <p:ext uri="{BB962C8B-B14F-4D97-AF65-F5344CB8AC3E}">
        <p14:creationId xmlns:p14="http://schemas.microsoft.com/office/powerpoint/2010/main" val="336815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756A-E1C5-F42C-B2C8-3CADD20BA580}"/>
              </a:ext>
            </a:extLst>
          </p:cNvPr>
          <p:cNvSpPr>
            <a:spLocks noGrp="1"/>
          </p:cNvSpPr>
          <p:nvPr>
            <p:ph type="title"/>
          </p:nvPr>
        </p:nvSpPr>
        <p:spPr>
          <a:xfrm>
            <a:off x="1143001" y="432034"/>
            <a:ext cx="9905998" cy="1478570"/>
          </a:xfrm>
        </p:spPr>
        <p:txBody>
          <a:bodyPr>
            <a:normAutofit/>
          </a:bodyPr>
          <a:lstStyle/>
          <a:p>
            <a:pPr algn="ctr"/>
            <a:r>
              <a:rPr lang="en-US" sz="6000" b="1" i="0" dirty="0">
                <a:effectLst>
                  <a:outerShdw blurRad="38100" dist="38100" dir="2700000" algn="tl">
                    <a:srgbClr val="000000">
                      <a:alpha val="43137"/>
                    </a:srgbClr>
                  </a:outerShdw>
                </a:effectLst>
                <a:latin typeface="Bookman Old Style" panose="02050604050505020204" pitchFamily="18" charset="0"/>
              </a:rPr>
              <a:t>Module split-up</a:t>
            </a:r>
          </a:p>
        </p:txBody>
      </p:sp>
      <p:sp>
        <p:nvSpPr>
          <p:cNvPr id="3" name="Content Placeholder 2">
            <a:extLst>
              <a:ext uri="{FF2B5EF4-FFF2-40B4-BE49-F238E27FC236}">
                <a16:creationId xmlns:a16="http://schemas.microsoft.com/office/drawing/2014/main" id="{E5C7A3F9-4024-AAD2-23E3-EC65EB7961FC}"/>
              </a:ext>
            </a:extLst>
          </p:cNvPr>
          <p:cNvSpPr>
            <a:spLocks noGrp="1"/>
          </p:cNvSpPr>
          <p:nvPr>
            <p:ph idx="1"/>
          </p:nvPr>
        </p:nvSpPr>
        <p:spPr>
          <a:xfrm>
            <a:off x="318782" y="2164361"/>
            <a:ext cx="11333526" cy="4261606"/>
          </a:xfrm>
        </p:spPr>
        <p:txBody>
          <a:bodyPr>
            <a:normAutofit fontScale="92500" lnSpcReduction="20000"/>
          </a:bodyPr>
          <a:lstStyle/>
          <a:p>
            <a:r>
              <a:rPr lang="en-US" b="1" dirty="0"/>
              <a:t>In our crypto market analysis, we have downloaded the data from Yahoo Finance website and analyzed it with the help of python</a:t>
            </a:r>
          </a:p>
          <a:p>
            <a:r>
              <a:rPr lang="en-US" b="1" dirty="0"/>
              <a:t>LSTM Networks - Long Short Term Memory networks are a special kind of RNN, capable of learning long-term dependencies. They work tremendously well on a large variety of problems, and are now widely used. LSTMs are explicitly designed to avoid the long-term dependency problem.</a:t>
            </a:r>
          </a:p>
          <a:p>
            <a:r>
              <a:rPr lang="en-US" b="1" dirty="0"/>
              <a:t> Remembering information for long periods of time is practically their default behavior, not something they struggle to learn. All recurrent neural networks have the form of a chain of repeating modules of neural network. </a:t>
            </a:r>
          </a:p>
          <a:p>
            <a:r>
              <a:rPr lang="en-US" b="1" dirty="0"/>
              <a:t>In standard RNNs, this repeating module will have a very simple structure, such as a single tanh layer.</a:t>
            </a:r>
          </a:p>
          <a:p>
            <a:pPr marL="0" indent="0">
              <a:buNone/>
            </a:pPr>
            <a:endParaRPr lang="en-US" b="1" dirty="0"/>
          </a:p>
        </p:txBody>
      </p:sp>
    </p:spTree>
    <p:extLst>
      <p:ext uri="{BB962C8B-B14F-4D97-AF65-F5344CB8AC3E}">
        <p14:creationId xmlns:p14="http://schemas.microsoft.com/office/powerpoint/2010/main" val="262084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B66A-FC7B-498B-7B3E-E4442CB2CF40}"/>
              </a:ext>
            </a:extLst>
          </p:cNvPr>
          <p:cNvSpPr>
            <a:spLocks noGrp="1"/>
          </p:cNvSpPr>
          <p:nvPr>
            <p:ph type="title"/>
          </p:nvPr>
        </p:nvSpPr>
        <p:spPr>
          <a:xfrm>
            <a:off x="114649" y="411060"/>
            <a:ext cx="11962701" cy="1510019"/>
          </a:xfrm>
        </p:spPr>
        <p:txBody>
          <a:bodyPr>
            <a:noAutofit/>
          </a:bodyPr>
          <a:lstStyle/>
          <a:p>
            <a:pPr algn="ctr"/>
            <a:r>
              <a:rPr lang="en-IN" sz="6000" dirty="0">
                <a:solidFill>
                  <a:srgbClr val="22222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Snap shot of your project</a:t>
            </a:r>
            <a:br>
              <a:rPr lang="en-US" sz="6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7" name="Picture 3">
            <a:extLst>
              <a:ext uri="{FF2B5EF4-FFF2-40B4-BE49-F238E27FC236}">
                <a16:creationId xmlns:a16="http://schemas.microsoft.com/office/drawing/2014/main" id="{811D1027-A020-7796-CAD4-77EEE72DB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513"/>
          <a:stretch>
            <a:fillRect/>
          </a:stretch>
        </p:blipFill>
        <p:spPr bwMode="auto">
          <a:xfrm>
            <a:off x="721454" y="1650869"/>
            <a:ext cx="10427515" cy="479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351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B66A-FC7B-498B-7B3E-E4442CB2CF40}"/>
              </a:ext>
            </a:extLst>
          </p:cNvPr>
          <p:cNvSpPr>
            <a:spLocks noGrp="1"/>
          </p:cNvSpPr>
          <p:nvPr>
            <p:ph type="title"/>
          </p:nvPr>
        </p:nvSpPr>
        <p:spPr>
          <a:xfrm>
            <a:off x="114649" y="411060"/>
            <a:ext cx="11962701" cy="1510019"/>
          </a:xfrm>
        </p:spPr>
        <p:txBody>
          <a:bodyPr>
            <a:noAutofit/>
          </a:bodyPr>
          <a:lstStyle/>
          <a:p>
            <a:pPr algn="ctr"/>
            <a:r>
              <a:rPr lang="en-IN" sz="6000" dirty="0">
                <a:solidFill>
                  <a:srgbClr val="22222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Snap shot of your project</a:t>
            </a:r>
            <a:br>
              <a:rPr lang="en-US" sz="6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BDFCC98-68FC-B223-5A6A-AEB737C61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295"/>
          <a:stretch>
            <a:fillRect/>
          </a:stretch>
        </p:blipFill>
        <p:spPr bwMode="auto">
          <a:xfrm>
            <a:off x="1275127" y="1584500"/>
            <a:ext cx="9168183" cy="49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34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B66A-FC7B-498B-7B3E-E4442CB2CF40}"/>
              </a:ext>
            </a:extLst>
          </p:cNvPr>
          <p:cNvSpPr>
            <a:spLocks noGrp="1"/>
          </p:cNvSpPr>
          <p:nvPr>
            <p:ph type="title"/>
          </p:nvPr>
        </p:nvSpPr>
        <p:spPr>
          <a:xfrm>
            <a:off x="114649" y="411061"/>
            <a:ext cx="11962701" cy="1276998"/>
          </a:xfrm>
        </p:spPr>
        <p:txBody>
          <a:bodyPr>
            <a:noAutofit/>
          </a:bodyPr>
          <a:lstStyle/>
          <a:p>
            <a:pPr algn="ctr"/>
            <a:r>
              <a:rPr lang="en-IN" sz="6000" dirty="0">
                <a:solidFill>
                  <a:srgbClr val="22222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Snap shot of your project</a:t>
            </a:r>
            <a:br>
              <a:rPr lang="en-US" sz="6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A8B3B789-C1D1-5D2E-B818-CF8139ECA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7056"/>
          <a:stretch>
            <a:fillRect/>
          </a:stretch>
        </p:blipFill>
        <p:spPr bwMode="auto">
          <a:xfrm>
            <a:off x="956345" y="1847449"/>
            <a:ext cx="9823508" cy="475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09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B66A-FC7B-498B-7B3E-E4442CB2CF40}"/>
              </a:ext>
            </a:extLst>
          </p:cNvPr>
          <p:cNvSpPr>
            <a:spLocks noGrp="1"/>
          </p:cNvSpPr>
          <p:nvPr>
            <p:ph type="title"/>
          </p:nvPr>
        </p:nvSpPr>
        <p:spPr>
          <a:xfrm>
            <a:off x="114649" y="411061"/>
            <a:ext cx="11962701" cy="1031845"/>
          </a:xfrm>
        </p:spPr>
        <p:txBody>
          <a:bodyPr>
            <a:noAutofit/>
          </a:bodyPr>
          <a:lstStyle/>
          <a:p>
            <a:pPr algn="ctr"/>
            <a:r>
              <a:rPr lang="en-IN" sz="6000" dirty="0">
                <a:solidFill>
                  <a:srgbClr val="222222"/>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Snap shot of your project</a:t>
            </a:r>
            <a:br>
              <a:rPr lang="en-US" sz="6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US"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B941587D-9173-5AC9-3413-C399831ED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8414"/>
          <a:stretch>
            <a:fillRect/>
          </a:stretch>
        </p:blipFill>
        <p:spPr bwMode="auto">
          <a:xfrm>
            <a:off x="1040236" y="1688059"/>
            <a:ext cx="10251346" cy="494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03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30F9-71B8-908F-E82A-C92DA37FC20E}"/>
              </a:ext>
            </a:extLst>
          </p:cNvPr>
          <p:cNvSpPr>
            <a:spLocks noGrp="1"/>
          </p:cNvSpPr>
          <p:nvPr>
            <p:ph type="title"/>
          </p:nvPr>
        </p:nvSpPr>
        <p:spPr>
          <a:xfrm>
            <a:off x="1049134" y="327514"/>
            <a:ext cx="9905998" cy="1478570"/>
          </a:xfrm>
        </p:spPr>
        <p:txBody>
          <a:bodyPr>
            <a:normAutofit/>
          </a:bodyPr>
          <a:lstStyle/>
          <a:p>
            <a:pPr algn="ctr"/>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C4CF86E-BD84-9630-2645-0C0412451DFA}"/>
              </a:ext>
            </a:extLst>
          </p:cNvPr>
          <p:cNvSpPr>
            <a:spLocks noGrp="1"/>
          </p:cNvSpPr>
          <p:nvPr>
            <p:ph idx="1"/>
          </p:nvPr>
        </p:nvSpPr>
        <p:spPr/>
        <p:txBody>
          <a:bodyPr>
            <a:normAutofit lnSpcReduction="10000"/>
          </a:bodyPr>
          <a:lstStyle/>
          <a:p>
            <a:r>
              <a:rPr lang="en-US" b="1" dirty="0">
                <a:solidFill>
                  <a:schemeClr val="bg1"/>
                </a:solidFill>
                <a:hlinkClick r:id="rId2">
                  <a:extLst>
                    <a:ext uri="{A12FA001-AC4F-418D-AE19-62706E023703}">
                      <ahyp:hlinkClr xmlns:ahyp="http://schemas.microsoft.com/office/drawing/2018/hyperlinkcolor" val="tx"/>
                    </a:ext>
                  </a:extLst>
                </a:hlinkClick>
              </a:rPr>
              <a:t>https://www2.cs.uh.edu/~ceick/UDM/Understanding_RNN.pdf</a:t>
            </a:r>
            <a:endParaRPr lang="en-US" b="1" dirty="0">
              <a:solidFill>
                <a:schemeClr val="bg1"/>
              </a:solidFill>
            </a:endParaRPr>
          </a:p>
          <a:p>
            <a:r>
              <a:rPr lang="en-US" b="1" dirty="0">
                <a:solidFill>
                  <a:schemeClr val="bg1"/>
                </a:solidFill>
                <a:hlinkClick r:id="rId3">
                  <a:extLst>
                    <a:ext uri="{A12FA001-AC4F-418D-AE19-62706E023703}">
                      <ahyp:hlinkClr xmlns:ahyp="http://schemas.microsoft.com/office/drawing/2018/hyperlinkcolor" val="tx"/>
                    </a:ext>
                  </a:extLst>
                </a:hlinkClick>
              </a:rPr>
              <a:t>https://colah.github.io/posts/2015-08-Understanding-LSTMs/</a:t>
            </a:r>
            <a:endParaRPr lang="en-US" b="1" dirty="0">
              <a:solidFill>
                <a:schemeClr val="bg1"/>
              </a:solidFill>
            </a:endParaRPr>
          </a:p>
          <a:p>
            <a:r>
              <a:rPr lang="en-US" b="1" dirty="0">
                <a:solidFill>
                  <a:schemeClr val="bg1"/>
                </a:solidFill>
                <a:hlinkClick r:id="rId4">
                  <a:extLst>
                    <a:ext uri="{A12FA001-AC4F-418D-AE19-62706E023703}">
                      <ahyp:hlinkClr xmlns:ahyp="http://schemas.microsoft.com/office/drawing/2018/hyperlinkcolor" val="tx"/>
                    </a:ext>
                  </a:extLst>
                </a:hlinkClick>
              </a:rPr>
              <a:t>https://datascience.stackexchange.com/questions/55811/getting-stock-data-in-a-discipline-manner-from-yahoo-finance</a:t>
            </a:r>
            <a:endParaRPr lang="en-US" b="1" dirty="0">
              <a:solidFill>
                <a:schemeClr val="bg1"/>
              </a:solidFill>
            </a:endParaRPr>
          </a:p>
          <a:p>
            <a:r>
              <a:rPr lang="en-US" b="1" dirty="0">
                <a:solidFill>
                  <a:schemeClr val="bg1"/>
                </a:solidFill>
                <a:hlinkClick r:id="rId5">
                  <a:extLst>
                    <a:ext uri="{A12FA001-AC4F-418D-AE19-62706E023703}">
                      <ahyp:hlinkClr xmlns:ahyp="http://schemas.microsoft.com/office/drawing/2018/hyperlinkcolor" val="tx"/>
                    </a:ext>
                  </a:extLst>
                </a:hlinkClick>
              </a:rPr>
              <a:t>https://link.medium.com/2bhoiqBmQwb</a:t>
            </a:r>
            <a:endParaRPr lang="en-US" b="1" dirty="0">
              <a:solidFill>
                <a:schemeClr val="bg1"/>
              </a:solidFill>
            </a:endParaRPr>
          </a:p>
          <a:p>
            <a:r>
              <a:rPr lang="en-US" b="1" dirty="0">
                <a:solidFill>
                  <a:schemeClr val="bg1"/>
                </a:solidFill>
                <a:hlinkClick r:id="rId6">
                  <a:extLst>
                    <a:ext uri="{A12FA001-AC4F-418D-AE19-62706E023703}">
                      <ahyp:hlinkClr xmlns:ahyp="http://schemas.microsoft.com/office/drawing/2018/hyperlinkcolor" val="tx"/>
                    </a:ext>
                  </a:extLst>
                </a:hlinkClick>
              </a:rPr>
              <a:t>https://www.sciencedirect.com/science/article/abs/pii/S037704271930398X</a:t>
            </a:r>
            <a:endParaRPr lang="en-US" b="1" dirty="0">
              <a:solidFill>
                <a:schemeClr val="bg1"/>
              </a:solidFill>
            </a:endParaRPr>
          </a:p>
          <a:p>
            <a:endParaRPr lang="en-US" b="1"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301562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85D2D-D440-46CA-9732-066D17343981}"/>
              </a:ext>
            </a:extLst>
          </p:cNvPr>
          <p:cNvSpPr>
            <a:spLocks noGrp="1"/>
          </p:cNvSpPr>
          <p:nvPr>
            <p:ph idx="1"/>
          </p:nvPr>
        </p:nvSpPr>
        <p:spPr>
          <a:xfrm>
            <a:off x="931178" y="2038525"/>
            <a:ext cx="11123802" cy="2642533"/>
          </a:xfrm>
        </p:spPr>
        <p:txBody>
          <a:bodyPr>
            <a:normAutofit fontScale="92500" lnSpcReduction="20000"/>
          </a:bodyPr>
          <a:lstStyle/>
          <a:p>
            <a:pPr marL="0" indent="0" algn="ctr">
              <a:buNone/>
            </a:pPr>
            <a:r>
              <a:rPr lang="en-US" sz="5400" dirty="0">
                <a:effectLst>
                  <a:outerShdw blurRad="38100" dist="38100" dir="2700000" algn="tl">
                    <a:srgbClr val="000000">
                      <a:alpha val="43137"/>
                    </a:srgbClr>
                  </a:outerShdw>
                </a:effectLst>
                <a:latin typeface="Bahnschrift SemiLight Condensed" panose="020B0502040204020203" pitchFamily="34" charset="0"/>
              </a:rPr>
              <a:t>Thank You. I hope you liked our presentation. Suggestions from your side is highly appreciated. </a:t>
            </a:r>
          </a:p>
          <a:p>
            <a:pPr marL="0" indent="0" algn="ctr">
              <a:buNone/>
            </a:pPr>
            <a:r>
              <a:rPr lang="en-US" sz="5400" dirty="0">
                <a:effectLst>
                  <a:outerShdw blurRad="38100" dist="38100" dir="2700000" algn="tl">
                    <a:srgbClr val="000000">
                      <a:alpha val="43137"/>
                    </a:srgbClr>
                  </a:outerShdw>
                </a:effectLst>
                <a:latin typeface="Bahnschrift SemiLight Condensed" panose="020B0502040204020203" pitchFamily="34" charset="0"/>
              </a:rPr>
              <a:t>Have a Good Day</a:t>
            </a:r>
            <a:endParaRPr lang="en-IN" sz="5400" dirty="0">
              <a:effectLst>
                <a:outerShdw blurRad="38100" dist="38100" dir="2700000" algn="tl">
                  <a:srgbClr val="000000">
                    <a:alpha val="43137"/>
                  </a:srgbClr>
                </a:outerShdw>
              </a:effectLst>
              <a:latin typeface="Bahnschrift SemiLight Condensed" panose="020B0502040204020203" pitchFamily="34" charset="0"/>
            </a:endParaRPr>
          </a:p>
        </p:txBody>
      </p:sp>
    </p:spTree>
    <p:extLst>
      <p:ext uri="{BB962C8B-B14F-4D97-AF65-F5344CB8AC3E}">
        <p14:creationId xmlns:p14="http://schemas.microsoft.com/office/powerpoint/2010/main" val="37495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0ED7-F9EB-4DE5-A7C4-1CDE52D0541A}"/>
              </a:ext>
            </a:extLst>
          </p:cNvPr>
          <p:cNvSpPr>
            <a:spLocks noGrp="1"/>
          </p:cNvSpPr>
          <p:nvPr>
            <p:ph type="title"/>
          </p:nvPr>
        </p:nvSpPr>
        <p:spPr>
          <a:xfrm>
            <a:off x="1105949" y="940428"/>
            <a:ext cx="3793222" cy="1822795"/>
          </a:xfrm>
        </p:spPr>
        <p:txBody>
          <a:bodyPr>
            <a:normAutofit fontScale="90000"/>
          </a:bodyPr>
          <a:lstStyle/>
          <a:p>
            <a:r>
              <a:rPr lang="en-US" sz="5400" b="1" i="1" dirty="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rPr>
              <a:t>Group Members-</a:t>
            </a:r>
            <a:endParaRPr lang="en-IN" sz="5400" b="1" i="1" dirty="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endParaRPr>
          </a:p>
        </p:txBody>
      </p:sp>
      <p:sp>
        <p:nvSpPr>
          <p:cNvPr id="3" name="Content Placeholder 2">
            <a:extLst>
              <a:ext uri="{FF2B5EF4-FFF2-40B4-BE49-F238E27FC236}">
                <a16:creationId xmlns:a16="http://schemas.microsoft.com/office/drawing/2014/main" id="{FF219944-7105-42FA-AA58-2E7E47742BB3}"/>
              </a:ext>
            </a:extLst>
          </p:cNvPr>
          <p:cNvSpPr>
            <a:spLocks noGrp="1"/>
          </p:cNvSpPr>
          <p:nvPr>
            <p:ph idx="1"/>
          </p:nvPr>
        </p:nvSpPr>
        <p:spPr>
          <a:xfrm>
            <a:off x="4899171" y="2217251"/>
            <a:ext cx="6371437" cy="2807400"/>
          </a:xfrm>
        </p:spPr>
        <p:txBody>
          <a:bodyPr>
            <a:noAutofit/>
          </a:bodyPr>
          <a:lstStyle/>
          <a:p>
            <a:pPr>
              <a:buFont typeface="Wingdings" panose="05000000000000000000" pitchFamily="2" charset="2"/>
              <a:buChar char="v"/>
            </a:pP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Aman Gupta 19BCE10289</a:t>
            </a:r>
          </a:p>
          <a:p>
            <a:pPr>
              <a:buFont typeface="Wingdings" panose="05000000000000000000" pitchFamily="2" charset="2"/>
              <a:buChar char="v"/>
            </a:pP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Vaghasia Aum, 19BCE10437 </a:t>
            </a:r>
          </a:p>
          <a:p>
            <a:pPr>
              <a:buFont typeface="Wingdings" panose="05000000000000000000" pitchFamily="2" charset="2"/>
              <a:buChar char="v"/>
            </a:pP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Yash Saxena, 19BCE10115 </a:t>
            </a:r>
          </a:p>
          <a:p>
            <a:pPr>
              <a:buFont typeface="Wingdings" panose="05000000000000000000" pitchFamily="2" charset="2"/>
              <a:buChar char="v"/>
            </a:pPr>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Bommakanty Satya Sai Anirudh, 19BCE10045 </a:t>
            </a:r>
          </a:p>
        </p:txBody>
      </p:sp>
    </p:spTree>
    <p:extLst>
      <p:ext uri="{BB962C8B-B14F-4D97-AF65-F5344CB8AC3E}">
        <p14:creationId xmlns:p14="http://schemas.microsoft.com/office/powerpoint/2010/main" val="21451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F359-CE3E-4F45-AC61-8E8C6E68CCE4}"/>
              </a:ext>
            </a:extLst>
          </p:cNvPr>
          <p:cNvSpPr>
            <a:spLocks noGrp="1"/>
          </p:cNvSpPr>
          <p:nvPr>
            <p:ph type="title"/>
          </p:nvPr>
        </p:nvSpPr>
        <p:spPr>
          <a:xfrm>
            <a:off x="534099" y="238505"/>
            <a:ext cx="11123801" cy="1749686"/>
          </a:xfrm>
        </p:spPr>
        <p:txBody>
          <a:bodyPr>
            <a:noAutofit/>
          </a:bodyPr>
          <a:lstStyle/>
          <a:p>
            <a:pPr algn="ctr"/>
            <a:r>
              <a:rPr lang="en-IN"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Title: Predicting Stock and Crypto Market with Machine Learning.</a:t>
            </a:r>
          </a:p>
        </p:txBody>
      </p:sp>
      <p:sp>
        <p:nvSpPr>
          <p:cNvPr id="3" name="Content Placeholder 2">
            <a:extLst>
              <a:ext uri="{FF2B5EF4-FFF2-40B4-BE49-F238E27FC236}">
                <a16:creationId xmlns:a16="http://schemas.microsoft.com/office/drawing/2014/main" id="{15B2F9D9-2C9C-46BE-9B6B-3C52164BCF38}"/>
              </a:ext>
            </a:extLst>
          </p:cNvPr>
          <p:cNvSpPr>
            <a:spLocks noGrp="1"/>
          </p:cNvSpPr>
          <p:nvPr>
            <p:ph idx="1"/>
          </p:nvPr>
        </p:nvSpPr>
        <p:spPr>
          <a:xfrm>
            <a:off x="534099" y="2197916"/>
            <a:ext cx="10914077" cy="4580389"/>
          </a:xfrm>
        </p:spPr>
        <p:txBody>
          <a:bodyPr>
            <a:normAutofit fontScale="92500" lnSpcReduction="20000"/>
          </a:bodyPr>
          <a:lstStyle/>
          <a:p>
            <a:pPr marL="0" indent="0" algn="ctr">
              <a:buNone/>
            </a:pPr>
            <a:r>
              <a:rPr lang="en-IN" sz="3600" dirty="0">
                <a:latin typeface="MV Boli" panose="02000500030200090000" pitchFamily="2" charset="0"/>
                <a:cs typeface="MV Boli" panose="02000500030200090000" pitchFamily="2" charset="0"/>
              </a:rPr>
              <a:t>Project Description: </a:t>
            </a:r>
          </a:p>
          <a:p>
            <a:pPr marL="0" indent="0">
              <a:buNone/>
            </a:pPr>
            <a:r>
              <a:rPr lang="en-US" sz="2800" b="1" dirty="0">
                <a:effectLst/>
                <a:latin typeface="Corbel" panose="020B0503020204020204" pitchFamily="34" charset="0"/>
                <a:ea typeface="Times New Roman" panose="02020603050405020304" pitchFamily="18" charset="0"/>
              </a:rPr>
              <a:t>Investing in Stock has increasingly become a lot more popular than it was. People now a days can now invest in stock by sitting in the comfort of their homes and right from their mobile phones or their personal computers.</a:t>
            </a:r>
            <a:r>
              <a:rPr lang="en-US" sz="2800" b="1" dirty="0">
                <a:latin typeface="Corbel" panose="020B0503020204020204" pitchFamily="34" charset="0"/>
              </a:rPr>
              <a:t> In this project, we are going to display the stock prices of the companies along with the prediction of the stock prices.</a:t>
            </a:r>
          </a:p>
          <a:p>
            <a:pPr marL="0" indent="0">
              <a:buNone/>
            </a:pPr>
            <a:r>
              <a:rPr lang="en-US" sz="2800" b="1" dirty="0">
                <a:effectLst/>
                <a:latin typeface="Corbel" panose="020B0503020204020204" pitchFamily="34" charset="0"/>
                <a:ea typeface="Times New Roman" panose="02020603050405020304" pitchFamily="18" charset="0"/>
              </a:rPr>
              <a:t>Another popular trend which has increased in past couple of years is investing in crypto. With the start of Bitcoin in 2009 which was </a:t>
            </a:r>
            <a:r>
              <a:rPr lang="en-US" sz="2800" b="1" dirty="0">
                <a:latin typeface="Corbel" panose="020B0503020204020204" pitchFamily="34" charset="0"/>
                <a:ea typeface="Times New Roman" panose="02020603050405020304" pitchFamily="18" charset="0"/>
              </a:rPr>
              <a:t>the </a:t>
            </a:r>
            <a:r>
              <a:rPr lang="en-US" sz="2800" b="1" dirty="0">
                <a:effectLst/>
                <a:latin typeface="Corbel" panose="020B0503020204020204" pitchFamily="34" charset="0"/>
                <a:ea typeface="Times New Roman" panose="02020603050405020304" pitchFamily="18" charset="0"/>
              </a:rPr>
              <a:t>first cryptocurrency ever made,  the crypto market gradually grew from there and has an estimated market cap of $891 billion.</a:t>
            </a:r>
          </a:p>
        </p:txBody>
      </p:sp>
    </p:spTree>
    <p:extLst>
      <p:ext uri="{BB962C8B-B14F-4D97-AF65-F5344CB8AC3E}">
        <p14:creationId xmlns:p14="http://schemas.microsoft.com/office/powerpoint/2010/main" val="227369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5353-5C36-C9DA-4210-0E5FBF2640E6}"/>
              </a:ext>
            </a:extLst>
          </p:cNvPr>
          <p:cNvSpPr>
            <a:spLocks noGrp="1"/>
          </p:cNvSpPr>
          <p:nvPr>
            <p:ph type="title"/>
          </p:nvPr>
        </p:nvSpPr>
        <p:spPr>
          <a:xfrm>
            <a:off x="1295400" y="207627"/>
            <a:ext cx="9601200" cy="1485900"/>
          </a:xfrm>
        </p:spPr>
        <p:txBody>
          <a:bodyPr>
            <a:normAutofit/>
          </a:bodyPr>
          <a:lstStyle/>
          <a:p>
            <a:pPr algn="ctr"/>
            <a:r>
              <a:rPr lang="en-US" sz="8800" dirty="0">
                <a:solidFill>
                  <a:schemeClr val="bg1"/>
                </a:solidFill>
                <a:effectLst>
                  <a:outerShdw blurRad="38100" dist="38100" dir="2700000" algn="tl">
                    <a:srgbClr val="000000">
                      <a:alpha val="43137"/>
                    </a:srgbClr>
                  </a:outerShdw>
                </a:effectLst>
                <a:latin typeface="Bahnschrift SemiLight Condensed" panose="020B0502040204020203" pitchFamily="34" charset="0"/>
              </a:rPr>
              <a:t>Proposed Work</a:t>
            </a:r>
            <a:endParaRPr lang="en-US" sz="8800" dirty="0">
              <a:solidFill>
                <a:schemeClr val="bg1"/>
              </a:solidFill>
            </a:endParaRPr>
          </a:p>
        </p:txBody>
      </p:sp>
      <p:sp>
        <p:nvSpPr>
          <p:cNvPr id="3" name="Content Placeholder 2">
            <a:extLst>
              <a:ext uri="{FF2B5EF4-FFF2-40B4-BE49-F238E27FC236}">
                <a16:creationId xmlns:a16="http://schemas.microsoft.com/office/drawing/2014/main" id="{A9D796F7-C0FF-2FCD-207D-739B4AA3DE74}"/>
              </a:ext>
            </a:extLst>
          </p:cNvPr>
          <p:cNvSpPr>
            <a:spLocks noGrp="1"/>
          </p:cNvSpPr>
          <p:nvPr>
            <p:ph idx="1"/>
          </p:nvPr>
        </p:nvSpPr>
        <p:spPr>
          <a:xfrm>
            <a:off x="419450" y="1820411"/>
            <a:ext cx="11518084" cy="4735584"/>
          </a:xfrm>
        </p:spPr>
        <p:txBody>
          <a:bodyPr>
            <a:normAutofit fontScale="92500"/>
          </a:bodyPr>
          <a:lstStyle/>
          <a:p>
            <a:pPr marL="0" marR="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This project attempts to predict the stock value and crypto value with respect to the previous value and trends. It requires historic data of both the market as the project also emphasizes on data mining techniques. The purposed method for developing the system consists of mainly three main steps. </a:t>
            </a:r>
          </a:p>
          <a:p>
            <a:pPr marL="0" marR="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Firstly, data is collected and sorted for relevancy from various sources. </a:t>
            </a:r>
          </a:p>
          <a:p>
            <a:pPr marL="0" marR="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Secondly, analysis is carried out on the collected data by examining the current market direction, tracking the industry group, specific companies and the crypto coins after which the data is represented and scored accordingly. </a:t>
            </a:r>
          </a:p>
          <a:p>
            <a:pPr marL="0" marR="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At last, a model is designed with suitable algorithm which gives the best accurate data and that is chosen to predict the stock and crypto value.</a:t>
            </a:r>
          </a:p>
          <a:p>
            <a:endParaRPr kumimoji="0" lang="en-US" altLang="en-US" sz="2800" i="0" u="none" strike="noStrike" cap="none" normalizeH="0" baseline="0" dirty="0">
              <a:ln>
                <a:noFill/>
              </a:ln>
              <a:solidFill>
                <a:srgbClr val="000000"/>
              </a:solidFill>
              <a:effectLst/>
              <a:latin typeface="Corbel" panose="020B0503020204020204" pitchFamily="34" charset="0"/>
              <a:cs typeface="Courier New" panose="02070309020205020404" pitchFamily="49" charset="0"/>
            </a:endParaRPr>
          </a:p>
          <a:p>
            <a:endParaRPr kumimoji="0" lang="en-US" altLang="en-US" sz="2800" i="0" u="none" strike="noStrike" cap="none" normalizeH="0" baseline="0" dirty="0">
              <a:ln>
                <a:noFill/>
              </a:ln>
              <a:solidFill>
                <a:srgbClr val="000000"/>
              </a:solidFill>
              <a:effectLst/>
              <a:latin typeface="Corbel" panose="020B0503020204020204" pitchFamily="34" charset="0"/>
              <a:cs typeface="Courier New" panose="02070309020205020404" pitchFamily="49" charset="0"/>
            </a:endParaRPr>
          </a:p>
          <a:p>
            <a:endParaRPr lang="en-US" dirty="0"/>
          </a:p>
        </p:txBody>
      </p:sp>
    </p:spTree>
    <p:extLst>
      <p:ext uri="{BB962C8B-B14F-4D97-AF65-F5344CB8AC3E}">
        <p14:creationId xmlns:p14="http://schemas.microsoft.com/office/powerpoint/2010/main" val="384079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7DEE-CEE4-4870-A990-483E7C1F9E1A}"/>
              </a:ext>
            </a:extLst>
          </p:cNvPr>
          <p:cNvSpPr>
            <a:spLocks noGrp="1"/>
          </p:cNvSpPr>
          <p:nvPr>
            <p:ph type="title"/>
          </p:nvPr>
        </p:nvSpPr>
        <p:spPr>
          <a:xfrm>
            <a:off x="457200" y="383796"/>
            <a:ext cx="11277600" cy="1319169"/>
          </a:xfrm>
        </p:spPr>
        <p:txBody>
          <a:bodyPr>
            <a:noAutofit/>
          </a:bodyPr>
          <a:lstStyle/>
          <a:p>
            <a:pPr algn="ctr"/>
            <a:r>
              <a:rPr lang="en-US" sz="8000" dirty="0">
                <a:solidFill>
                  <a:schemeClr val="bg1"/>
                </a:solidFill>
                <a:effectLst>
                  <a:outerShdw blurRad="38100" dist="38100" dir="2700000" algn="tl">
                    <a:srgbClr val="000000">
                      <a:alpha val="43137"/>
                    </a:srgbClr>
                  </a:outerShdw>
                </a:effectLst>
                <a:latin typeface="Bahnschrift SemiLight Condensed" panose="020B0502040204020203" pitchFamily="34" charset="0"/>
              </a:rPr>
              <a:t>Methodology</a:t>
            </a:r>
            <a:endParaRPr lang="en-US" sz="8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BA4783-C51F-427E-80EB-2FF5744A66EA}"/>
              </a:ext>
            </a:extLst>
          </p:cNvPr>
          <p:cNvSpPr>
            <a:spLocks noGrp="1"/>
          </p:cNvSpPr>
          <p:nvPr>
            <p:ph idx="1"/>
          </p:nvPr>
        </p:nvSpPr>
        <p:spPr>
          <a:xfrm>
            <a:off x="357930" y="1719743"/>
            <a:ext cx="11476139" cy="4941116"/>
          </a:xfrm>
        </p:spPr>
        <p:txBody>
          <a:bodyPr>
            <a:normAutofit fontScale="85000" lnSpcReduction="10000"/>
          </a:bodyPr>
          <a:lstStyle/>
          <a:p>
            <a:pPr marL="0" marR="0">
              <a:lnSpc>
                <a:spcPct val="150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Stock and crypto market prediction seems a complex problem because there are many factors that have yet to be addressed and it doesn’t seem statistical at first.  But by proper use of machine learning techniques, one can relate previous data to the current data and train the machine to learn from it and make appropriate assumptions.  </a:t>
            </a:r>
          </a:p>
          <a:p>
            <a:pPr marL="0" marR="0">
              <a:lnSpc>
                <a:spcPct val="150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Machine learning will be used to make the </a:t>
            </a:r>
            <a:r>
              <a:rPr lang="en-US" sz="2800" dirty="0">
                <a:latin typeface="Times New Roman" panose="02020603050405020304" pitchFamily="18" charset="0"/>
                <a:ea typeface="Times New Roman" panose="02020603050405020304" pitchFamily="18" charset="0"/>
              </a:rPr>
              <a:t>predictions which will be done by feeding data to our model and training it by using this data.</a:t>
            </a:r>
          </a:p>
          <a:p>
            <a:pPr marL="0" marR="0">
              <a:lnSpc>
                <a:spcPct val="150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Python will be used for this purpose with the special libraries included in it which are- Numpy, Matplotlib and Pandas libraries in Python. </a:t>
            </a:r>
          </a:p>
          <a:p>
            <a:pPr marL="0" marR="0">
              <a:lnSpc>
                <a:spcPct val="150000"/>
              </a:lnSpc>
              <a:spcBef>
                <a:spcPts val="0"/>
              </a:spcBef>
              <a:spcAft>
                <a:spcPts val="0"/>
              </a:spcAft>
            </a:pPr>
            <a:r>
              <a:rPr lang="en-US" sz="2800" dirty="0">
                <a:latin typeface="Times New Roman" panose="02020603050405020304" pitchFamily="18" charset="0"/>
                <a:ea typeface="Times New Roman" panose="02020603050405020304" pitchFamily="18" charset="0"/>
              </a:rPr>
              <a:t>Long short-Term memory(LSTM) will also be used in the project.</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30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E30C-2470-45ED-B317-E0D96A390E85}"/>
              </a:ext>
            </a:extLst>
          </p:cNvPr>
          <p:cNvSpPr>
            <a:spLocks noGrp="1"/>
          </p:cNvSpPr>
          <p:nvPr>
            <p:ph type="title"/>
          </p:nvPr>
        </p:nvSpPr>
        <p:spPr>
          <a:xfrm>
            <a:off x="750115" y="427839"/>
            <a:ext cx="10691769" cy="1442906"/>
          </a:xfrm>
        </p:spPr>
        <p:txBody>
          <a:bodyPr>
            <a:normAutofit fontScale="90000"/>
          </a:bodyPr>
          <a:lstStyle/>
          <a:p>
            <a:pPr algn="ctr"/>
            <a:r>
              <a:rPr lang="en-US" sz="5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Novelty of the Project and its Real time usage</a:t>
            </a:r>
          </a:p>
        </p:txBody>
      </p:sp>
      <p:sp>
        <p:nvSpPr>
          <p:cNvPr id="3" name="Content Placeholder 2">
            <a:extLst>
              <a:ext uri="{FF2B5EF4-FFF2-40B4-BE49-F238E27FC236}">
                <a16:creationId xmlns:a16="http://schemas.microsoft.com/office/drawing/2014/main" id="{6B97993E-42C8-466A-8D4D-4B47B335C969}"/>
              </a:ext>
            </a:extLst>
          </p:cNvPr>
          <p:cNvSpPr>
            <a:spLocks noGrp="1"/>
          </p:cNvSpPr>
          <p:nvPr>
            <p:ph idx="1"/>
          </p:nvPr>
        </p:nvSpPr>
        <p:spPr>
          <a:xfrm>
            <a:off x="473976" y="2271318"/>
            <a:ext cx="11497113" cy="4448263"/>
          </a:xfrm>
        </p:spPr>
        <p:txBody>
          <a:bodyPr>
            <a:normAutofit fontScale="92500" lnSpcReduction="20000"/>
          </a:bodyPr>
          <a:lstStyle/>
          <a:p>
            <a:r>
              <a:rPr lang="en-US" sz="3200" dirty="0">
                <a:latin typeface="Bahnschrift SemiLight" panose="020B0502040204020203" pitchFamily="34" charset="0"/>
              </a:rPr>
              <a:t>Time consumed in accessing the real time data of both stock and crypto market will be reduced.</a:t>
            </a:r>
          </a:p>
          <a:p>
            <a:r>
              <a:rPr lang="en-US" sz="3200" dirty="0">
                <a:latin typeface="Bahnschrift SemiLight" panose="020B0502040204020203" pitchFamily="34" charset="0"/>
              </a:rPr>
              <a:t>Unlike other websites the one which we are making will display both crypto market and stock market prices.</a:t>
            </a:r>
          </a:p>
          <a:p>
            <a:r>
              <a:rPr lang="en-US" sz="3200" dirty="0">
                <a:latin typeface="Bahnschrift SemiLight" panose="020B0502040204020203" pitchFamily="34" charset="0"/>
              </a:rPr>
              <a:t>The prediction graphs will help the consumer know where to invest next or where to cash out from if they have invested in any of the companies or crypto coins.</a:t>
            </a:r>
          </a:p>
          <a:p>
            <a:r>
              <a:rPr lang="en-US" sz="3200" dirty="0">
                <a:latin typeface="Bahnschrift SemiLight" panose="020B0502040204020203" pitchFamily="34" charset="0"/>
              </a:rPr>
              <a:t>Easy to understand and easy to use.</a:t>
            </a:r>
          </a:p>
        </p:txBody>
      </p:sp>
    </p:spTree>
    <p:extLst>
      <p:ext uri="{BB962C8B-B14F-4D97-AF65-F5344CB8AC3E}">
        <p14:creationId xmlns:p14="http://schemas.microsoft.com/office/powerpoint/2010/main" val="78313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DEC8-C89C-4C36-AE9C-503CBFF0200B}"/>
              </a:ext>
            </a:extLst>
          </p:cNvPr>
          <p:cNvSpPr>
            <a:spLocks noGrp="1"/>
          </p:cNvSpPr>
          <p:nvPr>
            <p:ph type="title"/>
          </p:nvPr>
        </p:nvSpPr>
        <p:spPr>
          <a:xfrm>
            <a:off x="580238" y="780176"/>
            <a:ext cx="11031523" cy="1027651"/>
          </a:xfrm>
        </p:spPr>
        <p:txBody>
          <a:bodyPr>
            <a:normAutofit/>
          </a:bodyPr>
          <a:lstStyle/>
          <a:p>
            <a:pPr algn="ctr"/>
            <a:r>
              <a:rPr lang="en-US" sz="6000" dirty="0">
                <a:solidFill>
                  <a:schemeClr val="bg1"/>
                </a:solidFill>
                <a:effectLst>
                  <a:outerShdw blurRad="38100" dist="38100" dir="2700000" algn="tl">
                    <a:srgbClr val="000000">
                      <a:alpha val="43137"/>
                    </a:srgbClr>
                  </a:outerShdw>
                </a:effectLst>
                <a:latin typeface="Bahnschrift SemiLight Condensed" panose="020B0502040204020203" pitchFamily="34" charset="0"/>
              </a:rPr>
              <a:t>Hardware and Software Requirements </a:t>
            </a:r>
            <a:endParaRPr lang="en-IN" sz="6000" dirty="0">
              <a:solidFill>
                <a:schemeClr val="bg1"/>
              </a:solidFill>
              <a:effectLst>
                <a:outerShdw blurRad="38100" dist="38100" dir="2700000" algn="tl">
                  <a:srgbClr val="000000">
                    <a:alpha val="43137"/>
                  </a:srgbClr>
                </a:outerShdw>
              </a:effectLst>
              <a:latin typeface="Bahnschrift SemiLight Condensed" panose="020B0502040204020203" pitchFamily="34" charset="0"/>
            </a:endParaRPr>
          </a:p>
        </p:txBody>
      </p:sp>
      <p:sp>
        <p:nvSpPr>
          <p:cNvPr id="3" name="Content Placeholder 2">
            <a:extLst>
              <a:ext uri="{FF2B5EF4-FFF2-40B4-BE49-F238E27FC236}">
                <a16:creationId xmlns:a16="http://schemas.microsoft.com/office/drawing/2014/main" id="{60B96204-633B-4D82-AB40-6344D6FE497D}"/>
              </a:ext>
            </a:extLst>
          </p:cNvPr>
          <p:cNvSpPr>
            <a:spLocks noGrp="1"/>
          </p:cNvSpPr>
          <p:nvPr>
            <p:ph idx="1"/>
          </p:nvPr>
        </p:nvSpPr>
        <p:spPr>
          <a:xfrm>
            <a:off x="268449" y="2172748"/>
            <a:ext cx="11553038" cy="4454556"/>
          </a:xfrm>
        </p:spPr>
        <p:txBody>
          <a:bodyPr>
            <a:normAutofit/>
          </a:bodyPr>
          <a:lstStyle/>
          <a:p>
            <a:pPr marL="0" marR="0">
              <a:lnSpc>
                <a:spcPct val="107000"/>
              </a:lnSpc>
              <a:spcBef>
                <a:spcPts val="0"/>
              </a:spcBef>
              <a:spcAft>
                <a:spcPts val="800"/>
              </a:spcAft>
            </a:pPr>
            <a:r>
              <a:rPr lang="en-US" sz="32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Our software will run on every device which has windows or any other operating system installed and a stable internet connection. </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32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We will have minimalistic design and will keep it simple. </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32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We will have less animations in our software due to which user can have Seamless Experience. </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32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Hardware required will be – 4gb ram or more. Stable internet connection, </a:t>
            </a:r>
            <a:r>
              <a:rPr lang="en-US" sz="3200" dirty="0">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and 2gb or more than that </a:t>
            </a:r>
            <a:r>
              <a:rPr lang="en-US" sz="3200" dirty="0">
                <a:ln>
                  <a:noFill/>
                </a:ln>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storage.</a:t>
            </a:r>
            <a:endParaRPr lang="en-US" sz="3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230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6848-6D80-EE1E-E5AC-DDA38627D296}"/>
              </a:ext>
            </a:extLst>
          </p:cNvPr>
          <p:cNvSpPr>
            <a:spLocks noGrp="1"/>
          </p:cNvSpPr>
          <p:nvPr>
            <p:ph type="title"/>
          </p:nvPr>
        </p:nvSpPr>
        <p:spPr>
          <a:xfrm>
            <a:off x="1363211" y="543187"/>
            <a:ext cx="9601200" cy="1000387"/>
          </a:xfrm>
        </p:spPr>
        <p:txBody>
          <a:bodyPr>
            <a:normAutofit/>
          </a:bodyPr>
          <a:lstStyle/>
          <a:p>
            <a:pPr algn="ctr"/>
            <a:r>
              <a:rPr lang="en-US" sz="6000" b="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US" sz="6000" b="1" dirty="0"/>
          </a:p>
        </p:txBody>
      </p:sp>
      <p:pic>
        <p:nvPicPr>
          <p:cNvPr id="16" name="Content Placeholder 15">
            <a:extLst>
              <a:ext uri="{FF2B5EF4-FFF2-40B4-BE49-F238E27FC236}">
                <a16:creationId xmlns:a16="http://schemas.microsoft.com/office/drawing/2014/main" id="{50C728D3-44E8-7001-02E1-133D1BF89A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2591" y="1799437"/>
            <a:ext cx="6283354" cy="4727197"/>
          </a:xfrm>
        </p:spPr>
      </p:pic>
    </p:spTree>
    <p:extLst>
      <p:ext uri="{BB962C8B-B14F-4D97-AF65-F5344CB8AC3E}">
        <p14:creationId xmlns:p14="http://schemas.microsoft.com/office/powerpoint/2010/main" val="225135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13F9-266C-434C-C208-134B8F9D20B5}"/>
              </a:ext>
            </a:extLst>
          </p:cNvPr>
          <p:cNvSpPr>
            <a:spLocks noGrp="1"/>
          </p:cNvSpPr>
          <p:nvPr>
            <p:ph type="title"/>
          </p:nvPr>
        </p:nvSpPr>
        <p:spPr>
          <a:xfrm>
            <a:off x="1295400" y="400574"/>
            <a:ext cx="9601200" cy="1117833"/>
          </a:xfrm>
        </p:spPr>
        <p:txBody>
          <a:bodyPr>
            <a:normAutofit fontScale="90000"/>
          </a:bodyPr>
          <a:lstStyle/>
          <a:p>
            <a:pPr algn="ctr"/>
            <a:r>
              <a:rPr lang="en-US" sz="6000" b="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0F906038-1F53-E990-CC45-1C15B4C1D402}"/>
              </a:ext>
            </a:extLst>
          </p:cNvPr>
          <p:cNvSpPr>
            <a:spLocks noGrp="1"/>
          </p:cNvSpPr>
          <p:nvPr>
            <p:ph idx="1"/>
          </p:nvPr>
        </p:nvSpPr>
        <p:spPr>
          <a:xfrm>
            <a:off x="390087" y="1786855"/>
            <a:ext cx="11072070" cy="4974671"/>
          </a:xfrm>
        </p:spPr>
        <p:txBody>
          <a:bodyPr>
            <a:noAutofit/>
          </a:bodyPr>
          <a:lstStyle/>
          <a:p>
            <a:pPr algn="l"/>
            <a:r>
              <a:rPr lang="en-US" sz="2000" b="1" i="0" dirty="0">
                <a:solidFill>
                  <a:schemeClr val="tx1"/>
                </a:solidFill>
                <a:effectLst/>
                <a:latin typeface="Söhne"/>
              </a:rPr>
              <a:t>A stock analysis system typically includes the following components:</a:t>
            </a:r>
          </a:p>
          <a:p>
            <a:pPr algn="l">
              <a:buFont typeface="Arial" panose="020B0604020202020204" pitchFamily="34" charset="0"/>
              <a:buChar char="•"/>
            </a:pPr>
            <a:r>
              <a:rPr lang="en-US" sz="2000" b="1" i="0" dirty="0">
                <a:solidFill>
                  <a:schemeClr val="tx1"/>
                </a:solidFill>
                <a:effectLst/>
                <a:latin typeface="Söhne"/>
              </a:rPr>
              <a:t>Data storage: This component stores historical stock data, financial statements, news articles, and other relevant information that will be used to analyze the stock. This data can be stored in a relational database, a NoSQL database, or a cloud-based storage service.</a:t>
            </a:r>
          </a:p>
          <a:p>
            <a:pPr algn="l">
              <a:buFont typeface="Arial" panose="020B0604020202020204" pitchFamily="34" charset="0"/>
              <a:buChar char="•"/>
            </a:pPr>
            <a:r>
              <a:rPr lang="en-US" sz="2000" b="1" i="0" dirty="0">
                <a:solidFill>
                  <a:schemeClr val="tx1"/>
                </a:solidFill>
                <a:effectLst/>
                <a:latin typeface="Söhne"/>
              </a:rPr>
              <a:t>Data processing: This component is responsible for extracting, transforming, and loading the data into the system. It may use various techniques such as web scraping, natural language processing, and machine learning to extract relevant information from the data.</a:t>
            </a:r>
          </a:p>
          <a:p>
            <a:pPr algn="l">
              <a:buFont typeface="Arial" panose="020B0604020202020204" pitchFamily="34" charset="0"/>
              <a:buChar char="•"/>
            </a:pPr>
            <a:r>
              <a:rPr lang="en-US" sz="2000" b="1" i="0" dirty="0">
                <a:solidFill>
                  <a:schemeClr val="tx1"/>
                </a:solidFill>
                <a:effectLst/>
                <a:latin typeface="Söhne"/>
              </a:rPr>
              <a:t>Modeling: This component uses the processed data to create a model that can be used to predict future stock prices or perform other types of analysis. This component may use various machine learning algorithms such as linear regression, decision trees, or neural networks.</a:t>
            </a:r>
          </a:p>
          <a:p>
            <a:pPr algn="l"/>
            <a:r>
              <a:rPr lang="en-US" sz="2000" b="1" i="0" dirty="0">
                <a:solidFill>
                  <a:schemeClr val="tx1"/>
                </a:solidFill>
                <a:effectLst/>
                <a:latin typeface="Söhne"/>
              </a:rPr>
              <a:t>All these components are connected to each other and work together to provide a comprehensive stock analysis system.</a:t>
            </a:r>
          </a:p>
          <a:p>
            <a:endParaRPr lang="en-US" sz="2000" b="1" dirty="0">
              <a:solidFill>
                <a:schemeClr val="tx1"/>
              </a:solidFill>
            </a:endParaRPr>
          </a:p>
        </p:txBody>
      </p:sp>
    </p:spTree>
    <p:extLst>
      <p:ext uri="{BB962C8B-B14F-4D97-AF65-F5344CB8AC3E}">
        <p14:creationId xmlns:p14="http://schemas.microsoft.com/office/powerpoint/2010/main" val="2393283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1830</TotalTime>
  <Words>1098</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Bahnschrift SemiLight</vt:lpstr>
      <vt:lpstr>Bahnschrift SemiLight Condensed</vt:lpstr>
      <vt:lpstr>Bookman Old Style</vt:lpstr>
      <vt:lpstr>Calibri</vt:lpstr>
      <vt:lpstr>Corbel</vt:lpstr>
      <vt:lpstr>Gabriola</vt:lpstr>
      <vt:lpstr>MV Boli</vt:lpstr>
      <vt:lpstr>Palatino Linotype</vt:lpstr>
      <vt:lpstr>Söhne</vt:lpstr>
      <vt:lpstr>Times New Roman</vt:lpstr>
      <vt:lpstr>Tw Cen MT</vt:lpstr>
      <vt:lpstr>Wingdings</vt:lpstr>
      <vt:lpstr>Circuit</vt:lpstr>
      <vt:lpstr>Capstone Project(Team No- 47) </vt:lpstr>
      <vt:lpstr>Group Members-</vt:lpstr>
      <vt:lpstr>Project Title: Predicting Stock and Crypto Market with Machine Learning.</vt:lpstr>
      <vt:lpstr>Proposed Work</vt:lpstr>
      <vt:lpstr>Methodology</vt:lpstr>
      <vt:lpstr>Novelty of the Project and its Real time usage</vt:lpstr>
      <vt:lpstr>Hardware and Software Requirements </vt:lpstr>
      <vt:lpstr>FLOW DIAGRAM</vt:lpstr>
      <vt:lpstr>SYSTEM ARCHITECTURE</vt:lpstr>
      <vt:lpstr>SYSTEM ARCHITECTURE</vt:lpstr>
      <vt:lpstr>Module split-up</vt:lpstr>
      <vt:lpstr>Snap shot of your project </vt:lpstr>
      <vt:lpstr>Snap shot of your project </vt:lpstr>
      <vt:lpstr>Snap shot of your project </vt:lpstr>
      <vt:lpstr>Snap shot of your project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Exhibition – 1</dc:title>
  <dc:creator>Anirudh Bommakanty</dc:creator>
  <cp:lastModifiedBy>Anirudh Bommakanty</cp:lastModifiedBy>
  <cp:revision>65</cp:revision>
  <dcterms:created xsi:type="dcterms:W3CDTF">2020-09-01T13:21:35Z</dcterms:created>
  <dcterms:modified xsi:type="dcterms:W3CDTF">2023-04-06T18:52:53Z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ff7d5751-54fc-4429-b55b-d14a0ed00924</vt:lpwstr>
  </property>
  <property fmtid="{D5CDD505-2E9C-101B-9397-08002B2CF9AE}" pid="3" name="Classification">
    <vt:lpwstr>null</vt:lpwstr>
  </property>
</Properties>
</file>