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7" r:id="rId2"/>
    <p:sldId id="258" r:id="rId3"/>
    <p:sldId id="259" r:id="rId4"/>
    <p:sldId id="295" r:id="rId5"/>
    <p:sldId id="296" r:id="rId6"/>
    <p:sldId id="304" r:id="rId7"/>
    <p:sldId id="305" r:id="rId8"/>
    <p:sldId id="297" r:id="rId9"/>
    <p:sldId id="298" r:id="rId10"/>
    <p:sldId id="306" r:id="rId11"/>
    <p:sldId id="286" r:id="rId12"/>
    <p:sldId id="287" r:id="rId13"/>
    <p:sldId id="308" r:id="rId14"/>
    <p:sldId id="307" r:id="rId15"/>
    <p:sldId id="299" r:id="rId16"/>
    <p:sldId id="288" r:id="rId17"/>
    <p:sldId id="291" r:id="rId18"/>
    <p:sldId id="311" r:id="rId19"/>
    <p:sldId id="310" r:id="rId20"/>
    <p:sldId id="294" r:id="rId21"/>
    <p:sldId id="309" r:id="rId22"/>
    <p:sldId id="293" r:id="rId23"/>
    <p:sldId id="280" r:id="rId24"/>
    <p:sldId id="281"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B1B0D-1905-4852-8F40-66C26141947B}" v="214" dt="2025-06-15T11:20:54.936"/>
    <p1510:client id="{64539048-268E-4E57-BD69-31E883D310E4}" v="1993" dt="2025-06-15T10:49:35.703"/>
    <p1510:client id="{94D95028-06D1-485A-BC69-B3115841C13E}" v="7" dt="2025-06-15T10:32:45.100"/>
    <p1510:client id="{FD99242E-9FB4-477C-B185-15BA30CEFEE8}" v="85" dt="2025-06-15T10:57:32.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3rd International Conference on Power Energy Environment and Intelligent Control, 19-23 Dec. 2023</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F1FA3E-DB8C-4E4A-8B03-A68BF86F2CFC}" type="datetime1">
              <a:rPr lang="en-IN" smtClean="0"/>
              <a:pPr/>
              <a:t>15-06-2025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0ECC0-EEC4-4D9B-821C-116245364B74}" type="slidenum">
              <a:rPr lang="en-IN" smtClean="0"/>
              <a:pPr/>
              <a:t>‹#›</a:t>
            </a:fld>
            <a:endParaRPr lang="en-IN"/>
          </a:p>
        </p:txBody>
      </p:sp>
    </p:spTree>
    <p:extLst>
      <p:ext uri="{BB962C8B-B14F-4D97-AF65-F5344CB8AC3E}">
        <p14:creationId xmlns:p14="http://schemas.microsoft.com/office/powerpoint/2010/main" val="706804843"/>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3rd International Conference on Power Energy Environment and Intelligent Control, 19-23 Dec. 2023</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40DF7-5256-42E2-8DBA-44E386A2545D}" type="datetime1">
              <a:rPr lang="en-IN" smtClean="0"/>
              <a:pPr/>
              <a:t>15-06-2025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ED084-D732-4AE7-862F-F3D9B5EBED24}" type="slidenum">
              <a:rPr lang="en-IN" smtClean="0"/>
              <a:pPr/>
              <a:t>‹#›</a:t>
            </a:fld>
            <a:endParaRPr lang="en-IN"/>
          </a:p>
        </p:txBody>
      </p:sp>
    </p:spTree>
    <p:extLst>
      <p:ext uri="{BB962C8B-B14F-4D97-AF65-F5344CB8AC3E}">
        <p14:creationId xmlns:p14="http://schemas.microsoft.com/office/powerpoint/2010/main" val="986950537"/>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B7ED084-D732-4AE7-862F-F3D9B5EBED24}" type="slidenum">
              <a:rPr lang="en-IN" smtClean="0"/>
              <a:pPr/>
              <a:t>1</a:t>
            </a:fld>
            <a:endParaRPr lang="en-IN"/>
          </a:p>
        </p:txBody>
      </p:sp>
      <p:sp>
        <p:nvSpPr>
          <p:cNvPr id="5" name="Header Placeholder 4"/>
          <p:cNvSpPr>
            <a:spLocks noGrp="1"/>
          </p:cNvSpPr>
          <p:nvPr>
            <p:ph type="hdr" sz="quarter" idx="11"/>
          </p:nvPr>
        </p:nvSpPr>
        <p:spPr/>
        <p:txBody>
          <a:bodyPr/>
          <a:lstStyle/>
          <a:p>
            <a:r>
              <a:rPr lang="en-IN"/>
              <a:t>3rd International Conference on Power Energy Environment and Intelligent Control, 19-23 Dec. 2023</a:t>
            </a:r>
          </a:p>
        </p:txBody>
      </p:sp>
      <p:sp>
        <p:nvSpPr>
          <p:cNvPr id="6" name="Date Placeholder 5"/>
          <p:cNvSpPr>
            <a:spLocks noGrp="1"/>
          </p:cNvSpPr>
          <p:nvPr>
            <p:ph type="dt" idx="12"/>
          </p:nvPr>
        </p:nvSpPr>
        <p:spPr/>
        <p:txBody>
          <a:bodyPr/>
          <a:lstStyle/>
          <a:p>
            <a:fld id="{7CD9360E-4022-4417-B464-0C3DBAADEF0E}" type="datetime1">
              <a:rPr lang="en-IN" smtClean="0"/>
              <a:pPr/>
              <a:t>15-06-2025</a:t>
            </a:fld>
            <a:endParaRPr lang="en-IN"/>
          </a:p>
        </p:txBody>
      </p:sp>
    </p:spTree>
    <p:extLst>
      <p:ext uri="{BB962C8B-B14F-4D97-AF65-F5344CB8AC3E}">
        <p14:creationId xmlns:p14="http://schemas.microsoft.com/office/powerpoint/2010/main" val="163257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2BC3B8-A35F-4646-955D-6C38AD9BDCB8}" type="datetime1">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54A1B-A2B8-449F-911B-48BD79D9735C}" type="slidenum">
              <a:rPr lang="en-US" smtClean="0"/>
              <a:pPr/>
              <a:t>‹#›</a:t>
            </a:fld>
            <a:endParaRPr lang="en-US"/>
          </a:p>
        </p:txBody>
      </p:sp>
    </p:spTree>
    <p:extLst>
      <p:ext uri="{BB962C8B-B14F-4D97-AF65-F5344CB8AC3E}">
        <p14:creationId xmlns:p14="http://schemas.microsoft.com/office/powerpoint/2010/main" val="78093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E454CF-7B1A-4642-821E-262D9AD49F78}" type="datetime1">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54A1B-A2B8-449F-911B-48BD79D9735C}" type="slidenum">
              <a:rPr lang="en-US" smtClean="0"/>
              <a:pPr/>
              <a:t>‹#›</a:t>
            </a:fld>
            <a:endParaRPr lang="en-US"/>
          </a:p>
        </p:txBody>
      </p:sp>
    </p:spTree>
    <p:extLst>
      <p:ext uri="{BB962C8B-B14F-4D97-AF65-F5344CB8AC3E}">
        <p14:creationId xmlns:p14="http://schemas.microsoft.com/office/powerpoint/2010/main" val="131302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9ADE05-FEDA-4920-AE25-80CF46908827}" type="datetime1">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54A1B-A2B8-449F-911B-48BD79D9735C}" type="slidenum">
              <a:rPr lang="en-US" smtClean="0"/>
              <a:pPr/>
              <a:t>‹#›</a:t>
            </a:fld>
            <a:endParaRPr lang="en-US"/>
          </a:p>
        </p:txBody>
      </p:sp>
    </p:spTree>
    <p:extLst>
      <p:ext uri="{BB962C8B-B14F-4D97-AF65-F5344CB8AC3E}">
        <p14:creationId xmlns:p14="http://schemas.microsoft.com/office/powerpoint/2010/main" val="154174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202B44-EA91-40C0-B3DE-FD49D2C3EFED}" type="datetime1">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54A1B-A2B8-449F-911B-48BD79D9735C}" type="slidenum">
              <a:rPr lang="en-US" smtClean="0"/>
              <a:pPr/>
              <a:t>‹#›</a:t>
            </a:fld>
            <a:endParaRPr lang="en-US"/>
          </a:p>
        </p:txBody>
      </p:sp>
    </p:spTree>
    <p:extLst>
      <p:ext uri="{BB962C8B-B14F-4D97-AF65-F5344CB8AC3E}">
        <p14:creationId xmlns:p14="http://schemas.microsoft.com/office/powerpoint/2010/main" val="274783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A341D-F78D-4294-A26B-DE5AD8D240C1}" type="datetime1">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54A1B-A2B8-449F-911B-48BD79D9735C}" type="slidenum">
              <a:rPr lang="en-US" smtClean="0"/>
              <a:pPr/>
              <a:t>‹#›</a:t>
            </a:fld>
            <a:endParaRPr lang="en-US"/>
          </a:p>
        </p:txBody>
      </p:sp>
    </p:spTree>
    <p:extLst>
      <p:ext uri="{BB962C8B-B14F-4D97-AF65-F5344CB8AC3E}">
        <p14:creationId xmlns:p14="http://schemas.microsoft.com/office/powerpoint/2010/main" val="2598266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AC35A9-76B7-474A-ACB3-E5AF5C5CB92F}" type="datetime1">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54A1B-A2B8-449F-911B-48BD79D9735C}" type="slidenum">
              <a:rPr lang="en-US" smtClean="0"/>
              <a:pPr/>
              <a:t>‹#›</a:t>
            </a:fld>
            <a:endParaRPr lang="en-US"/>
          </a:p>
        </p:txBody>
      </p:sp>
    </p:spTree>
    <p:extLst>
      <p:ext uri="{BB962C8B-B14F-4D97-AF65-F5344CB8AC3E}">
        <p14:creationId xmlns:p14="http://schemas.microsoft.com/office/powerpoint/2010/main" val="267696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8C800C-B404-4C0B-8846-93BEEE6F51A1}" type="datetime1">
              <a:rPr lang="en-US" smtClean="0"/>
              <a:pPr/>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54A1B-A2B8-449F-911B-48BD79D9735C}" type="slidenum">
              <a:rPr lang="en-US" smtClean="0"/>
              <a:pPr/>
              <a:t>‹#›</a:t>
            </a:fld>
            <a:endParaRPr lang="en-US"/>
          </a:p>
        </p:txBody>
      </p:sp>
    </p:spTree>
    <p:extLst>
      <p:ext uri="{BB962C8B-B14F-4D97-AF65-F5344CB8AC3E}">
        <p14:creationId xmlns:p14="http://schemas.microsoft.com/office/powerpoint/2010/main" val="182811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1178F8-1185-40FF-BC75-569006A8B74D}" type="datetime1">
              <a:rPr lang="en-US" smtClean="0"/>
              <a:pPr/>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54A1B-A2B8-449F-911B-48BD79D9735C}" type="slidenum">
              <a:rPr lang="en-US" smtClean="0"/>
              <a:pPr/>
              <a:t>‹#›</a:t>
            </a:fld>
            <a:endParaRPr lang="en-US"/>
          </a:p>
        </p:txBody>
      </p:sp>
    </p:spTree>
    <p:extLst>
      <p:ext uri="{BB962C8B-B14F-4D97-AF65-F5344CB8AC3E}">
        <p14:creationId xmlns:p14="http://schemas.microsoft.com/office/powerpoint/2010/main" val="307126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33DFB-7A62-4B18-BD21-3DA213185928}" type="datetime1">
              <a:rPr lang="en-US" smtClean="0"/>
              <a:pPr/>
              <a:t>6/15/2025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54A1B-A2B8-449F-911B-48BD79D9735C}" type="slidenum">
              <a:rPr lang="en-US" smtClean="0"/>
              <a:pPr/>
              <a:t>‹#›</a:t>
            </a:fld>
            <a:endParaRPr lang="en-US"/>
          </a:p>
        </p:txBody>
      </p:sp>
    </p:spTree>
    <p:extLst>
      <p:ext uri="{BB962C8B-B14F-4D97-AF65-F5344CB8AC3E}">
        <p14:creationId xmlns:p14="http://schemas.microsoft.com/office/powerpoint/2010/main" val="276347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0958F-CC2C-4BDB-8B75-F89049011E18}" type="datetime1">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54A1B-A2B8-449F-911B-48BD79D9735C}" type="slidenum">
              <a:rPr lang="en-US" smtClean="0"/>
              <a:pPr/>
              <a:t>‹#›</a:t>
            </a:fld>
            <a:endParaRPr lang="en-US"/>
          </a:p>
        </p:txBody>
      </p:sp>
    </p:spTree>
    <p:extLst>
      <p:ext uri="{BB962C8B-B14F-4D97-AF65-F5344CB8AC3E}">
        <p14:creationId xmlns:p14="http://schemas.microsoft.com/office/powerpoint/2010/main" val="135594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090993-1E27-4E61-A4EA-9CD81C1A4EBC}" type="datetime1">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54A1B-A2B8-449F-911B-48BD79D9735C}" type="slidenum">
              <a:rPr lang="en-US" smtClean="0"/>
              <a:pPr/>
              <a:t>‹#›</a:t>
            </a:fld>
            <a:endParaRPr lang="en-US"/>
          </a:p>
        </p:txBody>
      </p:sp>
    </p:spTree>
    <p:extLst>
      <p:ext uri="{BB962C8B-B14F-4D97-AF65-F5344CB8AC3E}">
        <p14:creationId xmlns:p14="http://schemas.microsoft.com/office/powerpoint/2010/main" val="94457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A7358-B90B-42BE-8BF5-10826C9DDC4E}" type="datetime1">
              <a:rPr lang="en-US" smtClean="0"/>
              <a:pPr/>
              <a:t>6/15/2025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54A1B-A2B8-449F-911B-48BD79D9735C}" type="slidenum">
              <a:rPr lang="en-US" smtClean="0"/>
              <a:pPr/>
              <a:t>‹#›</a:t>
            </a:fld>
            <a:endParaRPr lang="en-US"/>
          </a:p>
        </p:txBody>
      </p:sp>
    </p:spTree>
    <p:extLst>
      <p:ext uri="{BB962C8B-B14F-4D97-AF65-F5344CB8AC3E}">
        <p14:creationId xmlns:p14="http://schemas.microsoft.com/office/powerpoint/2010/main" val="4153484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905000"/>
          </a:xfrm>
        </p:spPr>
        <p:txBody>
          <a:bodyPr>
            <a:noAutofit/>
          </a:bodyPr>
          <a:lstStyle/>
          <a:p>
            <a:r>
              <a:rPr lang="en-US" b="1">
                <a:solidFill>
                  <a:schemeClr val="accent2">
                    <a:lumMod val="50000"/>
                  </a:schemeClr>
                </a:solidFill>
                <a:latin typeface="Times New Roman"/>
                <a:cs typeface="Times New Roman"/>
              </a:rPr>
              <a:t>Subjective Answer Sheet Evaluation System</a:t>
            </a:r>
            <a:br>
              <a:rPr lang="en-US" b="1">
                <a:latin typeface="Times New Roman" panose="02020603050405020304" pitchFamily="18" charset="0"/>
                <a:cs typeface="Times New Roman" panose="02020603050405020304" pitchFamily="18" charset="0"/>
              </a:rPr>
            </a:br>
            <a:r>
              <a:rPr lang="en-US" sz="2800">
                <a:solidFill>
                  <a:schemeClr val="accent2">
                    <a:lumMod val="50000"/>
                  </a:schemeClr>
                </a:solidFill>
                <a:latin typeface="Times New Roman"/>
                <a:cs typeface="Times New Roman"/>
              </a:rPr>
              <a:t>Group no. 7</a:t>
            </a:r>
          </a:p>
        </p:txBody>
      </p:sp>
      <p:sp>
        <p:nvSpPr>
          <p:cNvPr id="3" name="Content Placeholder 2"/>
          <p:cNvSpPr>
            <a:spLocks noGrp="1"/>
          </p:cNvSpPr>
          <p:nvPr>
            <p:ph idx="1"/>
          </p:nvPr>
        </p:nvSpPr>
        <p:spPr>
          <a:xfrm>
            <a:off x="304800" y="4876800"/>
            <a:ext cx="3886200" cy="1295400"/>
          </a:xfrm>
        </p:spPr>
        <p:txBody>
          <a:bodyPr vert="horz" lIns="91440" tIns="45720" rIns="91440" bIns="45720" rtlCol="0" anchor="t">
            <a:normAutofit fontScale="85000" lnSpcReduction="10000"/>
          </a:bodyPr>
          <a:lstStyle/>
          <a:p>
            <a:pPr marL="0" indent="0">
              <a:buNone/>
            </a:pPr>
            <a:r>
              <a:rPr lang="en-US" sz="2400" b="1">
                <a:solidFill>
                  <a:srgbClr val="002060"/>
                </a:solidFill>
                <a:latin typeface="Times New Roman" panose="02020603050405020304" pitchFamily="18" charset="0"/>
                <a:cs typeface="Times New Roman" panose="02020603050405020304" pitchFamily="18" charset="0"/>
              </a:rPr>
              <a:t>Presented By: </a:t>
            </a:r>
          </a:p>
          <a:p>
            <a:pPr marL="457200" indent="-457200">
              <a:buAutoNum type="arabicParenR"/>
            </a:pPr>
            <a:r>
              <a:rPr lang="en-US" sz="2400" b="1">
                <a:solidFill>
                  <a:srgbClr val="002060"/>
                </a:solidFill>
                <a:latin typeface="Times New Roman"/>
                <a:cs typeface="Times New Roman"/>
              </a:rPr>
              <a:t>Disha Sawant   20210802302</a:t>
            </a:r>
          </a:p>
          <a:p>
            <a:pPr marL="457200" indent="-457200" algn="just">
              <a:buFont typeface="Arial" pitchFamily="34" charset="0"/>
              <a:buAutoNum type="arabicParenR"/>
            </a:pPr>
            <a:r>
              <a:rPr lang="en-US" sz="2400" b="1">
                <a:solidFill>
                  <a:srgbClr val="002060"/>
                </a:solidFill>
                <a:latin typeface="Times New Roman"/>
                <a:cs typeface="Times New Roman"/>
              </a:rPr>
              <a:t>Aum </a:t>
            </a:r>
            <a:r>
              <a:rPr lang="en-US" sz="2400" b="1" err="1">
                <a:solidFill>
                  <a:srgbClr val="002060"/>
                </a:solidFill>
                <a:latin typeface="Times New Roman"/>
                <a:cs typeface="Times New Roman"/>
              </a:rPr>
              <a:t>Kanakiya</a:t>
            </a:r>
            <a:r>
              <a:rPr lang="en-US" sz="2400" b="1">
                <a:solidFill>
                  <a:srgbClr val="002060"/>
                </a:solidFill>
                <a:latin typeface="Times New Roman"/>
                <a:cs typeface="Times New Roman"/>
              </a:rPr>
              <a:t> 20210802230</a:t>
            </a:r>
          </a:p>
          <a:p>
            <a:pPr marL="457200" indent="-457200">
              <a:buAutoNum type="arabicParenR"/>
            </a:pPr>
            <a:endParaRPr lang="en-US" sz="2400" b="1">
              <a:solidFill>
                <a:srgbClr val="002060"/>
              </a:solidFill>
              <a:latin typeface="Times New Roman" panose="02020603050405020304" pitchFamily="18" charset="0"/>
              <a:cs typeface="Times New Roman" panose="02020603050405020304" pitchFamily="18" charset="0"/>
            </a:endParaRPr>
          </a:p>
          <a:p>
            <a:pPr marL="457200" indent="-457200">
              <a:buAutoNum type="arabicParenR"/>
            </a:pPr>
            <a:endParaRPr lang="en-US" sz="2400" b="1">
              <a:solidFill>
                <a:srgbClr val="002060"/>
              </a:solidFill>
              <a:latin typeface="Times New Roman" panose="02020603050405020304" pitchFamily="18" charset="0"/>
              <a:cs typeface="Times New Roman" panose="02020603050405020304" pitchFamily="18" charset="0"/>
            </a:endParaRPr>
          </a:p>
          <a:p>
            <a:pPr marL="0" indent="0">
              <a:buNone/>
            </a:pPr>
            <a:endParaRPr lang="en-US" sz="2400" b="1">
              <a:solidFill>
                <a:srgbClr val="FF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AFC25C-13E4-47C3-9140-11CFCC76853B}" type="datetime1">
              <a:rPr lang="en-US" smtClean="0"/>
              <a:pPr/>
              <a:t>6/15/2025</a:t>
            </a:fld>
            <a:endParaRPr lang="en-US"/>
          </a:p>
        </p:txBody>
      </p:sp>
      <p:sp>
        <p:nvSpPr>
          <p:cNvPr id="6" name="Content Placeholder 2"/>
          <p:cNvSpPr txBox="1">
            <a:spLocks/>
          </p:cNvSpPr>
          <p:nvPr/>
        </p:nvSpPr>
        <p:spPr>
          <a:xfrm>
            <a:off x="5105400" y="4875540"/>
            <a:ext cx="3733800" cy="11442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a:solidFill>
                  <a:srgbClr val="002060"/>
                </a:solidFill>
                <a:latin typeface="Times New Roman" panose="02020603050405020304" pitchFamily="18" charset="0"/>
                <a:cs typeface="Times New Roman" panose="02020603050405020304" pitchFamily="18" charset="0"/>
              </a:rPr>
              <a:t>Guided By: </a:t>
            </a:r>
          </a:p>
          <a:p>
            <a:pPr marL="0" indent="0">
              <a:buNone/>
            </a:pPr>
            <a:r>
              <a:rPr lang="en-US" sz="2400" b="1">
                <a:solidFill>
                  <a:srgbClr val="002060"/>
                </a:solidFill>
                <a:latin typeface="Times New Roman" panose="02020603050405020304" pitchFamily="18" charset="0"/>
                <a:cs typeface="Times New Roman" panose="02020603050405020304" pitchFamily="18" charset="0"/>
              </a:rPr>
              <a:t>Dr. Pragati Choudhari</a:t>
            </a:r>
          </a:p>
          <a:p>
            <a:pPr marL="457200" indent="-457200">
              <a:buFont typeface="Arial" pitchFamily="34" charset="0"/>
              <a:buAutoNum type="arabicParenR"/>
            </a:pPr>
            <a:endParaRPr lang="en-US" sz="2400" b="1">
              <a:solidFill>
                <a:srgbClr val="002060"/>
              </a:solidFill>
              <a:latin typeface="Times New Roman" panose="02020603050405020304" pitchFamily="18" charset="0"/>
              <a:cs typeface="Times New Roman" panose="02020603050405020304" pitchFamily="18" charset="0"/>
            </a:endParaRPr>
          </a:p>
          <a:p>
            <a:pPr marL="0" indent="0">
              <a:buFont typeface="Arial" pitchFamily="34" charset="0"/>
              <a:buNone/>
            </a:pPr>
            <a:endParaRPr lang="en-US" sz="2400" b="1">
              <a:solidFill>
                <a:srgbClr val="FF0000"/>
              </a:solidFill>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26"/>
          <p:cNvPicPr>
            <a:picLocks noChangeAspect="1" noChangeArrowheads="1"/>
          </p:cNvPicPr>
          <p:nvPr/>
        </p:nvPicPr>
        <p:blipFill>
          <a:blip r:embed="rId3">
            <a:extLst>
              <a:ext uri="{28A0092B-C50C-407E-A947-70E740481C1C}">
                <a14:useLocalDpi xmlns:a14="http://schemas.microsoft.com/office/drawing/2010/main" val="0"/>
              </a:ext>
            </a:extLst>
          </a:blip>
          <a:srcRect l="3247" t="5537" r="3247" b="5833"/>
          <a:stretch>
            <a:fillRect/>
          </a:stretch>
        </p:blipFill>
        <p:spPr bwMode="auto">
          <a:xfrm>
            <a:off x="2454577" y="208731"/>
            <a:ext cx="4409870" cy="8652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1529938" y="1002251"/>
            <a:ext cx="625914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65438" algn="ctr"/>
                <a:tab pos="3165475" algn="l"/>
              </a:tabLst>
              <a:defRPr>
                <a:solidFill>
                  <a:schemeClr val="tx1"/>
                </a:solidFill>
                <a:latin typeface="Arial" panose="020B0604020202020204" pitchFamily="34" charset="0"/>
              </a:defRPr>
            </a:lvl1pPr>
            <a:lvl2pPr eaLnBrk="0" fontAlgn="base" hangingPunct="0">
              <a:spcBef>
                <a:spcPct val="0"/>
              </a:spcBef>
              <a:spcAft>
                <a:spcPct val="0"/>
              </a:spcAft>
              <a:tabLst>
                <a:tab pos="2865438" algn="ctr"/>
                <a:tab pos="3165475" algn="l"/>
              </a:tabLst>
              <a:defRPr>
                <a:solidFill>
                  <a:schemeClr val="tx1"/>
                </a:solidFill>
                <a:latin typeface="Arial" panose="020B0604020202020204" pitchFamily="34" charset="0"/>
              </a:defRPr>
            </a:lvl2pPr>
            <a:lvl3pPr eaLnBrk="0" fontAlgn="base" hangingPunct="0">
              <a:spcBef>
                <a:spcPct val="0"/>
              </a:spcBef>
              <a:spcAft>
                <a:spcPct val="0"/>
              </a:spcAft>
              <a:tabLst>
                <a:tab pos="2865438" algn="ctr"/>
                <a:tab pos="3165475" algn="l"/>
              </a:tabLst>
              <a:defRPr>
                <a:solidFill>
                  <a:schemeClr val="tx1"/>
                </a:solidFill>
                <a:latin typeface="Arial" panose="020B0604020202020204" pitchFamily="34" charset="0"/>
              </a:defRPr>
            </a:lvl3pPr>
            <a:lvl4pPr eaLnBrk="0" fontAlgn="base" hangingPunct="0">
              <a:spcBef>
                <a:spcPct val="0"/>
              </a:spcBef>
              <a:spcAft>
                <a:spcPct val="0"/>
              </a:spcAft>
              <a:tabLst>
                <a:tab pos="2865438" algn="ctr"/>
                <a:tab pos="3165475" algn="l"/>
              </a:tabLst>
              <a:defRPr>
                <a:solidFill>
                  <a:schemeClr val="tx1"/>
                </a:solidFill>
                <a:latin typeface="Arial" panose="020B0604020202020204" pitchFamily="34" charset="0"/>
              </a:defRPr>
            </a:lvl4pPr>
            <a:lvl5pPr eaLnBrk="0" fontAlgn="base" hangingPunct="0">
              <a:spcBef>
                <a:spcPct val="0"/>
              </a:spcBef>
              <a:spcAft>
                <a:spcPct val="0"/>
              </a:spcAft>
              <a:tabLst>
                <a:tab pos="2865438" algn="ctr"/>
                <a:tab pos="3165475" algn="l"/>
              </a:tabLst>
              <a:defRPr>
                <a:solidFill>
                  <a:schemeClr val="tx1"/>
                </a:solidFill>
                <a:latin typeface="Arial" panose="020B0604020202020204" pitchFamily="34" charset="0"/>
              </a:defRPr>
            </a:lvl5pPr>
            <a:lvl6pPr eaLnBrk="0" fontAlgn="base" hangingPunct="0">
              <a:spcBef>
                <a:spcPct val="0"/>
              </a:spcBef>
              <a:spcAft>
                <a:spcPct val="0"/>
              </a:spcAft>
              <a:tabLst>
                <a:tab pos="2865438" algn="ctr"/>
                <a:tab pos="3165475" algn="l"/>
              </a:tabLst>
              <a:defRPr>
                <a:solidFill>
                  <a:schemeClr val="tx1"/>
                </a:solidFill>
                <a:latin typeface="Arial" panose="020B0604020202020204" pitchFamily="34" charset="0"/>
              </a:defRPr>
            </a:lvl6pPr>
            <a:lvl7pPr eaLnBrk="0" fontAlgn="base" hangingPunct="0">
              <a:spcBef>
                <a:spcPct val="0"/>
              </a:spcBef>
              <a:spcAft>
                <a:spcPct val="0"/>
              </a:spcAft>
              <a:tabLst>
                <a:tab pos="2865438" algn="ctr"/>
                <a:tab pos="3165475" algn="l"/>
              </a:tabLst>
              <a:defRPr>
                <a:solidFill>
                  <a:schemeClr val="tx1"/>
                </a:solidFill>
                <a:latin typeface="Arial" panose="020B0604020202020204" pitchFamily="34" charset="0"/>
              </a:defRPr>
            </a:lvl7pPr>
            <a:lvl8pPr eaLnBrk="0" fontAlgn="base" hangingPunct="0">
              <a:spcBef>
                <a:spcPct val="0"/>
              </a:spcBef>
              <a:spcAft>
                <a:spcPct val="0"/>
              </a:spcAft>
              <a:tabLst>
                <a:tab pos="2865438" algn="ctr"/>
                <a:tab pos="3165475" algn="l"/>
              </a:tabLst>
              <a:defRPr>
                <a:solidFill>
                  <a:schemeClr val="tx1"/>
                </a:solidFill>
                <a:latin typeface="Arial" panose="020B0604020202020204" pitchFamily="34" charset="0"/>
              </a:defRPr>
            </a:lvl8pPr>
            <a:lvl9pPr eaLnBrk="0" fontAlgn="base" hangingPunct="0">
              <a:spcBef>
                <a:spcPct val="0"/>
              </a:spcBef>
              <a:spcAft>
                <a:spcPct val="0"/>
              </a:spcAft>
              <a:tabLst>
                <a:tab pos="2865438" algn="ctr"/>
                <a:tab pos="31654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865438" algn="ctr"/>
                <a:tab pos="3165475" algn="l"/>
              </a:tabLst>
            </a:pPr>
            <a:r>
              <a:rPr kumimoji="0" lang="en-US" altLang="en-US" sz="11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Sector 29, </a:t>
            </a:r>
            <a:r>
              <a:rPr kumimoji="0" lang="en-US" altLang="en-US" sz="1600" b="1"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Pradhikaran</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Akurdi</a:t>
            </a:r>
            <a:r>
              <a:rPr kumimoji="0" lang="en-US" altLang="en-US" sz="16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Pune - Maharashtra, INDIA 411044</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865438" algn="ctr"/>
                <a:tab pos="3165475" algn="l"/>
              </a:tabLst>
            </a:pPr>
            <a:r>
              <a:rPr kumimoji="0" lang="en-US" altLang="en-US" sz="16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(Establishment by Maharashtra Act No. LXIII of 2017)</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865438" algn="ctr"/>
                <a:tab pos="3165475" algn="l"/>
              </a:tabLst>
            </a:pPr>
            <a:r>
              <a:rPr kumimoji="0" lang="en-US" altLang="en-US"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School of Computer Science, Engineering &amp; Applications</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978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13DB9-D7B5-E643-F25F-DA6C40037A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475B9B-126D-E623-1CD0-958F6FD18048}"/>
              </a:ext>
            </a:extLst>
          </p:cNvPr>
          <p:cNvSpPr>
            <a:spLocks noGrp="1"/>
          </p:cNvSpPr>
          <p:nvPr>
            <p:ph type="title"/>
          </p:nvPr>
        </p:nvSpPr>
        <p:spPr>
          <a:xfrm>
            <a:off x="457200" y="274638"/>
            <a:ext cx="8229600" cy="715962"/>
          </a:xfrm>
        </p:spPr>
        <p:txBody>
          <a:bodyPr>
            <a:normAutofit fontScale="90000"/>
          </a:bodyPr>
          <a:lstStyle/>
          <a:p>
            <a:r>
              <a:rPr lang="en-US" b="1">
                <a:solidFill>
                  <a:schemeClr val="accent2">
                    <a:lumMod val="50000"/>
                  </a:schemeClr>
                </a:solidFill>
                <a:latin typeface="Times New Roman" pitchFamily="18" charset="0"/>
                <a:cs typeface="Times New Roman" pitchFamily="18" charset="0"/>
              </a:rPr>
              <a:t>Objectives</a:t>
            </a:r>
            <a:endParaRPr lang="en-US">
              <a:solidFill>
                <a:schemeClr val="accent2">
                  <a:lumMod val="50000"/>
                </a:schemeClr>
              </a:solidFill>
            </a:endParaRPr>
          </a:p>
        </p:txBody>
      </p:sp>
      <p:sp>
        <p:nvSpPr>
          <p:cNvPr id="3" name="Content Placeholder 2">
            <a:extLst>
              <a:ext uri="{FF2B5EF4-FFF2-40B4-BE49-F238E27FC236}">
                <a16:creationId xmlns:a16="http://schemas.microsoft.com/office/drawing/2014/main" id="{F31DEE5A-BE0D-68E1-834F-3A5738BFB5C0}"/>
              </a:ext>
            </a:extLst>
          </p:cNvPr>
          <p:cNvSpPr>
            <a:spLocks noGrp="1"/>
          </p:cNvSpPr>
          <p:nvPr>
            <p:ph idx="1"/>
          </p:nvPr>
        </p:nvSpPr>
        <p:spPr>
          <a:xfrm>
            <a:off x="381000" y="1384095"/>
            <a:ext cx="8382000" cy="5441950"/>
          </a:xfrm>
        </p:spPr>
        <p:txBody>
          <a:bodyPr vert="horz" lIns="91440" tIns="45720" rIns="91440" bIns="45720" rtlCol="0" anchor="t">
            <a:noAutofit/>
          </a:bodyPr>
          <a:lstStyle/>
          <a:p>
            <a:r>
              <a:rPr lang="en-US" sz="2000" b="1">
                <a:solidFill>
                  <a:schemeClr val="tx2"/>
                </a:solidFill>
                <a:latin typeface="Times New Roman"/>
                <a:ea typeface="+mn-lt"/>
                <a:cs typeface="Times New Roman"/>
              </a:rPr>
              <a:t>Specific Research Objectives:</a:t>
            </a:r>
            <a:endParaRPr lang="en-US" sz="1600" b="1">
              <a:solidFill>
                <a:schemeClr val="tx2"/>
              </a:solidFill>
              <a:latin typeface="Times New Roman"/>
              <a:ea typeface="+mn-lt"/>
              <a:cs typeface="Times New Roman"/>
            </a:endParaRPr>
          </a:p>
          <a:p>
            <a:pPr lvl="1">
              <a:buFont typeface="Wingdings,Sans-Serif" pitchFamily="34" charset="0"/>
              <a:buChar char="§"/>
            </a:pPr>
            <a:r>
              <a:rPr lang="en-US" sz="1200" b="1">
                <a:solidFill>
                  <a:schemeClr val="tx2"/>
                </a:solidFill>
                <a:latin typeface="Times New Roman"/>
                <a:ea typeface="+mn-lt"/>
                <a:cs typeface="Times New Roman"/>
              </a:rPr>
              <a:t>1. </a:t>
            </a:r>
            <a:r>
              <a:rPr lang="en-US" sz="1600" b="1">
                <a:solidFill>
                  <a:schemeClr val="tx2"/>
                </a:solidFill>
                <a:latin typeface="Times New Roman"/>
                <a:ea typeface="+mn-lt"/>
                <a:cs typeface="Times New Roman"/>
              </a:rPr>
              <a:t>Feature</a:t>
            </a:r>
            <a:r>
              <a:rPr lang="en-US" sz="1200" b="1">
                <a:solidFill>
                  <a:schemeClr val="tx2"/>
                </a:solidFill>
                <a:latin typeface="Times New Roman"/>
                <a:ea typeface="+mn-lt"/>
                <a:cs typeface="Times New Roman"/>
              </a:rPr>
              <a:t> </a:t>
            </a:r>
            <a:r>
              <a:rPr lang="en-US" sz="1600" b="1">
                <a:solidFill>
                  <a:schemeClr val="tx2"/>
                </a:solidFill>
                <a:latin typeface="Times New Roman"/>
                <a:ea typeface="+mn-lt"/>
                <a:cs typeface="Times New Roman"/>
              </a:rPr>
              <a:t>Engineering Framework Development:</a:t>
            </a:r>
            <a:endParaRPr lang="en-US" sz="1600">
              <a:solidFill>
                <a:schemeClr val="tx2"/>
              </a:solidFill>
              <a:latin typeface="Times New Roman"/>
              <a:ea typeface="+mn-lt"/>
              <a:cs typeface="Times New Roman"/>
            </a:endParaRPr>
          </a:p>
          <a:p>
            <a:pPr lvl="2">
              <a:buFont typeface="Wingdings,Sans-Serif" pitchFamily="34" charset="0"/>
              <a:buChar char="§"/>
            </a:pPr>
            <a:r>
              <a:rPr lang="en-US" sz="1400">
                <a:solidFill>
                  <a:schemeClr val="tx2"/>
                </a:solidFill>
                <a:latin typeface="Times New Roman"/>
                <a:ea typeface="+mn-lt"/>
                <a:cs typeface="Times New Roman"/>
              </a:rPr>
              <a:t>Develop comprehensive multi-dimensional analysis capturing semantic similarity, linguistic sophistication, and structural completeness</a:t>
            </a:r>
            <a:endParaRPr lang="en-US" sz="1400">
              <a:solidFill>
                <a:schemeClr val="tx2"/>
              </a:solidFill>
              <a:ea typeface="Calibri"/>
              <a:cs typeface="Calibri"/>
            </a:endParaRPr>
          </a:p>
          <a:p>
            <a:pPr lvl="2">
              <a:buFont typeface="Wingdings,Sans-Serif" pitchFamily="34" charset="0"/>
              <a:buChar char="§"/>
            </a:pPr>
            <a:r>
              <a:rPr lang="en-US" sz="1400">
                <a:solidFill>
                  <a:schemeClr val="tx2"/>
                </a:solidFill>
                <a:latin typeface="Times New Roman"/>
                <a:ea typeface="+mn-lt"/>
                <a:cs typeface="Times New Roman"/>
              </a:rPr>
              <a:t>Create transformer-based embeddings that understand educational context beyond keyword matching</a:t>
            </a:r>
            <a:endParaRPr lang="en-US" sz="1400">
              <a:solidFill>
                <a:schemeClr val="tx2"/>
              </a:solidFill>
              <a:ea typeface="Calibri"/>
              <a:cs typeface="Calibri"/>
            </a:endParaRPr>
          </a:p>
          <a:p>
            <a:pPr lvl="2">
              <a:buFont typeface="Wingdings,Sans-Serif" pitchFamily="34" charset="0"/>
              <a:buChar char="§"/>
            </a:pPr>
            <a:r>
              <a:rPr lang="en-US" sz="1400">
                <a:solidFill>
                  <a:schemeClr val="tx2"/>
                </a:solidFill>
                <a:latin typeface="Times New Roman"/>
                <a:ea typeface="+mn-lt"/>
                <a:cs typeface="Times New Roman"/>
              </a:rPr>
              <a:t>Balance content accuracy assessment with communication effectiveness evaluation</a:t>
            </a:r>
            <a:endParaRPr lang="en-US" sz="1400">
              <a:solidFill>
                <a:schemeClr val="tx2"/>
              </a:solidFill>
              <a:ea typeface="Calibri"/>
              <a:cs typeface="Calibri"/>
            </a:endParaRPr>
          </a:p>
          <a:p>
            <a:pPr lvl="1">
              <a:buFont typeface="Wingdings,Sans-Serif" pitchFamily="34" charset="0"/>
              <a:buChar char="§"/>
            </a:pPr>
            <a:endParaRPr lang="en-US" sz="1600" b="1">
              <a:solidFill>
                <a:schemeClr val="tx2"/>
              </a:solidFill>
              <a:latin typeface="Times New Roman"/>
              <a:ea typeface="+mn-lt"/>
              <a:cs typeface="Times New Roman"/>
            </a:endParaRPr>
          </a:p>
          <a:p>
            <a:pPr lvl="1">
              <a:buFont typeface="Wingdings,Sans-Serif" pitchFamily="34" charset="0"/>
              <a:buChar char="§"/>
            </a:pPr>
            <a:r>
              <a:rPr lang="en-US" sz="1600" b="1">
                <a:solidFill>
                  <a:schemeClr val="tx2"/>
                </a:solidFill>
                <a:latin typeface="Times New Roman"/>
                <a:ea typeface="+mn-lt"/>
                <a:cs typeface="Times New Roman"/>
              </a:rPr>
              <a:t>2. Bias Elimination Challenge:</a:t>
            </a:r>
            <a:endParaRPr lang="en-US" sz="1600">
              <a:solidFill>
                <a:schemeClr val="tx2"/>
              </a:solidFill>
              <a:latin typeface="Times New Roman"/>
              <a:ea typeface="+mn-lt"/>
              <a:cs typeface="Times New Roman"/>
            </a:endParaRPr>
          </a:p>
          <a:p>
            <a:pPr lvl="2">
              <a:buFont typeface="Wingdings,Sans-Serif" pitchFamily="34" charset="0"/>
              <a:buChar char="§"/>
            </a:pPr>
            <a:r>
              <a:rPr lang="en-US" sz="1400">
                <a:solidFill>
                  <a:schemeClr val="tx2"/>
                </a:solidFill>
                <a:latin typeface="Times New Roman"/>
                <a:ea typeface="+mn-lt"/>
                <a:cs typeface="Times New Roman"/>
              </a:rPr>
              <a:t>Ensure fairness across academic domains, score levels, and diverse answer characteristics</a:t>
            </a:r>
            <a:endParaRPr lang="en-US" sz="1400">
              <a:solidFill>
                <a:schemeClr val="tx2"/>
              </a:solidFill>
              <a:ea typeface="Calibri"/>
              <a:cs typeface="Calibri"/>
            </a:endParaRPr>
          </a:p>
          <a:p>
            <a:pPr lvl="2">
              <a:buFont typeface="Wingdings,Sans-Serif" pitchFamily="34" charset="0"/>
              <a:buChar char="§"/>
            </a:pPr>
            <a:r>
              <a:rPr lang="en-US" sz="1400">
                <a:solidFill>
                  <a:schemeClr val="tx2"/>
                </a:solidFill>
                <a:latin typeface="Times New Roman"/>
                <a:ea typeface="+mn-lt"/>
                <a:cs typeface="Times New Roman"/>
              </a:rPr>
              <a:t>Reduce extreme prediction errors from 48-62% (regression baseline) to under 5%</a:t>
            </a:r>
            <a:endParaRPr lang="en-US" sz="1400">
              <a:solidFill>
                <a:schemeClr val="tx2"/>
              </a:solidFill>
              <a:ea typeface="Calibri"/>
              <a:cs typeface="Calibri"/>
            </a:endParaRPr>
          </a:p>
          <a:p>
            <a:pPr lvl="2">
              <a:buFont typeface="Wingdings,Sans-Serif" pitchFamily="34" charset="0"/>
              <a:buChar char="§"/>
            </a:pPr>
            <a:r>
              <a:rPr lang="en-US" sz="1400">
                <a:solidFill>
                  <a:schemeClr val="tx2"/>
                </a:solidFill>
                <a:latin typeface="Times New Roman"/>
                <a:ea typeface="+mn-lt"/>
                <a:cs typeface="Times New Roman"/>
              </a:rPr>
              <a:t>Create transparent, explainable scoring decisions that maintain educational integrity</a:t>
            </a:r>
            <a:endParaRPr lang="en-US" sz="1400">
              <a:solidFill>
                <a:schemeClr val="tx2"/>
              </a:solidFill>
              <a:ea typeface="Calibri"/>
              <a:cs typeface="Calibri"/>
            </a:endParaRPr>
          </a:p>
          <a:p>
            <a:pPr lvl="2">
              <a:buFont typeface="Wingdings,Sans-Serif" pitchFamily="34" charset="0"/>
              <a:buChar char="§"/>
            </a:pPr>
            <a:endParaRPr lang="en-US" sz="1400">
              <a:solidFill>
                <a:schemeClr val="tx2"/>
              </a:solidFill>
              <a:latin typeface="Times New Roman"/>
              <a:ea typeface="+mn-lt"/>
              <a:cs typeface="Times New Roman"/>
            </a:endParaRPr>
          </a:p>
          <a:p>
            <a:pPr lvl="1">
              <a:buFont typeface="Wingdings,Sans-Serif" pitchFamily="34" charset="0"/>
              <a:buChar char="§"/>
            </a:pPr>
            <a:r>
              <a:rPr lang="en-US" sz="1600" b="1">
                <a:solidFill>
                  <a:schemeClr val="tx2"/>
                </a:solidFill>
                <a:latin typeface="Times New Roman"/>
                <a:ea typeface="+mn-lt"/>
                <a:cs typeface="Times New Roman"/>
              </a:rPr>
              <a:t>3. Human-Level Validation Challenge:</a:t>
            </a:r>
            <a:endParaRPr lang="en-US" sz="1600">
              <a:solidFill>
                <a:schemeClr val="tx2"/>
              </a:solidFill>
              <a:latin typeface="Times New Roman"/>
              <a:ea typeface="+mn-lt"/>
              <a:cs typeface="Times New Roman"/>
            </a:endParaRPr>
          </a:p>
          <a:p>
            <a:pPr lvl="2">
              <a:buFont typeface="Wingdings,Sans-Serif" pitchFamily="34" charset="0"/>
              <a:buChar char="§"/>
            </a:pPr>
            <a:r>
              <a:rPr lang="en-US" sz="1400">
                <a:solidFill>
                  <a:schemeClr val="tx2"/>
                </a:solidFill>
                <a:latin typeface="Times New Roman"/>
                <a:ea typeface="+mn-lt"/>
                <a:cs typeface="Times New Roman"/>
              </a:rPr>
              <a:t>Achieve r &gt; 0.85 correlation with expert human evaluators across diverse academic domains</a:t>
            </a:r>
          </a:p>
          <a:p>
            <a:pPr lvl="2">
              <a:buFont typeface="Wingdings,Sans-Serif" pitchFamily="34" charset="0"/>
              <a:buChar char="§"/>
            </a:pPr>
            <a:r>
              <a:rPr lang="en-US" sz="1400">
                <a:solidFill>
                  <a:schemeClr val="tx2"/>
                </a:solidFill>
                <a:latin typeface="Times New Roman"/>
                <a:ea typeface="+mn-lt"/>
                <a:cs typeface="Times New Roman"/>
              </a:rPr>
              <a:t>Maintain 70%+ exact agreement and 90%+ near-agreement (±1 point) with human scoring</a:t>
            </a:r>
            <a:endParaRPr lang="en-US" sz="1400">
              <a:solidFill>
                <a:schemeClr val="tx2"/>
              </a:solidFill>
              <a:ea typeface="Calibri"/>
              <a:cs typeface="Calibri"/>
            </a:endParaRPr>
          </a:p>
          <a:p>
            <a:pPr lvl="2">
              <a:buFont typeface="Wingdings,Sans-Serif" pitchFamily="34" charset="0"/>
              <a:buChar char="§"/>
            </a:pPr>
            <a:r>
              <a:rPr lang="en-US" sz="1400">
                <a:solidFill>
                  <a:schemeClr val="tx2"/>
                </a:solidFill>
                <a:latin typeface="Times New Roman"/>
                <a:ea typeface="+mn-lt"/>
                <a:cs typeface="Times New Roman"/>
              </a:rPr>
              <a:t>Establish reliability standards suitable for high-stakes educational deployment and competitive examinations</a:t>
            </a:r>
            <a:endParaRPr lang="en-US" sz="1400">
              <a:solidFill>
                <a:schemeClr val="tx2"/>
              </a:solidFill>
              <a:ea typeface="Calibri"/>
              <a:cs typeface="Calibri"/>
            </a:endParaRPr>
          </a:p>
          <a:p>
            <a:pPr lvl="2">
              <a:buFont typeface="Wingdings,Sans-Serif" pitchFamily="34" charset="0"/>
              <a:buChar char="§"/>
            </a:pPr>
            <a:endParaRPr lang="en-US" sz="1800">
              <a:ea typeface="Calibri"/>
              <a:cs typeface="Calibri"/>
            </a:endParaRPr>
          </a:p>
          <a:p>
            <a:endParaRPr lang="en-US" sz="2000" b="1">
              <a:solidFill>
                <a:schemeClr val="tx2"/>
              </a:solidFill>
              <a:latin typeface="Times New Roman" panose="02020603050405020304" pitchFamily="18" charset="0"/>
              <a:ea typeface="Calibri"/>
              <a:cs typeface="Calibri"/>
            </a:endParaRPr>
          </a:p>
        </p:txBody>
      </p:sp>
      <p:sp>
        <p:nvSpPr>
          <p:cNvPr id="4" name="Date Placeholder 3">
            <a:extLst>
              <a:ext uri="{FF2B5EF4-FFF2-40B4-BE49-F238E27FC236}">
                <a16:creationId xmlns:a16="http://schemas.microsoft.com/office/drawing/2014/main" id="{7C6F4FFD-8423-76A8-AD5D-E1F89BEF3331}"/>
              </a:ext>
            </a:extLst>
          </p:cNvPr>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a:extLst>
              <a:ext uri="{FF2B5EF4-FFF2-40B4-BE49-F238E27FC236}">
                <a16:creationId xmlns:a16="http://schemas.microsoft.com/office/drawing/2014/main" id="{E4612E4E-22AF-569D-8EB8-6948F163933A}"/>
              </a:ext>
            </a:extLst>
          </p:cNvPr>
          <p:cNvPicPr preferRelativeResize="0"/>
          <p:nvPr/>
        </p:nvPicPr>
        <p:blipFill>
          <a:blip r:embed="rId2">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402840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vert="horz" lIns="91440" tIns="45720" rIns="91440" bIns="45720" rtlCol="0" anchor="ctr">
            <a:noAutofit/>
          </a:bodyPr>
          <a:lstStyle/>
          <a:p>
            <a:r>
              <a:rPr lang="en-US" sz="3200" b="1">
                <a:solidFill>
                  <a:schemeClr val="accent2">
                    <a:lumMod val="50000"/>
                  </a:schemeClr>
                </a:solidFill>
                <a:latin typeface="Times New Roman"/>
                <a:cs typeface="Times New Roman"/>
              </a:rPr>
              <a:t>Methodology</a:t>
            </a:r>
            <a:endParaRPr lang="en-US" sz="3200" b="1">
              <a:solidFill>
                <a:schemeClr val="accent2">
                  <a:lumMod val="50000"/>
                </a:schemeClr>
              </a:solidFill>
              <a:latin typeface="Times New Roman"/>
              <a:ea typeface="Calibri"/>
              <a:cs typeface="Times New Roman"/>
            </a:endParaRPr>
          </a:p>
        </p:txBody>
      </p:sp>
      <p:sp>
        <p:nvSpPr>
          <p:cNvPr id="3" name="Content Placeholder 2"/>
          <p:cNvSpPr>
            <a:spLocks noGrp="1"/>
          </p:cNvSpPr>
          <p:nvPr>
            <p:ph idx="1"/>
          </p:nvPr>
        </p:nvSpPr>
        <p:spPr>
          <a:xfrm>
            <a:off x="381000" y="1296731"/>
            <a:ext cx="8382000" cy="5441950"/>
          </a:xfrm>
        </p:spPr>
        <p:txBody>
          <a:bodyPr vert="horz" lIns="91440" tIns="45720" rIns="91440" bIns="45720" rtlCol="0" anchor="t">
            <a:noAutofit/>
          </a:bodyPr>
          <a:lstStyle/>
          <a:p>
            <a:r>
              <a:rPr lang="en-US" sz="1800" b="1">
                <a:solidFill>
                  <a:schemeClr val="tx2"/>
                </a:solidFill>
                <a:latin typeface="Times New Roman"/>
                <a:ea typeface="+mn-lt"/>
                <a:cs typeface="+mn-lt"/>
              </a:rPr>
              <a:t>1. Data Input and Preprocessing:</a:t>
            </a:r>
            <a:endParaRPr lang="en-US" sz="1800" b="1">
              <a:solidFill>
                <a:schemeClr val="tx2"/>
              </a:solidFill>
              <a:latin typeface="Times New Roman"/>
              <a:cs typeface="Times New Roman"/>
            </a:endParaRPr>
          </a:p>
          <a:p>
            <a:pPr lvl="1"/>
            <a:r>
              <a:rPr lang="en-US" sz="1050">
                <a:solidFill>
                  <a:schemeClr val="tx2"/>
                </a:solidFill>
                <a:latin typeface="Times New Roman"/>
                <a:ea typeface="+mn-lt"/>
                <a:cs typeface="+mn-lt"/>
              </a:rPr>
              <a:t>PDF Upload: Teachers upload reference answer sheets and student answer sheets</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Text Extraction: </a:t>
            </a:r>
            <a:r>
              <a:rPr lang="en-US" sz="1050" err="1">
                <a:solidFill>
                  <a:schemeClr val="tx2"/>
                </a:solidFill>
                <a:latin typeface="Times New Roman"/>
                <a:ea typeface="+mn-lt"/>
                <a:cs typeface="+mn-lt"/>
              </a:rPr>
              <a:t>PyMuPDF</a:t>
            </a:r>
            <a:r>
              <a:rPr lang="en-US" sz="1050">
                <a:solidFill>
                  <a:schemeClr val="tx2"/>
                </a:solidFill>
                <a:latin typeface="Times New Roman"/>
                <a:ea typeface="+mn-lt"/>
                <a:cs typeface="+mn-lt"/>
              </a:rPr>
              <a:t> library extracts text from digital PDFs</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OCR Fallback: For handwritten answers, Tesseract OCR processes scanned images</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Text Cleaning: Remove noise, normalize formatting, handle special characters</a:t>
            </a:r>
            <a:endParaRPr lang="en-US" sz="1050">
              <a:solidFill>
                <a:schemeClr val="tx2"/>
              </a:solidFill>
              <a:latin typeface="Times New Roman"/>
              <a:cs typeface="Times New Roman"/>
            </a:endParaRPr>
          </a:p>
          <a:p>
            <a:r>
              <a:rPr lang="en-US" sz="1800" b="1">
                <a:solidFill>
                  <a:schemeClr val="tx2"/>
                </a:solidFill>
                <a:latin typeface="Times New Roman"/>
                <a:ea typeface="+mn-lt"/>
                <a:cs typeface="+mn-lt"/>
              </a:rPr>
              <a:t>2. Question-Answer Pairing:</a:t>
            </a:r>
            <a:endParaRPr lang="en-US" sz="1800" b="1">
              <a:solidFill>
                <a:schemeClr val="tx2"/>
              </a:solidFill>
              <a:latin typeface="Times New Roman"/>
              <a:cs typeface="Times New Roman"/>
            </a:endParaRPr>
          </a:p>
          <a:p>
            <a:pPr lvl="1"/>
            <a:r>
              <a:rPr lang="en-US" sz="1050">
                <a:solidFill>
                  <a:schemeClr val="tx2"/>
                </a:solidFill>
                <a:latin typeface="Times New Roman"/>
                <a:ea typeface="+mn-lt"/>
                <a:cs typeface="+mn-lt"/>
              </a:rPr>
              <a:t>Pattern Recognition: Regex patterns identify question numbers (Q1, Q2, etc.)</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Fuzzy Matching: Handle variations in question formatting and numbering</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Content Alignment: Match student responses to corresponding reference answers</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Quality Check: Validate successful pairing before feature extraction</a:t>
            </a:r>
            <a:endParaRPr lang="en-US" sz="1050">
              <a:solidFill>
                <a:schemeClr val="tx2"/>
              </a:solidFill>
              <a:latin typeface="Times New Roman"/>
              <a:cs typeface="Times New Roman"/>
            </a:endParaRPr>
          </a:p>
          <a:p>
            <a:r>
              <a:rPr lang="en-US" sz="1800" b="1">
                <a:solidFill>
                  <a:schemeClr val="tx2"/>
                </a:solidFill>
                <a:latin typeface="Times New Roman"/>
                <a:ea typeface="+mn-lt"/>
                <a:cs typeface="+mn-lt"/>
              </a:rPr>
              <a:t>3. Feature Engineering (10-Dimensional Analysis):</a:t>
            </a:r>
          </a:p>
          <a:p>
            <a:pPr lvl="1"/>
            <a:r>
              <a:rPr lang="en-US" sz="1050">
                <a:solidFill>
                  <a:schemeClr val="tx2"/>
                </a:solidFill>
                <a:latin typeface="Times New Roman"/>
                <a:ea typeface="+mn-lt"/>
                <a:cs typeface="+mn-lt"/>
              </a:rPr>
              <a:t>Semantic Similarity: all-mpnet-base-v2 transformer calculates meaning similarity</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Structural Analysis: Length ratios, POS tagging, grammatical patterns</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Linguistic Assessment: Noun/verb ratios, complexity measures, readability scores</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Relevance Check: Question-student answer alignment verification</a:t>
            </a:r>
            <a:endParaRPr lang="en-US" sz="1050">
              <a:solidFill>
                <a:schemeClr val="tx2"/>
              </a:solidFill>
              <a:latin typeface="Times New Roman"/>
              <a:cs typeface="Times New Roman"/>
            </a:endParaRPr>
          </a:p>
          <a:p>
            <a:r>
              <a:rPr lang="en-US" sz="1800" b="1">
                <a:solidFill>
                  <a:schemeClr val="tx2"/>
                </a:solidFill>
                <a:latin typeface="Times New Roman"/>
                <a:ea typeface="+mn-lt"/>
                <a:cs typeface="+mn-lt"/>
              </a:rPr>
              <a:t>4. Model Processing:</a:t>
            </a:r>
            <a:endParaRPr lang="en-US" sz="1800" b="1">
              <a:solidFill>
                <a:schemeClr val="tx2"/>
              </a:solidFill>
              <a:latin typeface="Times New Roman"/>
              <a:cs typeface="Times New Roman"/>
            </a:endParaRPr>
          </a:p>
          <a:p>
            <a:pPr lvl="1"/>
            <a:r>
              <a:rPr lang="en-US" sz="1050" err="1">
                <a:solidFill>
                  <a:schemeClr val="tx2"/>
                </a:solidFill>
                <a:latin typeface="Times New Roman"/>
                <a:ea typeface="+mn-lt"/>
                <a:cs typeface="+mn-lt"/>
              </a:rPr>
              <a:t>LogisticAT</a:t>
            </a:r>
            <a:r>
              <a:rPr lang="en-US" sz="1050">
                <a:solidFill>
                  <a:schemeClr val="tx2"/>
                </a:solidFill>
                <a:latin typeface="Times New Roman"/>
                <a:ea typeface="+mn-lt"/>
                <a:cs typeface="+mn-lt"/>
              </a:rPr>
              <a:t> Classification: Ordinal classification respecting score ordering (0-10)</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Conservative Calibration: Bias-aware predictions for educational fairness</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Confidence Scoring: Reliability measures for each prediction</a:t>
            </a:r>
            <a:endParaRPr lang="en-US" sz="1050">
              <a:solidFill>
                <a:schemeClr val="tx2"/>
              </a:solidFill>
              <a:latin typeface="Times New Roman"/>
              <a:cs typeface="Times New Roman"/>
            </a:endParaRPr>
          </a:p>
          <a:p>
            <a:r>
              <a:rPr lang="en-US" sz="1800" b="1">
                <a:solidFill>
                  <a:schemeClr val="tx2"/>
                </a:solidFill>
                <a:latin typeface="Times New Roman"/>
                <a:ea typeface="+mn-lt"/>
                <a:cs typeface="+mn-lt"/>
              </a:rPr>
              <a:t>5. Output Generation:</a:t>
            </a:r>
            <a:endParaRPr lang="en-US" sz="1800" b="1">
              <a:solidFill>
                <a:schemeClr val="tx2"/>
              </a:solidFill>
              <a:latin typeface="Times New Roman"/>
              <a:cs typeface="Times New Roman"/>
            </a:endParaRPr>
          </a:p>
          <a:p>
            <a:pPr lvl="1"/>
            <a:r>
              <a:rPr lang="en-US" sz="1050">
                <a:solidFill>
                  <a:schemeClr val="tx2"/>
                </a:solidFill>
                <a:latin typeface="Times New Roman"/>
                <a:ea typeface="+mn-lt"/>
                <a:cs typeface="+mn-lt"/>
              </a:rPr>
              <a:t>Individual Reports: Detailed PDF feedback for each student</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Batch Analytics: Class-wide performance statistics</a:t>
            </a:r>
            <a:endParaRPr lang="en-US" sz="1050">
              <a:solidFill>
                <a:schemeClr val="tx2"/>
              </a:solidFill>
              <a:latin typeface="Times New Roman"/>
              <a:cs typeface="Times New Roman"/>
            </a:endParaRPr>
          </a:p>
          <a:p>
            <a:pPr lvl="1"/>
            <a:r>
              <a:rPr lang="en-US" sz="1050">
                <a:solidFill>
                  <a:schemeClr val="tx2"/>
                </a:solidFill>
                <a:latin typeface="Times New Roman"/>
                <a:ea typeface="+mn-lt"/>
                <a:cs typeface="+mn-lt"/>
              </a:rPr>
              <a:t>CSV Export: Direct integration with gradebook systems</a:t>
            </a:r>
            <a:endParaRPr lang="en-US" sz="1050">
              <a:solidFill>
                <a:schemeClr val="tx2"/>
              </a:solidFill>
              <a:latin typeface="Times New Roman"/>
              <a:cs typeface="Times New Roman"/>
            </a:endParaRPr>
          </a:p>
          <a:p>
            <a:endParaRPr lang="en-US" sz="2800" b="1">
              <a:solidFill>
                <a:schemeClr val="tx2"/>
              </a:solidFill>
              <a:latin typeface="Times New Roman"/>
              <a:ea typeface="Calibri"/>
              <a:cs typeface="Calibri"/>
            </a:endParaRPr>
          </a:p>
        </p:txBody>
      </p:sp>
      <p:sp>
        <p:nvSpPr>
          <p:cNvPr id="4" name="Date Placeholder 3"/>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p:cNvPicPr preferRelativeResize="0"/>
          <p:nvPr/>
        </p:nvPicPr>
        <p:blipFill>
          <a:blip r:embed="rId2">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1324986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a:solidFill>
                  <a:schemeClr val="accent2">
                    <a:lumMod val="50000"/>
                  </a:schemeClr>
                </a:solidFill>
                <a:latin typeface="Times New Roman" pitchFamily="18" charset="0"/>
                <a:cs typeface="Times New Roman" pitchFamily="18" charset="0"/>
              </a:rPr>
              <a:t>Block Diagram</a:t>
            </a:r>
            <a:endParaRPr lang="en-US">
              <a:solidFill>
                <a:schemeClr val="accent2">
                  <a:lumMod val="50000"/>
                </a:schemeClr>
              </a:solidFill>
            </a:endParaRPr>
          </a:p>
        </p:txBody>
      </p:sp>
      <p:pic>
        <p:nvPicPr>
          <p:cNvPr id="7" name="Content Placeholder 6">
            <a:extLst>
              <a:ext uri="{FF2B5EF4-FFF2-40B4-BE49-F238E27FC236}">
                <a16:creationId xmlns:a16="http://schemas.microsoft.com/office/drawing/2014/main" id="{3EEA36E1-0E28-2BFA-BB83-98F01BD9C2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020715"/>
            <a:ext cx="8382000" cy="1381720"/>
          </a:xfrm>
        </p:spPr>
      </p:pic>
      <p:sp>
        <p:nvSpPr>
          <p:cNvPr id="4" name="Date Placeholder 3"/>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p:cNvPicPr preferRelativeResize="0"/>
          <p:nvPr/>
        </p:nvPicPr>
        <p:blipFill>
          <a:blip r:embed="rId3">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378363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4E1D4-B8B1-E97D-2F4F-722D5E09E7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BA60F-BE8C-B533-3F8F-F89FFD3788BF}"/>
              </a:ext>
            </a:extLst>
          </p:cNvPr>
          <p:cNvSpPr>
            <a:spLocks noGrp="1"/>
          </p:cNvSpPr>
          <p:nvPr>
            <p:ph type="title"/>
          </p:nvPr>
        </p:nvSpPr>
        <p:spPr>
          <a:xfrm>
            <a:off x="457200" y="274638"/>
            <a:ext cx="8229600" cy="715962"/>
          </a:xfrm>
        </p:spPr>
        <p:txBody>
          <a:bodyPr vert="horz" lIns="91440" tIns="45720" rIns="91440" bIns="45720" rtlCol="0" anchor="ctr">
            <a:noAutofit/>
          </a:bodyPr>
          <a:lstStyle/>
          <a:p>
            <a:r>
              <a:rPr lang="en-US" sz="3200" b="1">
                <a:solidFill>
                  <a:schemeClr val="accent2">
                    <a:lumMod val="50000"/>
                  </a:schemeClr>
                </a:solidFill>
                <a:latin typeface="Times New Roman"/>
                <a:cs typeface="Times New Roman"/>
              </a:rPr>
              <a:t>Methodology – Feature Engineering</a:t>
            </a:r>
            <a:endParaRPr lang="en-US" sz="1900" b="1">
              <a:solidFill>
                <a:schemeClr val="accent2">
                  <a:lumMod val="50000"/>
                </a:schemeClr>
              </a:solidFill>
              <a:latin typeface="Times New Roman"/>
              <a:ea typeface="Calibri"/>
              <a:cs typeface="Times New Roman"/>
            </a:endParaRPr>
          </a:p>
        </p:txBody>
      </p:sp>
      <p:sp>
        <p:nvSpPr>
          <p:cNvPr id="3" name="Content Placeholder 2">
            <a:extLst>
              <a:ext uri="{FF2B5EF4-FFF2-40B4-BE49-F238E27FC236}">
                <a16:creationId xmlns:a16="http://schemas.microsoft.com/office/drawing/2014/main" id="{646B8723-9B0E-5D3F-062F-030580E42F52}"/>
              </a:ext>
            </a:extLst>
          </p:cNvPr>
          <p:cNvSpPr>
            <a:spLocks noGrp="1"/>
          </p:cNvSpPr>
          <p:nvPr>
            <p:ph idx="1"/>
          </p:nvPr>
        </p:nvSpPr>
        <p:spPr>
          <a:xfrm>
            <a:off x="381000" y="1296731"/>
            <a:ext cx="8382000" cy="5441950"/>
          </a:xfrm>
        </p:spPr>
        <p:txBody>
          <a:bodyPr vert="horz" lIns="91440" tIns="45720" rIns="91440" bIns="45720" rtlCol="0" anchor="t">
            <a:noAutofit/>
          </a:bodyPr>
          <a:lstStyle/>
          <a:p>
            <a:r>
              <a:rPr lang="en-US" sz="1900" dirty="0">
                <a:solidFill>
                  <a:schemeClr val="tx2"/>
                </a:solidFill>
                <a:latin typeface="Times New Roman"/>
                <a:ea typeface="+mn-lt"/>
                <a:cs typeface="+mn-lt"/>
              </a:rPr>
              <a:t>10-Dimensional Feature Engineering Architecture:</a:t>
            </a:r>
          </a:p>
          <a:p>
            <a:pPr marL="0" indent="0">
              <a:buNone/>
            </a:pPr>
            <a:endParaRPr lang="en-US" sz="1900" dirty="0">
              <a:solidFill>
                <a:schemeClr val="tx2"/>
              </a:solidFill>
              <a:latin typeface="Times New Roman"/>
              <a:ea typeface="+mn-lt"/>
              <a:cs typeface="+mn-lt"/>
            </a:endParaRPr>
          </a:p>
          <a:p>
            <a:r>
              <a:rPr lang="en-US" sz="1900" dirty="0">
                <a:solidFill>
                  <a:schemeClr val="tx2"/>
                </a:solidFill>
                <a:latin typeface="Times New Roman"/>
                <a:ea typeface="+mn-lt"/>
                <a:cs typeface="+mn-lt"/>
              </a:rPr>
              <a:t>Semantic Features (Primary Importance):</a:t>
            </a:r>
            <a:endParaRPr lang="en-US" sz="1900" dirty="0">
              <a:solidFill>
                <a:schemeClr val="tx2"/>
              </a:solidFill>
              <a:latin typeface="Times New Roman"/>
              <a:cs typeface="Times New Roman"/>
            </a:endParaRPr>
          </a:p>
          <a:p>
            <a:pPr lvl="1">
              <a:buFont typeface="Courier New" pitchFamily="34" charset="0"/>
              <a:buChar char="o"/>
            </a:pPr>
            <a:r>
              <a:rPr lang="en-US" sz="1500" dirty="0">
                <a:solidFill>
                  <a:schemeClr val="tx2"/>
                </a:solidFill>
                <a:latin typeface="Times New Roman"/>
                <a:ea typeface="+mn-lt"/>
                <a:cs typeface="+mn-lt"/>
              </a:rPr>
              <a:t>Student-Reference Similarity: all-mpnet-base-v2 transformer embeddings capturing semantic meaning</a:t>
            </a:r>
            <a:endParaRPr lang="en-US" sz="1500" dirty="0">
              <a:solidFill>
                <a:schemeClr val="tx2"/>
              </a:solidFill>
              <a:latin typeface="Times New Roman"/>
              <a:cs typeface="Times New Roman"/>
            </a:endParaRPr>
          </a:p>
          <a:p>
            <a:pPr lvl="1">
              <a:buFont typeface="Courier New" pitchFamily="34" charset="0"/>
              <a:buChar char="o"/>
            </a:pPr>
            <a:r>
              <a:rPr lang="en-US" sz="1500" dirty="0">
                <a:solidFill>
                  <a:schemeClr val="tx2"/>
                </a:solidFill>
                <a:latin typeface="Times New Roman"/>
                <a:ea typeface="+mn-lt"/>
                <a:cs typeface="+mn-lt"/>
              </a:rPr>
              <a:t>Question-Student Similarity: Ensures answer relevance and topic adherence</a:t>
            </a:r>
            <a:endParaRPr lang="en-US" sz="1500" dirty="0">
              <a:solidFill>
                <a:schemeClr val="tx2"/>
              </a:solidFill>
              <a:latin typeface="Times New Roman"/>
              <a:cs typeface="Times New Roman"/>
            </a:endParaRPr>
          </a:p>
          <a:p>
            <a:endParaRPr lang="en-US" sz="1900" dirty="0">
              <a:solidFill>
                <a:schemeClr val="tx2"/>
              </a:solidFill>
              <a:latin typeface="Times New Roman"/>
              <a:ea typeface="+mn-lt"/>
              <a:cs typeface="+mn-lt"/>
            </a:endParaRPr>
          </a:p>
          <a:p>
            <a:r>
              <a:rPr lang="en-US" sz="1900" dirty="0">
                <a:solidFill>
                  <a:schemeClr val="tx2"/>
                </a:solidFill>
                <a:latin typeface="Times New Roman"/>
                <a:ea typeface="+mn-lt"/>
                <a:cs typeface="+mn-lt"/>
              </a:rPr>
              <a:t>Structural Features (Content Organization):</a:t>
            </a:r>
            <a:endParaRPr lang="en-US" sz="1900" dirty="0">
              <a:solidFill>
                <a:schemeClr val="tx2"/>
              </a:solidFill>
              <a:latin typeface="Times New Roman"/>
              <a:cs typeface="Times New Roman"/>
            </a:endParaRPr>
          </a:p>
          <a:p>
            <a:pPr lvl="1">
              <a:buFont typeface="Courier New" pitchFamily="34" charset="0"/>
              <a:buChar char="o"/>
            </a:pPr>
            <a:r>
              <a:rPr lang="en-US" sz="1500" dirty="0">
                <a:solidFill>
                  <a:schemeClr val="tx2"/>
                </a:solidFill>
                <a:latin typeface="Times New Roman"/>
                <a:ea typeface="+mn-lt"/>
                <a:cs typeface="+mn-lt"/>
              </a:rPr>
              <a:t>Length Ratio: Penalizes underdeveloped answers while rewarding comprehensive responses</a:t>
            </a:r>
            <a:endParaRPr lang="en-US" sz="1500" dirty="0">
              <a:solidFill>
                <a:schemeClr val="tx2"/>
              </a:solidFill>
              <a:latin typeface="Times New Roman"/>
              <a:cs typeface="Times New Roman"/>
            </a:endParaRPr>
          </a:p>
          <a:p>
            <a:pPr lvl="1">
              <a:buFont typeface="Courier New" pitchFamily="34" charset="0"/>
              <a:buChar char="o"/>
            </a:pPr>
            <a:r>
              <a:rPr lang="en-US" sz="1500" dirty="0">
                <a:solidFill>
                  <a:schemeClr val="tx2"/>
                </a:solidFill>
                <a:latin typeface="Times New Roman"/>
                <a:ea typeface="+mn-lt"/>
                <a:cs typeface="+mn-lt"/>
              </a:rPr>
              <a:t>POS Similarity: Grammatical resemblance analysis using NLTK part-of-speech tagging</a:t>
            </a:r>
            <a:endParaRPr lang="en-US" sz="1500" dirty="0">
              <a:solidFill>
                <a:schemeClr val="tx2"/>
              </a:solidFill>
              <a:latin typeface="Times New Roman"/>
              <a:cs typeface="Times New Roman"/>
            </a:endParaRPr>
          </a:p>
          <a:p>
            <a:endParaRPr lang="en-US" sz="1900" dirty="0">
              <a:solidFill>
                <a:schemeClr val="tx2"/>
              </a:solidFill>
              <a:latin typeface="Times New Roman"/>
              <a:ea typeface="+mn-lt"/>
              <a:cs typeface="+mn-lt"/>
            </a:endParaRPr>
          </a:p>
          <a:p>
            <a:r>
              <a:rPr lang="en-US" sz="1900" dirty="0">
                <a:solidFill>
                  <a:schemeClr val="tx2"/>
                </a:solidFill>
                <a:latin typeface="Times New Roman"/>
                <a:ea typeface="+mn-lt"/>
                <a:cs typeface="+mn-lt"/>
              </a:rPr>
              <a:t>Linguistic Features (Communication Quality):</a:t>
            </a:r>
            <a:endParaRPr lang="en-US" sz="1900" dirty="0">
              <a:solidFill>
                <a:schemeClr val="tx2"/>
              </a:solidFill>
              <a:latin typeface="Times New Roman"/>
              <a:cs typeface="Times New Roman"/>
            </a:endParaRPr>
          </a:p>
          <a:p>
            <a:pPr lvl="1">
              <a:buFont typeface="Courier New" pitchFamily="34" charset="0"/>
              <a:buChar char="o"/>
            </a:pPr>
            <a:r>
              <a:rPr lang="en-US" sz="1500" dirty="0">
                <a:solidFill>
                  <a:schemeClr val="tx2"/>
                </a:solidFill>
                <a:latin typeface="Times New Roman"/>
                <a:ea typeface="+mn-lt"/>
                <a:cs typeface="+mn-lt"/>
              </a:rPr>
              <a:t>Noun/Verb/Adjective Ratios: Content-heavy word usage indicating depth of understanding</a:t>
            </a:r>
            <a:endParaRPr lang="en-US" sz="1500" dirty="0">
              <a:solidFill>
                <a:schemeClr val="tx2"/>
              </a:solidFill>
              <a:latin typeface="Times New Roman"/>
              <a:cs typeface="Times New Roman"/>
            </a:endParaRPr>
          </a:p>
          <a:p>
            <a:pPr lvl="1">
              <a:buFont typeface="Courier New" pitchFamily="34" charset="0"/>
              <a:buChar char="o"/>
            </a:pPr>
            <a:r>
              <a:rPr lang="en-US" sz="1500" dirty="0">
                <a:solidFill>
                  <a:schemeClr val="tx2"/>
                </a:solidFill>
                <a:latin typeface="Times New Roman"/>
                <a:ea typeface="+mn-lt"/>
                <a:cs typeface="+mn-lt"/>
              </a:rPr>
              <a:t>POS Diversity: Linguistic sophistication measurement</a:t>
            </a:r>
            <a:endParaRPr lang="en-US" sz="1500" dirty="0">
              <a:solidFill>
                <a:schemeClr val="tx2"/>
              </a:solidFill>
              <a:latin typeface="Times New Roman"/>
              <a:cs typeface="Times New Roman"/>
            </a:endParaRPr>
          </a:p>
          <a:p>
            <a:pPr lvl="1">
              <a:buFont typeface="Courier New" pitchFamily="34" charset="0"/>
              <a:buChar char="o"/>
            </a:pPr>
            <a:r>
              <a:rPr lang="en-US" sz="1500" dirty="0">
                <a:solidFill>
                  <a:schemeClr val="tx2"/>
                </a:solidFill>
                <a:latin typeface="Times New Roman"/>
                <a:ea typeface="+mn-lt"/>
                <a:cs typeface="+mn-lt"/>
              </a:rPr>
              <a:t>Flesch-Kincaid Ratio: Readability and complexity assessment</a:t>
            </a:r>
            <a:endParaRPr lang="en-US" sz="1500" dirty="0">
              <a:solidFill>
                <a:schemeClr val="tx2"/>
              </a:solidFill>
              <a:latin typeface="Times New Roman"/>
              <a:cs typeface="Times New Roman"/>
            </a:endParaRPr>
          </a:p>
          <a:p>
            <a:endParaRPr lang="en-US" sz="1900">
              <a:solidFill>
                <a:schemeClr val="tx2"/>
              </a:solidFill>
              <a:latin typeface="Times New Roman"/>
              <a:ea typeface="Calibri"/>
              <a:cs typeface="Calibri"/>
            </a:endParaRPr>
          </a:p>
        </p:txBody>
      </p:sp>
      <p:sp>
        <p:nvSpPr>
          <p:cNvPr id="4" name="Date Placeholder 3">
            <a:extLst>
              <a:ext uri="{FF2B5EF4-FFF2-40B4-BE49-F238E27FC236}">
                <a16:creationId xmlns:a16="http://schemas.microsoft.com/office/drawing/2014/main" id="{079A5EE7-094A-12F1-2F23-4807D1117A73}"/>
              </a:ext>
            </a:extLst>
          </p:cNvPr>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a:extLst>
              <a:ext uri="{FF2B5EF4-FFF2-40B4-BE49-F238E27FC236}">
                <a16:creationId xmlns:a16="http://schemas.microsoft.com/office/drawing/2014/main" id="{0DF9818E-E231-CCFD-BEC1-94CD252AD1BE}"/>
              </a:ext>
            </a:extLst>
          </p:cNvPr>
          <p:cNvPicPr preferRelativeResize="0"/>
          <p:nvPr/>
        </p:nvPicPr>
        <p:blipFill>
          <a:blip r:embed="rId2">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86459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79439-9A15-EE4F-4C60-F3847662A5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7F9CA-017F-8148-DB44-6584BC59C8FA}"/>
              </a:ext>
            </a:extLst>
          </p:cNvPr>
          <p:cNvSpPr>
            <a:spLocks noGrp="1"/>
          </p:cNvSpPr>
          <p:nvPr>
            <p:ph type="title"/>
          </p:nvPr>
        </p:nvSpPr>
        <p:spPr>
          <a:xfrm>
            <a:off x="457200" y="274638"/>
            <a:ext cx="8229600" cy="715962"/>
          </a:xfrm>
        </p:spPr>
        <p:txBody>
          <a:bodyPr vert="horz" lIns="91440" tIns="45720" rIns="91440" bIns="45720" rtlCol="0" anchor="ctr">
            <a:noAutofit/>
          </a:bodyPr>
          <a:lstStyle/>
          <a:p>
            <a:pPr algn="r"/>
            <a:r>
              <a:rPr lang="en-US" sz="3200" b="1">
                <a:solidFill>
                  <a:schemeClr val="accent2">
                    <a:lumMod val="50000"/>
                  </a:schemeClr>
                </a:solidFill>
                <a:latin typeface="Times New Roman"/>
                <a:cs typeface="Times New Roman"/>
              </a:rPr>
              <a:t>Methodology -  Model Arch. and training</a:t>
            </a:r>
            <a:endParaRPr lang="en-US" sz="3200" b="1">
              <a:solidFill>
                <a:schemeClr val="accent2">
                  <a:lumMod val="50000"/>
                </a:schemeClr>
              </a:solidFill>
              <a:latin typeface="Times New Roman"/>
              <a:ea typeface="Calibri"/>
              <a:cs typeface="Times New Roman"/>
            </a:endParaRPr>
          </a:p>
        </p:txBody>
      </p:sp>
      <p:sp>
        <p:nvSpPr>
          <p:cNvPr id="3" name="Content Placeholder 2">
            <a:extLst>
              <a:ext uri="{FF2B5EF4-FFF2-40B4-BE49-F238E27FC236}">
                <a16:creationId xmlns:a16="http://schemas.microsoft.com/office/drawing/2014/main" id="{547EDF42-DBE9-3BD3-433A-923DECCD9DFA}"/>
              </a:ext>
            </a:extLst>
          </p:cNvPr>
          <p:cNvSpPr>
            <a:spLocks noGrp="1"/>
          </p:cNvSpPr>
          <p:nvPr>
            <p:ph idx="1"/>
          </p:nvPr>
        </p:nvSpPr>
        <p:spPr>
          <a:xfrm>
            <a:off x="381000" y="1296731"/>
            <a:ext cx="8382000" cy="5441950"/>
          </a:xfrm>
        </p:spPr>
        <p:txBody>
          <a:bodyPr vert="horz" lIns="91440" tIns="45720" rIns="91440" bIns="45720" rtlCol="0" anchor="t">
            <a:noAutofit/>
          </a:bodyPr>
          <a:lstStyle/>
          <a:p>
            <a:r>
              <a:rPr lang="en-US" sz="1900" err="1">
                <a:solidFill>
                  <a:schemeClr val="tx2"/>
                </a:solidFill>
                <a:latin typeface="Times New Roman"/>
                <a:ea typeface="Calibri"/>
                <a:cs typeface="Calibri"/>
              </a:rPr>
              <a:t>LogisticAT</a:t>
            </a:r>
            <a:r>
              <a:rPr lang="en-US" sz="1900">
                <a:solidFill>
                  <a:schemeClr val="tx2"/>
                </a:solidFill>
                <a:latin typeface="Times New Roman"/>
                <a:ea typeface="Calibri"/>
                <a:cs typeface="Calibri"/>
              </a:rPr>
              <a:t> Ordinal Classification Implementation:</a:t>
            </a:r>
            <a:endParaRPr lang="en-US" sz="19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Calibri"/>
                <a:cs typeface="Calibri"/>
              </a:rPr>
              <a:t>Model Selection: Logistic All-Threshold from </a:t>
            </a:r>
            <a:r>
              <a:rPr lang="en-US" sz="1500" err="1">
                <a:solidFill>
                  <a:schemeClr val="tx2"/>
                </a:solidFill>
                <a:latin typeface="Times New Roman"/>
                <a:ea typeface="Calibri"/>
                <a:cs typeface="Calibri"/>
              </a:rPr>
              <a:t>mord</a:t>
            </a:r>
            <a:r>
              <a:rPr lang="en-US" sz="1500">
                <a:solidFill>
                  <a:schemeClr val="tx2"/>
                </a:solidFill>
                <a:latin typeface="Times New Roman"/>
                <a:ea typeface="Calibri"/>
                <a:cs typeface="Calibri"/>
              </a:rPr>
              <a:t> library for ordinal classification</a:t>
            </a:r>
            <a:endParaRPr lang="en-US" sz="15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Calibri"/>
                <a:cs typeface="Calibri"/>
              </a:rPr>
              <a:t>Architecture: Single logistic regression sharing weights across thresholds with ordinal constraints</a:t>
            </a:r>
            <a:endParaRPr lang="en-US" sz="15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Calibri"/>
                <a:cs typeface="Calibri"/>
              </a:rPr>
              <a:t>Training Dataset: 4,500 question-answer pairs with SMOTE balancing for class distribution</a:t>
            </a:r>
            <a:endParaRPr lang="en-US" sz="15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Calibri"/>
                <a:cs typeface="Calibri"/>
              </a:rPr>
              <a:t>Validation Strategy: Stratified cross-validation with hyperparameter tuning and regularization</a:t>
            </a:r>
            <a:endParaRPr lang="en-US" sz="1500">
              <a:solidFill>
                <a:schemeClr val="tx2"/>
              </a:solidFill>
              <a:latin typeface="Times New Roman"/>
              <a:ea typeface="Calibri"/>
              <a:cs typeface="Times New Roman"/>
            </a:endParaRPr>
          </a:p>
          <a:p>
            <a:endParaRPr lang="en-US" sz="1900">
              <a:solidFill>
                <a:schemeClr val="tx2"/>
              </a:solidFill>
              <a:latin typeface="Times New Roman"/>
              <a:ea typeface="Calibri"/>
              <a:cs typeface="Calibri"/>
            </a:endParaRPr>
          </a:p>
          <a:p>
            <a:r>
              <a:rPr lang="en-US" sz="1900">
                <a:solidFill>
                  <a:schemeClr val="tx2"/>
                </a:solidFill>
                <a:latin typeface="Times New Roman"/>
                <a:ea typeface="Calibri"/>
                <a:cs typeface="Calibri"/>
              </a:rPr>
              <a:t>Why Ordinal Classification Over Regression?</a:t>
            </a:r>
            <a:endParaRPr lang="en-US" sz="19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Calibri"/>
                <a:cs typeface="Calibri"/>
              </a:rPr>
              <a:t>Respects Score Ordering: Maintains educational grade relationships (0 &lt; 1 &lt; 2 &lt; ... &lt; 10)</a:t>
            </a:r>
            <a:endParaRPr lang="en-US" sz="15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Calibri"/>
                <a:cs typeface="Calibri"/>
              </a:rPr>
              <a:t>Eliminates Shrinkage Bias: Prevents regression tendency to avoid extreme scores</a:t>
            </a:r>
            <a:endParaRPr lang="en-US" sz="15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Calibri"/>
                <a:cs typeface="Calibri"/>
              </a:rPr>
              <a:t>Educational Fairness: Maintains assessment integrity across all performance levels</a:t>
            </a:r>
            <a:endParaRPr lang="en-US" sz="15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Calibri"/>
                <a:cs typeface="Calibri"/>
              </a:rPr>
              <a:t>Conservative Calibration: Appropriate caution for high-stakes educational deployment</a:t>
            </a:r>
            <a:endParaRPr lang="en-US" sz="1500">
              <a:solidFill>
                <a:schemeClr val="tx2"/>
              </a:solidFill>
              <a:latin typeface="Times New Roman"/>
              <a:ea typeface="Calibri"/>
              <a:cs typeface="Times New Roman"/>
            </a:endParaRPr>
          </a:p>
          <a:p>
            <a:endParaRPr lang="en-US" sz="1900">
              <a:solidFill>
                <a:schemeClr val="tx2"/>
              </a:solidFill>
              <a:latin typeface="Times New Roman"/>
              <a:ea typeface="Calibri"/>
              <a:cs typeface="Calibri"/>
            </a:endParaRPr>
          </a:p>
          <a:p>
            <a:r>
              <a:rPr lang="en-US" sz="1900">
                <a:solidFill>
                  <a:schemeClr val="tx2"/>
                </a:solidFill>
                <a:latin typeface="Times New Roman"/>
                <a:ea typeface="Calibri"/>
                <a:cs typeface="Calibri"/>
              </a:rPr>
              <a:t>Training Specifications:</a:t>
            </a:r>
            <a:endParaRPr lang="en-US" sz="19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Calibri"/>
                <a:cs typeface="Calibri"/>
              </a:rPr>
              <a:t>Cross-Validation: 5-fold stratified with QWK optimization</a:t>
            </a:r>
            <a:endParaRPr lang="en-US" sz="15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Calibri"/>
                <a:cs typeface="Calibri"/>
              </a:rPr>
              <a:t>Regularization: L2 penalty with grid search optimization</a:t>
            </a:r>
            <a:endParaRPr lang="en-US" sz="15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Calibri"/>
                <a:cs typeface="Calibri"/>
              </a:rPr>
              <a:t>Class Balancing: SMOTE oversampling for minority classes</a:t>
            </a:r>
            <a:endParaRPr lang="en-US" sz="1500">
              <a:solidFill>
                <a:schemeClr val="tx2"/>
              </a:solidFill>
              <a:latin typeface="Times New Roman"/>
              <a:ea typeface="Calibri"/>
              <a:cs typeface="Times New Roman"/>
            </a:endParaRPr>
          </a:p>
          <a:p>
            <a:endParaRPr lang="en-US" sz="2000" b="1">
              <a:solidFill>
                <a:srgbClr val="000000"/>
              </a:solidFill>
              <a:latin typeface="Calibri"/>
              <a:ea typeface="Calibri"/>
              <a:cs typeface="Calibri"/>
            </a:endParaRPr>
          </a:p>
        </p:txBody>
      </p:sp>
      <p:sp>
        <p:nvSpPr>
          <p:cNvPr id="4" name="Date Placeholder 3">
            <a:extLst>
              <a:ext uri="{FF2B5EF4-FFF2-40B4-BE49-F238E27FC236}">
                <a16:creationId xmlns:a16="http://schemas.microsoft.com/office/drawing/2014/main" id="{58D31F52-608F-AF28-3360-F8D6ADCD63F1}"/>
              </a:ext>
            </a:extLst>
          </p:cNvPr>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a:extLst>
              <a:ext uri="{FF2B5EF4-FFF2-40B4-BE49-F238E27FC236}">
                <a16:creationId xmlns:a16="http://schemas.microsoft.com/office/drawing/2014/main" id="{DCE8D667-3194-4D59-FA71-D9BFDA2FF681}"/>
              </a:ext>
            </a:extLst>
          </p:cNvPr>
          <p:cNvPicPr preferRelativeResize="0"/>
          <p:nvPr/>
        </p:nvPicPr>
        <p:blipFill>
          <a:blip r:embed="rId2">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3374977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AAC25-C5FF-3144-69E9-7AA1B1DB8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CD7F2-3EA3-9CFF-45F7-D525E786F183}"/>
              </a:ext>
            </a:extLst>
          </p:cNvPr>
          <p:cNvSpPr>
            <a:spLocks noGrp="1"/>
          </p:cNvSpPr>
          <p:nvPr>
            <p:ph type="title"/>
          </p:nvPr>
        </p:nvSpPr>
        <p:spPr>
          <a:xfrm>
            <a:off x="457200" y="274638"/>
            <a:ext cx="8229600" cy="715962"/>
          </a:xfrm>
        </p:spPr>
        <p:txBody>
          <a:bodyPr>
            <a:normAutofit fontScale="90000"/>
          </a:bodyPr>
          <a:lstStyle/>
          <a:p>
            <a:r>
              <a:rPr lang="en-US" b="1">
                <a:solidFill>
                  <a:schemeClr val="accent2">
                    <a:lumMod val="50000"/>
                  </a:schemeClr>
                </a:solidFill>
                <a:latin typeface="Times New Roman" pitchFamily="18" charset="0"/>
                <a:cs typeface="Times New Roman" pitchFamily="18" charset="0"/>
              </a:rPr>
              <a:t>Methodology </a:t>
            </a:r>
            <a:endParaRPr lang="en-US">
              <a:solidFill>
                <a:schemeClr val="accent2">
                  <a:lumMod val="50000"/>
                </a:schemeClr>
              </a:solidFill>
            </a:endParaRPr>
          </a:p>
        </p:txBody>
      </p:sp>
      <p:sp>
        <p:nvSpPr>
          <p:cNvPr id="3" name="Content Placeholder 2">
            <a:extLst>
              <a:ext uri="{FF2B5EF4-FFF2-40B4-BE49-F238E27FC236}">
                <a16:creationId xmlns:a16="http://schemas.microsoft.com/office/drawing/2014/main" id="{F8B03F9D-D285-1371-82E9-29865834D0A8}"/>
              </a:ext>
            </a:extLst>
          </p:cNvPr>
          <p:cNvSpPr>
            <a:spLocks noGrp="1"/>
          </p:cNvSpPr>
          <p:nvPr>
            <p:ph idx="1"/>
          </p:nvPr>
        </p:nvSpPr>
        <p:spPr>
          <a:xfrm>
            <a:off x="614680" y="1244600"/>
            <a:ext cx="8382000" cy="5441950"/>
          </a:xfrm>
        </p:spPr>
        <p:txBody>
          <a:bodyPr vert="horz" lIns="91440" tIns="45720" rIns="91440" bIns="45720" rtlCol="0" anchor="t">
            <a:noAutofit/>
          </a:bodyPr>
          <a:lstStyle/>
          <a:p>
            <a:r>
              <a:rPr lang="en-US" sz="1900" b="1" err="1">
                <a:solidFill>
                  <a:schemeClr val="tx2"/>
                </a:solidFill>
                <a:latin typeface="Times New Roman"/>
                <a:ea typeface="+mn-lt"/>
                <a:cs typeface="+mn-lt"/>
              </a:rPr>
              <a:t>FastAPI</a:t>
            </a:r>
            <a:r>
              <a:rPr lang="en-US" sz="1900">
                <a:solidFill>
                  <a:schemeClr val="tx2"/>
                </a:solidFill>
                <a:latin typeface="Times New Roman"/>
                <a:ea typeface="+mn-lt"/>
                <a:cs typeface="+mn-lt"/>
              </a:rPr>
              <a:t> Backend Architecture:</a:t>
            </a:r>
          </a:p>
          <a:p>
            <a:pPr lvl="1">
              <a:buFont typeface="Courier New" pitchFamily="34" charset="0"/>
              <a:buChar char="o"/>
            </a:pPr>
            <a:r>
              <a:rPr lang="en-US" sz="1500">
                <a:solidFill>
                  <a:schemeClr val="tx2"/>
                </a:solidFill>
                <a:latin typeface="Times New Roman"/>
                <a:ea typeface="+mn-lt"/>
                <a:cs typeface="+mn-lt"/>
              </a:rPr>
              <a:t>Asynchronous Processing: Handles multiple requests simultaneously</a:t>
            </a:r>
            <a:endParaRPr lang="en-US" sz="1500">
              <a:solidFill>
                <a:schemeClr val="tx2"/>
              </a:solidFill>
              <a:latin typeface="Times New Roman"/>
              <a:cs typeface="Times New Roman"/>
            </a:endParaRPr>
          </a:p>
          <a:p>
            <a:pPr lvl="1">
              <a:buFont typeface="Courier New" pitchFamily="34" charset="0"/>
              <a:buChar char="o"/>
            </a:pPr>
            <a:r>
              <a:rPr lang="en-US" sz="1500">
                <a:solidFill>
                  <a:schemeClr val="tx2"/>
                </a:solidFill>
                <a:latin typeface="Times New Roman"/>
                <a:ea typeface="+mn-lt"/>
                <a:cs typeface="+mn-lt"/>
              </a:rPr>
              <a:t>Error Handling: Comprehensive exception management and logging</a:t>
            </a:r>
            <a:endParaRPr lang="en-US" sz="1500">
              <a:solidFill>
                <a:schemeClr val="tx2"/>
              </a:solidFill>
              <a:latin typeface="Times New Roman"/>
              <a:cs typeface="Times New Roman"/>
            </a:endParaRPr>
          </a:p>
          <a:p>
            <a:pPr lvl="1">
              <a:buFont typeface="Courier New" pitchFamily="34" charset="0"/>
              <a:buChar char="o"/>
            </a:pPr>
            <a:r>
              <a:rPr lang="en-US" sz="1500">
                <a:solidFill>
                  <a:schemeClr val="tx2"/>
                </a:solidFill>
                <a:latin typeface="Times New Roman"/>
                <a:ea typeface="+mn-lt"/>
                <a:cs typeface="+mn-lt"/>
              </a:rPr>
              <a:t>Authentication: Secure API access with rate limiting</a:t>
            </a:r>
            <a:endParaRPr lang="en-US" sz="1500">
              <a:solidFill>
                <a:schemeClr val="tx2"/>
              </a:solidFill>
              <a:latin typeface="Times New Roman"/>
              <a:cs typeface="Times New Roman"/>
            </a:endParaRPr>
          </a:p>
          <a:p>
            <a:pPr lvl="1">
              <a:buFont typeface="Courier New" pitchFamily="34" charset="0"/>
              <a:buChar char="o"/>
            </a:pPr>
            <a:r>
              <a:rPr lang="en-US" sz="1500">
                <a:solidFill>
                  <a:schemeClr val="tx2"/>
                </a:solidFill>
                <a:latin typeface="Times New Roman"/>
                <a:ea typeface="+mn-lt"/>
                <a:cs typeface="+mn-lt"/>
              </a:rPr>
              <a:t>Scalability: Horizontal scaling capability for institutional deployment</a:t>
            </a:r>
            <a:endParaRPr lang="en-US" sz="1500">
              <a:solidFill>
                <a:schemeClr val="tx2"/>
              </a:solidFill>
              <a:latin typeface="Times New Roman"/>
              <a:cs typeface="Times New Roman"/>
            </a:endParaRPr>
          </a:p>
          <a:p>
            <a:endParaRPr lang="en-US" sz="1900">
              <a:solidFill>
                <a:schemeClr val="tx2"/>
              </a:solidFill>
              <a:latin typeface="Times New Roman"/>
              <a:ea typeface="+mn-lt"/>
              <a:cs typeface="Times New Roman"/>
            </a:endParaRPr>
          </a:p>
          <a:p>
            <a:r>
              <a:rPr lang="en-US" sz="1900">
                <a:solidFill>
                  <a:schemeClr val="tx2"/>
                </a:solidFill>
                <a:latin typeface="Times New Roman"/>
                <a:ea typeface="+mn-lt"/>
                <a:cs typeface="Times New Roman"/>
              </a:rPr>
              <a:t>Deployment Features:</a:t>
            </a:r>
            <a:endParaRPr lang="en-US" sz="1900">
              <a:solidFill>
                <a:schemeClr val="tx2"/>
              </a:solidFill>
              <a:latin typeface="Times New Roman"/>
              <a:ea typeface="Calibri"/>
              <a:cs typeface="Times New Roman"/>
            </a:endParaRPr>
          </a:p>
          <a:p>
            <a:pPr lvl="1">
              <a:buFont typeface="Courier New" pitchFamily="34" charset="0"/>
              <a:buChar char="o"/>
            </a:pPr>
            <a:r>
              <a:rPr lang="en-US" sz="1500">
                <a:solidFill>
                  <a:schemeClr val="tx2"/>
                </a:solidFill>
                <a:latin typeface="Times New Roman"/>
                <a:ea typeface="+mn-lt"/>
                <a:cs typeface="Times New Roman"/>
              </a:rPr>
              <a:t>Web Interface: Intuitive drag-and-drop upload for reference and student sheets</a:t>
            </a:r>
            <a:endParaRPr lang="en-US" sz="1500">
              <a:solidFill>
                <a:schemeClr val="tx2"/>
              </a:solidFill>
              <a:latin typeface="Times New Roman"/>
              <a:cs typeface="Times New Roman"/>
            </a:endParaRPr>
          </a:p>
          <a:p>
            <a:pPr lvl="1">
              <a:buFont typeface="Courier New" pitchFamily="34" charset="0"/>
              <a:buChar char="o"/>
            </a:pPr>
            <a:r>
              <a:rPr lang="en-US" sz="1500" b="1">
                <a:solidFill>
                  <a:schemeClr val="tx2"/>
                </a:solidFill>
                <a:latin typeface="Times New Roman"/>
                <a:ea typeface="+mn-lt"/>
                <a:cs typeface="Times New Roman"/>
              </a:rPr>
              <a:t>Batch Processing: Multiple students evaluated simultaneously</a:t>
            </a:r>
            <a:endParaRPr lang="en-US" sz="1500" b="1">
              <a:solidFill>
                <a:schemeClr val="tx2"/>
              </a:solidFill>
              <a:latin typeface="Times New Roman"/>
              <a:cs typeface="Times New Roman"/>
            </a:endParaRPr>
          </a:p>
          <a:p>
            <a:pPr lvl="1">
              <a:buFont typeface="Courier New" pitchFamily="34" charset="0"/>
              <a:buChar char="o"/>
            </a:pPr>
            <a:r>
              <a:rPr lang="en-US" sz="1500">
                <a:solidFill>
                  <a:schemeClr val="tx2"/>
                </a:solidFill>
                <a:latin typeface="Times New Roman"/>
                <a:ea typeface="+mn-lt"/>
                <a:cs typeface="Times New Roman"/>
              </a:rPr>
              <a:t>Real-time Results: Instant feedback with detailed scoring breakdown</a:t>
            </a:r>
            <a:endParaRPr lang="en-US" sz="1500">
              <a:solidFill>
                <a:schemeClr val="tx2"/>
              </a:solidFill>
              <a:latin typeface="Times New Roman"/>
              <a:cs typeface="Times New Roman"/>
            </a:endParaRPr>
          </a:p>
          <a:p>
            <a:pPr lvl="1">
              <a:buFont typeface="Courier New" pitchFamily="34" charset="0"/>
              <a:buChar char="o"/>
            </a:pPr>
            <a:r>
              <a:rPr lang="en-US" sz="1500" b="1">
                <a:solidFill>
                  <a:schemeClr val="tx2"/>
                </a:solidFill>
                <a:latin typeface="Times New Roman"/>
                <a:ea typeface="+mn-lt"/>
                <a:cs typeface="Times New Roman"/>
              </a:rPr>
              <a:t>Report Generation: Professional PDF reports with individual and class analytics</a:t>
            </a:r>
            <a:endParaRPr lang="en-US" sz="1500" b="1">
              <a:solidFill>
                <a:schemeClr val="tx2"/>
              </a:solidFill>
              <a:latin typeface="Times New Roman"/>
              <a:cs typeface="Times New Roman"/>
            </a:endParaRPr>
          </a:p>
          <a:p>
            <a:pPr lvl="1">
              <a:buFont typeface="Courier New" pitchFamily="34" charset="0"/>
              <a:buChar char="o"/>
            </a:pPr>
            <a:r>
              <a:rPr lang="en-US" sz="1500" b="1">
                <a:solidFill>
                  <a:schemeClr val="tx2"/>
                </a:solidFill>
                <a:latin typeface="Times New Roman"/>
                <a:ea typeface="+mn-lt"/>
                <a:cs typeface="Times New Roman"/>
              </a:rPr>
              <a:t>Export Capabilities: CSV format for direct gradebook integration</a:t>
            </a:r>
            <a:endParaRPr lang="en-US" sz="1500" b="1">
              <a:solidFill>
                <a:schemeClr val="tx2"/>
              </a:solidFill>
              <a:latin typeface="Times New Roman"/>
              <a:cs typeface="Times New Roman"/>
            </a:endParaRPr>
          </a:p>
          <a:p>
            <a:endParaRPr lang="en-US" sz="2000" b="1">
              <a:solidFill>
                <a:srgbClr val="000000"/>
              </a:solidFill>
              <a:latin typeface="Calibri"/>
              <a:ea typeface="Calibri"/>
              <a:cs typeface="Calibri"/>
            </a:endParaRPr>
          </a:p>
        </p:txBody>
      </p:sp>
      <p:pic>
        <p:nvPicPr>
          <p:cNvPr id="5" name="Google Shape;173;p25">
            <a:extLst>
              <a:ext uri="{FF2B5EF4-FFF2-40B4-BE49-F238E27FC236}">
                <a16:creationId xmlns:a16="http://schemas.microsoft.com/office/drawing/2014/main" id="{56A234A1-4625-E176-EE25-5E14F8F113FA}"/>
              </a:ext>
            </a:extLst>
          </p:cNvPr>
          <p:cNvPicPr preferRelativeResize="0"/>
          <p:nvPr/>
        </p:nvPicPr>
        <p:blipFill>
          <a:blip r:embed="rId2">
            <a:alphaModFix/>
          </a:blip>
          <a:stretch>
            <a:fillRect/>
          </a:stretch>
        </p:blipFill>
        <p:spPr>
          <a:xfrm>
            <a:off x="0" y="19665"/>
            <a:ext cx="1248697" cy="1066800"/>
          </a:xfrm>
          <a:prstGeom prst="rect">
            <a:avLst/>
          </a:prstGeom>
          <a:noFill/>
          <a:ln>
            <a:noFill/>
          </a:ln>
        </p:spPr>
      </p:pic>
    </p:spTree>
    <p:extLst>
      <p:ext uri="{BB962C8B-B14F-4D97-AF65-F5344CB8AC3E}">
        <p14:creationId xmlns:p14="http://schemas.microsoft.com/office/powerpoint/2010/main" val="1989917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a:solidFill>
                  <a:schemeClr val="accent2">
                    <a:lumMod val="50000"/>
                  </a:schemeClr>
                </a:solidFill>
                <a:latin typeface="Times New Roman" pitchFamily="18" charset="0"/>
                <a:cs typeface="Times New Roman" pitchFamily="18" charset="0"/>
              </a:rPr>
              <a:t>System Architecture</a:t>
            </a:r>
            <a:endParaRPr lang="en-US">
              <a:solidFill>
                <a:schemeClr val="accent2">
                  <a:lumMod val="50000"/>
                </a:schemeClr>
              </a:solidFill>
            </a:endParaRPr>
          </a:p>
        </p:txBody>
      </p:sp>
      <p:pic>
        <p:nvPicPr>
          <p:cNvPr id="7" name="Content Placeholder 6">
            <a:extLst>
              <a:ext uri="{FF2B5EF4-FFF2-40B4-BE49-F238E27FC236}">
                <a16:creationId xmlns:a16="http://schemas.microsoft.com/office/drawing/2014/main" id="{1EF252CE-FAE7-B228-6B03-5E8D50E2C08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45461" y="990600"/>
            <a:ext cx="6053077" cy="5441950"/>
          </a:xfrm>
        </p:spPr>
      </p:pic>
      <p:sp>
        <p:nvSpPr>
          <p:cNvPr id="4" name="Date Placeholder 3"/>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p:cNvPicPr preferRelativeResize="0"/>
          <p:nvPr/>
        </p:nvPicPr>
        <p:blipFill>
          <a:blip r:embed="rId3">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151981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6138" y="174032"/>
            <a:ext cx="7631723" cy="1111843"/>
          </a:xfrm>
        </p:spPr>
        <p:txBody>
          <a:bodyPr anchor="ctr">
            <a:normAutofit/>
          </a:bodyPr>
          <a:lstStyle/>
          <a:p>
            <a:r>
              <a:rPr lang="en-US" sz="3500" b="1">
                <a:latin typeface="Times New Roman" pitchFamily="18" charset="0"/>
                <a:cs typeface="Times New Roman" pitchFamily="18" charset="0"/>
              </a:rPr>
              <a:t>Results and Discussion </a:t>
            </a:r>
            <a:endParaRPr lang="en-US" sz="3500"/>
          </a:p>
        </p:txBody>
      </p:sp>
      <p:sp>
        <p:nvSpPr>
          <p:cNvPr id="3" name="Content Placeholder 2"/>
          <p:cNvSpPr>
            <a:spLocks noGrp="1"/>
          </p:cNvSpPr>
          <p:nvPr>
            <p:ph idx="1"/>
          </p:nvPr>
        </p:nvSpPr>
        <p:spPr>
          <a:xfrm>
            <a:off x="381000" y="1130208"/>
            <a:ext cx="7631722" cy="767904"/>
          </a:xfrm>
        </p:spPr>
        <p:txBody>
          <a:bodyPr vert="horz" lIns="91440" tIns="45720" rIns="91440" bIns="45720" rtlCol="0" anchor="t">
            <a:noAutofit/>
          </a:bodyPr>
          <a:lstStyle/>
          <a:p>
            <a:r>
              <a:rPr lang="en-US" sz="1900" b="1">
                <a:solidFill>
                  <a:schemeClr val="tx2"/>
                </a:solidFill>
                <a:latin typeface="Times New Roman"/>
                <a:ea typeface="+mn-lt"/>
                <a:cs typeface="+mn-lt"/>
              </a:rPr>
              <a:t>Our Best Model:</a:t>
            </a:r>
            <a:r>
              <a:rPr lang="en-US" sz="1900" b="1">
                <a:latin typeface="Times New Roman"/>
                <a:ea typeface="+mn-lt"/>
                <a:cs typeface="+mn-lt"/>
              </a:rPr>
              <a:t> </a:t>
            </a:r>
            <a:r>
              <a:rPr lang="en-US" sz="1900" b="1" err="1">
                <a:latin typeface="Times New Roman"/>
                <a:ea typeface="+mn-lt"/>
                <a:cs typeface="+mn-lt"/>
              </a:rPr>
              <a:t>LogisticAT</a:t>
            </a:r>
            <a:r>
              <a:rPr lang="en-US" sz="1900" b="1">
                <a:latin typeface="Times New Roman"/>
                <a:ea typeface="+mn-lt"/>
                <a:cs typeface="+mn-lt"/>
              </a:rPr>
              <a:t> (Ordinal Classification</a:t>
            </a:r>
            <a:endParaRPr lang="en-US" sz="1900">
              <a:ea typeface="Calibri"/>
              <a:cs typeface="Calibri"/>
            </a:endParaRPr>
          </a:p>
          <a:p>
            <a:endParaRPr lang="en-US" sz="1900" b="1">
              <a:solidFill>
                <a:srgbClr val="1F497D"/>
              </a:solidFill>
              <a:latin typeface="Times New Roman"/>
              <a:ea typeface="+mn-lt"/>
              <a:cs typeface="+mn-lt"/>
            </a:endParaRPr>
          </a:p>
          <a:p>
            <a:pPr algn="ctr"/>
            <a:endParaRPr lang="en-US" sz="1900" b="1">
              <a:solidFill>
                <a:srgbClr val="000000"/>
              </a:solidFill>
              <a:latin typeface="Times New Roman"/>
              <a:ea typeface="Calibri"/>
              <a:cs typeface="Calibri"/>
            </a:endParaRPr>
          </a:p>
          <a:p>
            <a:pPr algn="ctr"/>
            <a:endParaRPr lang="en-US" sz="1900" b="1">
              <a:latin typeface="Times New Roman" panose="02020603050405020304" pitchFamily="18" charset="0"/>
              <a:ea typeface="Calibri"/>
              <a:cs typeface="Times New Roman" panose="02020603050405020304" pitchFamily="18" charset="0"/>
            </a:endParaRPr>
          </a:p>
        </p:txBody>
      </p:sp>
      <p:sp>
        <p:nvSpPr>
          <p:cNvPr id="4" name="Date Placeholder 3"/>
          <p:cNvSpPr>
            <a:spLocks noGrp="1"/>
          </p:cNvSpPr>
          <p:nvPr>
            <p:ph type="dt" sz="half" idx="10"/>
          </p:nvPr>
        </p:nvSpPr>
        <p:spPr>
          <a:xfrm>
            <a:off x="628650" y="6356350"/>
            <a:ext cx="2057400" cy="365125"/>
          </a:xfrm>
        </p:spPr>
        <p:txBody>
          <a:bodyPr>
            <a:normAutofit/>
          </a:bodyPr>
          <a:lstStyle/>
          <a:p>
            <a:pPr>
              <a:spcAft>
                <a:spcPts val="600"/>
              </a:spcAft>
            </a:pPr>
            <a:fld id="{7208D082-E774-4977-9C81-58D9F71538C2}" type="datetime1">
              <a:rPr lang="en-US" smtClean="0"/>
              <a:pPr>
                <a:spcAft>
                  <a:spcPts val="600"/>
                </a:spcAft>
              </a:pPr>
              <a:t>6/15/2025</a:t>
            </a:fld>
            <a:endParaRPr lang="en-US"/>
          </a:p>
        </p:txBody>
      </p:sp>
      <p:pic>
        <p:nvPicPr>
          <p:cNvPr id="5" name="Google Shape;173;p25"/>
          <p:cNvPicPr preferRelativeResize="0"/>
          <p:nvPr/>
        </p:nvPicPr>
        <p:blipFill>
          <a:blip r:embed="rId2">
            <a:alphaModFix/>
          </a:blip>
          <a:stretch>
            <a:fillRect/>
          </a:stretch>
        </p:blipFill>
        <p:spPr>
          <a:xfrm>
            <a:off x="31955" y="2458"/>
            <a:ext cx="1344125" cy="1165850"/>
          </a:xfrm>
          <a:prstGeom prst="rect">
            <a:avLst/>
          </a:prstGeom>
          <a:noFill/>
          <a:ln>
            <a:noFill/>
          </a:ln>
        </p:spPr>
      </p:pic>
      <p:graphicFrame>
        <p:nvGraphicFramePr>
          <p:cNvPr id="8" name="Table 7">
            <a:extLst>
              <a:ext uri="{FF2B5EF4-FFF2-40B4-BE49-F238E27FC236}">
                <a16:creationId xmlns:a16="http://schemas.microsoft.com/office/drawing/2014/main" id="{6EB9B74C-2B66-2295-D045-CD3CAD454DE2}"/>
              </a:ext>
            </a:extLst>
          </p:cNvPr>
          <p:cNvGraphicFramePr>
            <a:graphicFrameLocks noGrp="1"/>
          </p:cNvGraphicFramePr>
          <p:nvPr>
            <p:extLst>
              <p:ext uri="{D42A27DB-BD31-4B8C-83A1-F6EECF244321}">
                <p14:modId xmlns:p14="http://schemas.microsoft.com/office/powerpoint/2010/main" val="3096776958"/>
              </p:ext>
            </p:extLst>
          </p:nvPr>
        </p:nvGraphicFramePr>
        <p:xfrm>
          <a:off x="701040" y="1717040"/>
          <a:ext cx="6505670" cy="1272996"/>
        </p:xfrm>
        <a:graphic>
          <a:graphicData uri="http://schemas.openxmlformats.org/drawingml/2006/table">
            <a:tbl>
              <a:tblPr bandRow="1">
                <a:tableStyleId>{5C22544A-7EE6-4342-B048-85BDC9FD1C3A}</a:tableStyleId>
              </a:tblPr>
              <a:tblGrid>
                <a:gridCol w="1240488">
                  <a:extLst>
                    <a:ext uri="{9D8B030D-6E8A-4147-A177-3AD203B41FA5}">
                      <a16:colId xmlns:a16="http://schemas.microsoft.com/office/drawing/2014/main" val="2729369630"/>
                    </a:ext>
                  </a:extLst>
                </a:gridCol>
                <a:gridCol w="1240488">
                  <a:extLst>
                    <a:ext uri="{9D8B030D-6E8A-4147-A177-3AD203B41FA5}">
                      <a16:colId xmlns:a16="http://schemas.microsoft.com/office/drawing/2014/main" val="1629592494"/>
                    </a:ext>
                  </a:extLst>
                </a:gridCol>
                <a:gridCol w="1240488">
                  <a:extLst>
                    <a:ext uri="{9D8B030D-6E8A-4147-A177-3AD203B41FA5}">
                      <a16:colId xmlns:a16="http://schemas.microsoft.com/office/drawing/2014/main" val="1980667689"/>
                    </a:ext>
                  </a:extLst>
                </a:gridCol>
                <a:gridCol w="1543718">
                  <a:extLst>
                    <a:ext uri="{9D8B030D-6E8A-4147-A177-3AD203B41FA5}">
                      <a16:colId xmlns:a16="http://schemas.microsoft.com/office/drawing/2014/main" val="1731261761"/>
                    </a:ext>
                  </a:extLst>
                </a:gridCol>
                <a:gridCol w="1240488">
                  <a:extLst>
                    <a:ext uri="{9D8B030D-6E8A-4147-A177-3AD203B41FA5}">
                      <a16:colId xmlns:a16="http://schemas.microsoft.com/office/drawing/2014/main" val="2783543095"/>
                    </a:ext>
                  </a:extLst>
                </a:gridCol>
              </a:tblGrid>
              <a:tr h="332892">
                <a:tc>
                  <a:txBody>
                    <a:bodyPr/>
                    <a:lstStyle/>
                    <a:p>
                      <a:pPr>
                        <a:buNone/>
                      </a:pPr>
                      <a:r>
                        <a:rPr lang="en-US">
                          <a:effectLst/>
                        </a:rPr>
                        <a:t>Split</a:t>
                      </a:r>
                    </a:p>
                  </a:txBody>
                  <a:tcPr marL="0" marR="0" marT="0" marB="0" anchor="ctr"/>
                </a:tc>
                <a:tc>
                  <a:txBody>
                    <a:bodyPr/>
                    <a:lstStyle/>
                    <a:p>
                      <a:pPr>
                        <a:buNone/>
                      </a:pPr>
                      <a:r>
                        <a:rPr lang="en-US">
                          <a:effectLst/>
                        </a:rPr>
                        <a:t>QWK</a:t>
                      </a:r>
                    </a:p>
                  </a:txBody>
                  <a:tcPr marL="0" marR="0" marT="0" marB="0" anchor="ctr"/>
                </a:tc>
                <a:tc>
                  <a:txBody>
                    <a:bodyPr/>
                    <a:lstStyle/>
                    <a:p>
                      <a:pPr>
                        <a:buNone/>
                      </a:pPr>
                      <a:r>
                        <a:rPr lang="en-US">
                          <a:effectLst/>
                        </a:rPr>
                        <a:t>Accuracy</a:t>
                      </a:r>
                    </a:p>
                  </a:txBody>
                  <a:tcPr marL="0" marR="0" marT="0" marB="0" anchor="ctr"/>
                </a:tc>
                <a:tc>
                  <a:txBody>
                    <a:bodyPr/>
                    <a:lstStyle/>
                    <a:p>
                      <a:pPr>
                        <a:buNone/>
                      </a:pPr>
                      <a:r>
                        <a:rPr lang="en-US">
                          <a:effectLst/>
                        </a:rPr>
                        <a:t>1-off Accuracy</a:t>
                      </a:r>
                    </a:p>
                  </a:txBody>
                  <a:tcPr marL="0" marR="0" marT="0" marB="0" anchor="ctr"/>
                </a:tc>
                <a:tc>
                  <a:txBody>
                    <a:bodyPr/>
                    <a:lstStyle/>
                    <a:p>
                      <a:pPr>
                        <a:buNone/>
                      </a:pPr>
                      <a:r>
                        <a:rPr lang="en-US">
                          <a:effectLst/>
                        </a:rPr>
                        <a:t>Large Errors</a:t>
                      </a:r>
                    </a:p>
                  </a:txBody>
                  <a:tcPr marL="0" marR="0" marT="0" marB="0" anchor="ctr"/>
                </a:tc>
                <a:extLst>
                  <a:ext uri="{0D108BD9-81ED-4DB2-BD59-A6C34878D82A}">
                    <a16:rowId xmlns:a16="http://schemas.microsoft.com/office/drawing/2014/main" val="2034471913"/>
                  </a:ext>
                </a:extLst>
              </a:tr>
              <a:tr h="332892">
                <a:tc>
                  <a:txBody>
                    <a:bodyPr/>
                    <a:lstStyle/>
                    <a:p>
                      <a:pPr>
                        <a:buNone/>
                      </a:pPr>
                      <a:r>
                        <a:rPr lang="en-US">
                          <a:effectLst/>
                        </a:rPr>
                        <a:t>Training</a:t>
                      </a:r>
                    </a:p>
                  </a:txBody>
                  <a:tcPr marL="0" marR="0" marT="0" marB="0" anchor="ctr"/>
                </a:tc>
                <a:tc>
                  <a:txBody>
                    <a:bodyPr/>
                    <a:lstStyle/>
                    <a:p>
                      <a:pPr algn="r">
                        <a:buNone/>
                      </a:pPr>
                      <a:r>
                        <a:rPr lang="en-US"/>
                        <a:t>0.884</a:t>
                      </a:r>
                    </a:p>
                  </a:txBody>
                  <a:tcPr marL="0" marR="0" marT="0" marB="0" anchor="ctr"/>
                </a:tc>
                <a:tc>
                  <a:txBody>
                    <a:bodyPr/>
                    <a:lstStyle/>
                    <a:p>
                      <a:pPr algn="r">
                        <a:buNone/>
                      </a:pPr>
                      <a:r>
                        <a:rPr lang="en-US"/>
                        <a:t>28.40%</a:t>
                      </a:r>
                    </a:p>
                  </a:txBody>
                  <a:tcPr marL="0" marR="0" marT="0" marB="0" anchor="ctr"/>
                </a:tc>
                <a:tc>
                  <a:txBody>
                    <a:bodyPr/>
                    <a:lstStyle/>
                    <a:p>
                      <a:pPr algn="r">
                        <a:buNone/>
                      </a:pPr>
                      <a:r>
                        <a:rPr lang="en-US"/>
                        <a:t>72.00%</a:t>
                      </a:r>
                    </a:p>
                  </a:txBody>
                  <a:tcPr marL="0" marR="0" marT="0" marB="0" anchor="ctr"/>
                </a:tc>
                <a:tc>
                  <a:txBody>
                    <a:bodyPr/>
                    <a:lstStyle/>
                    <a:p>
                      <a:pPr algn="r">
                        <a:buNone/>
                      </a:pPr>
                      <a:r>
                        <a:rPr lang="en-US"/>
                        <a:t>8.50%</a:t>
                      </a:r>
                    </a:p>
                  </a:txBody>
                  <a:tcPr marL="0" marR="0" marT="0" marB="0" anchor="ctr"/>
                </a:tc>
                <a:extLst>
                  <a:ext uri="{0D108BD9-81ED-4DB2-BD59-A6C34878D82A}">
                    <a16:rowId xmlns:a16="http://schemas.microsoft.com/office/drawing/2014/main" val="654037431"/>
                  </a:ext>
                </a:extLst>
              </a:tr>
              <a:tr h="332892">
                <a:tc>
                  <a:txBody>
                    <a:bodyPr/>
                    <a:lstStyle/>
                    <a:p>
                      <a:pPr>
                        <a:buNone/>
                      </a:pPr>
                      <a:r>
                        <a:rPr lang="en-US">
                          <a:effectLst/>
                        </a:rPr>
                        <a:t>Validation</a:t>
                      </a:r>
                    </a:p>
                  </a:txBody>
                  <a:tcPr marL="0" marR="0" marT="0" marB="0" anchor="ctr"/>
                </a:tc>
                <a:tc>
                  <a:txBody>
                    <a:bodyPr/>
                    <a:lstStyle/>
                    <a:p>
                      <a:pPr algn="r">
                        <a:buNone/>
                      </a:pPr>
                      <a:r>
                        <a:rPr lang="en-US"/>
                        <a:t>0.881</a:t>
                      </a:r>
                    </a:p>
                  </a:txBody>
                  <a:tcPr marL="0" marR="0" marT="0" marB="0" anchor="ctr"/>
                </a:tc>
                <a:tc>
                  <a:txBody>
                    <a:bodyPr/>
                    <a:lstStyle/>
                    <a:p>
                      <a:pPr algn="r">
                        <a:buNone/>
                      </a:pPr>
                      <a:r>
                        <a:rPr lang="en-US"/>
                        <a:t>29.60%</a:t>
                      </a:r>
                    </a:p>
                  </a:txBody>
                  <a:tcPr marL="0" marR="0" marT="0" marB="0" anchor="ctr"/>
                </a:tc>
                <a:tc>
                  <a:txBody>
                    <a:bodyPr/>
                    <a:lstStyle/>
                    <a:p>
                      <a:pPr algn="r">
                        <a:buNone/>
                      </a:pPr>
                      <a:r>
                        <a:rPr lang="en-US"/>
                        <a:t>71.60%</a:t>
                      </a:r>
                    </a:p>
                  </a:txBody>
                  <a:tcPr marL="0" marR="0" marT="0" marB="0" anchor="ctr"/>
                </a:tc>
                <a:tc>
                  <a:txBody>
                    <a:bodyPr/>
                    <a:lstStyle/>
                    <a:p>
                      <a:pPr algn="r">
                        <a:buNone/>
                      </a:pPr>
                      <a:r>
                        <a:rPr lang="en-US"/>
                        <a:t>8.90%</a:t>
                      </a:r>
                    </a:p>
                  </a:txBody>
                  <a:tcPr marL="0" marR="0" marT="0" marB="0" anchor="ctr"/>
                </a:tc>
                <a:extLst>
                  <a:ext uri="{0D108BD9-81ED-4DB2-BD59-A6C34878D82A}">
                    <a16:rowId xmlns:a16="http://schemas.microsoft.com/office/drawing/2014/main" val="2097121971"/>
                  </a:ext>
                </a:extLst>
              </a:tr>
              <a:tr h="163419">
                <a:tc>
                  <a:txBody>
                    <a:bodyPr/>
                    <a:lstStyle/>
                    <a:p>
                      <a:pPr>
                        <a:buNone/>
                      </a:pPr>
                      <a:r>
                        <a:rPr lang="en-US">
                          <a:effectLst/>
                        </a:rPr>
                        <a:t>Test</a:t>
                      </a:r>
                    </a:p>
                  </a:txBody>
                  <a:tcPr marL="0" marR="0" marT="0" marB="0" anchor="ctr"/>
                </a:tc>
                <a:tc>
                  <a:txBody>
                    <a:bodyPr/>
                    <a:lstStyle/>
                    <a:p>
                      <a:pPr algn="r">
                        <a:buNone/>
                      </a:pPr>
                      <a:r>
                        <a:rPr lang="en-US"/>
                        <a:t>0.894</a:t>
                      </a:r>
                    </a:p>
                  </a:txBody>
                  <a:tcPr marL="0" marR="0" marT="0" marB="0" anchor="ctr"/>
                </a:tc>
                <a:tc>
                  <a:txBody>
                    <a:bodyPr/>
                    <a:lstStyle/>
                    <a:p>
                      <a:pPr algn="r">
                        <a:buNone/>
                      </a:pPr>
                      <a:r>
                        <a:rPr lang="en-US"/>
                        <a:t>27.90%</a:t>
                      </a:r>
                    </a:p>
                  </a:txBody>
                  <a:tcPr marL="0" marR="0" marT="0" marB="0" anchor="ctr"/>
                </a:tc>
                <a:tc>
                  <a:txBody>
                    <a:bodyPr/>
                    <a:lstStyle/>
                    <a:p>
                      <a:pPr algn="r">
                        <a:buNone/>
                      </a:pPr>
                      <a:r>
                        <a:rPr lang="en-US"/>
                        <a:t>73.30%</a:t>
                      </a:r>
                    </a:p>
                  </a:txBody>
                  <a:tcPr marL="0" marR="0" marT="0" marB="0" anchor="ctr"/>
                </a:tc>
                <a:tc>
                  <a:txBody>
                    <a:bodyPr/>
                    <a:lstStyle/>
                    <a:p>
                      <a:pPr algn="r">
                        <a:buNone/>
                      </a:pPr>
                      <a:r>
                        <a:rPr lang="en-US"/>
                        <a:t>7.00%</a:t>
                      </a:r>
                    </a:p>
                  </a:txBody>
                  <a:tcPr marL="0" marR="0" marT="0" marB="0" anchor="ctr"/>
                </a:tc>
                <a:extLst>
                  <a:ext uri="{0D108BD9-81ED-4DB2-BD59-A6C34878D82A}">
                    <a16:rowId xmlns:a16="http://schemas.microsoft.com/office/drawing/2014/main" val="1008705274"/>
                  </a:ext>
                </a:extLst>
              </a:tr>
            </a:tbl>
          </a:graphicData>
        </a:graphic>
      </p:graphicFrame>
      <p:sp>
        <p:nvSpPr>
          <p:cNvPr id="9" name="TextBox 8">
            <a:extLst>
              <a:ext uri="{FF2B5EF4-FFF2-40B4-BE49-F238E27FC236}">
                <a16:creationId xmlns:a16="http://schemas.microsoft.com/office/drawing/2014/main" id="{6C7634AE-5875-5BC9-42FF-B13EF6AA81B3}"/>
              </a:ext>
            </a:extLst>
          </p:cNvPr>
          <p:cNvSpPr txBox="1"/>
          <p:nvPr/>
        </p:nvSpPr>
        <p:spPr>
          <a:xfrm>
            <a:off x="375920" y="3200400"/>
            <a:ext cx="7863840" cy="28777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Times New Roman"/>
                <a:cs typeface="Times New Roman"/>
              </a:rPr>
              <a:t>Key Performance Indicators:</a:t>
            </a:r>
          </a:p>
          <a:p>
            <a:pPr marL="228600" indent="-228600">
              <a:buFont typeface=""/>
              <a:buChar char="•"/>
            </a:pPr>
            <a:r>
              <a:rPr lang="en-US">
                <a:solidFill>
                  <a:schemeClr val="tx2"/>
                </a:solidFill>
                <a:latin typeface="Times New Roman"/>
                <a:cs typeface="Times New Roman"/>
              </a:rPr>
              <a:t>Excellent Generalization: Test QWK (0.894) exceeds validation (0.881)</a:t>
            </a:r>
          </a:p>
          <a:p>
            <a:pPr marL="228600" indent="-228600">
              <a:buFont typeface=""/>
              <a:buChar char="•"/>
            </a:pPr>
            <a:r>
              <a:rPr lang="en-US">
                <a:solidFill>
                  <a:schemeClr val="tx2"/>
                </a:solidFill>
                <a:latin typeface="Times New Roman"/>
                <a:cs typeface="Times New Roman"/>
              </a:rPr>
              <a:t>Minimal Overfitting: Training-validation gap only 0.003</a:t>
            </a:r>
          </a:p>
          <a:p>
            <a:pPr marL="228600" indent="-228600">
              <a:buFont typeface=""/>
              <a:buChar char="•"/>
            </a:pPr>
            <a:r>
              <a:rPr lang="en-US">
                <a:solidFill>
                  <a:schemeClr val="tx2"/>
                </a:solidFill>
                <a:latin typeface="Times New Roman"/>
                <a:cs typeface="Times New Roman"/>
              </a:rPr>
              <a:t>Educational Standard: 73.3% predictions within ±1 point</a:t>
            </a:r>
          </a:p>
          <a:p>
            <a:pPr marL="228600" indent="-228600">
              <a:buFont typeface=""/>
              <a:buChar char="•"/>
            </a:pPr>
            <a:r>
              <a:rPr lang="en-US">
                <a:solidFill>
                  <a:schemeClr val="tx2"/>
                </a:solidFill>
                <a:latin typeface="Times New Roman"/>
                <a:cs typeface="Times New Roman"/>
              </a:rPr>
              <a:t>Low Error Rate: Only 7.0% large </a:t>
            </a:r>
            <a:r>
              <a:rPr lang="en-US" sz="1900">
                <a:solidFill>
                  <a:schemeClr val="tx2"/>
                </a:solidFill>
                <a:latin typeface="Times New Roman"/>
                <a:cs typeface="Times New Roman"/>
              </a:rPr>
              <a:t>errors</a:t>
            </a:r>
            <a:r>
              <a:rPr lang="en-US">
                <a:solidFill>
                  <a:schemeClr val="tx2"/>
                </a:solidFill>
                <a:latin typeface="Times New Roman"/>
                <a:cs typeface="Times New Roman"/>
              </a:rPr>
              <a:t> (3+ points off)</a:t>
            </a:r>
          </a:p>
          <a:p>
            <a:endParaRPr lang="en-US">
              <a:solidFill>
                <a:schemeClr val="tx2"/>
              </a:solidFill>
              <a:latin typeface="Times New Roman"/>
              <a:cs typeface="Times New Roman"/>
            </a:endParaRPr>
          </a:p>
          <a:p>
            <a:r>
              <a:rPr lang="en-US">
                <a:solidFill>
                  <a:schemeClr val="tx2"/>
                </a:solidFill>
                <a:latin typeface="Times New Roman"/>
                <a:cs typeface="Times New Roman"/>
              </a:rPr>
              <a:t>Human Evaluator Validation:</a:t>
            </a:r>
            <a:endParaRPr lang="en-US">
              <a:solidFill>
                <a:schemeClr val="tx2"/>
              </a:solidFill>
            </a:endParaRPr>
          </a:p>
          <a:p>
            <a:pPr marL="228600" indent="-228600">
              <a:buFont typeface=""/>
              <a:buChar char="•"/>
            </a:pPr>
            <a:r>
              <a:rPr lang="en-US">
                <a:solidFill>
                  <a:schemeClr val="tx2"/>
                </a:solidFill>
                <a:latin typeface="Times New Roman"/>
                <a:cs typeface="Times New Roman"/>
              </a:rPr>
              <a:t>Correlation with Experts: r = 0.896 (p &lt; 0.001)</a:t>
            </a:r>
          </a:p>
          <a:p>
            <a:pPr marL="228600" indent="-228600">
              <a:buFont typeface=""/>
              <a:buChar char="•"/>
            </a:pPr>
            <a:r>
              <a:rPr lang="en-US">
                <a:solidFill>
                  <a:schemeClr val="tx2"/>
                </a:solidFill>
                <a:latin typeface="Times New Roman"/>
                <a:cs typeface="Times New Roman"/>
              </a:rPr>
              <a:t>Agreement Level: 85% predictions within ±2 points</a:t>
            </a:r>
          </a:p>
          <a:p>
            <a:pPr marL="228600" indent="-228600">
              <a:buFont typeface=""/>
              <a:buChar char="•"/>
            </a:pPr>
            <a:r>
              <a:rPr lang="en-US">
                <a:solidFill>
                  <a:schemeClr val="tx2"/>
                </a:solidFill>
                <a:latin typeface="Times New Roman"/>
                <a:cs typeface="Times New Roman"/>
              </a:rPr>
              <a:t>Statistical Significance: Strong correlation validates human-level performance</a:t>
            </a:r>
          </a:p>
        </p:txBody>
      </p:sp>
    </p:spTree>
    <p:extLst>
      <p:ext uri="{BB962C8B-B14F-4D97-AF65-F5344CB8AC3E}">
        <p14:creationId xmlns:p14="http://schemas.microsoft.com/office/powerpoint/2010/main" val="207108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8629EE-F106-20DF-A7BD-50D2AAB27724}"/>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4537D3A-8C9E-1280-B1B1-90335B49B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39147-772A-5265-5754-E9FB26C35187}"/>
              </a:ext>
            </a:extLst>
          </p:cNvPr>
          <p:cNvSpPr>
            <a:spLocks noGrp="1"/>
          </p:cNvSpPr>
          <p:nvPr>
            <p:ph type="title"/>
          </p:nvPr>
        </p:nvSpPr>
        <p:spPr>
          <a:xfrm>
            <a:off x="756138" y="174032"/>
            <a:ext cx="7631723" cy="1111843"/>
          </a:xfrm>
        </p:spPr>
        <p:txBody>
          <a:bodyPr anchor="ctr">
            <a:normAutofit/>
          </a:bodyPr>
          <a:lstStyle/>
          <a:p>
            <a:r>
              <a:rPr lang="en-US" sz="3500" b="1">
                <a:latin typeface="Times New Roman" pitchFamily="18" charset="0"/>
                <a:cs typeface="Times New Roman" pitchFamily="18" charset="0"/>
              </a:rPr>
              <a:t>Results and Discussion </a:t>
            </a:r>
            <a:endParaRPr lang="en-US" sz="3500"/>
          </a:p>
        </p:txBody>
      </p:sp>
      <p:sp>
        <p:nvSpPr>
          <p:cNvPr id="4" name="Date Placeholder 3">
            <a:extLst>
              <a:ext uri="{FF2B5EF4-FFF2-40B4-BE49-F238E27FC236}">
                <a16:creationId xmlns:a16="http://schemas.microsoft.com/office/drawing/2014/main" id="{7476B1B9-7259-AC16-68CA-CB9807126F96}"/>
              </a:ext>
            </a:extLst>
          </p:cNvPr>
          <p:cNvSpPr>
            <a:spLocks noGrp="1"/>
          </p:cNvSpPr>
          <p:nvPr>
            <p:ph type="dt" sz="half" idx="10"/>
          </p:nvPr>
        </p:nvSpPr>
        <p:spPr>
          <a:xfrm>
            <a:off x="628650" y="6356350"/>
            <a:ext cx="2057400" cy="365125"/>
          </a:xfrm>
        </p:spPr>
        <p:txBody>
          <a:bodyPr>
            <a:normAutofit/>
          </a:bodyPr>
          <a:lstStyle/>
          <a:p>
            <a:pPr>
              <a:spcAft>
                <a:spcPts val="600"/>
              </a:spcAft>
            </a:pPr>
            <a:fld id="{7208D082-E774-4977-9C81-58D9F71538C2}" type="datetime1">
              <a:rPr lang="en-US" smtClean="0"/>
              <a:pPr>
                <a:spcAft>
                  <a:spcPts val="600"/>
                </a:spcAft>
              </a:pPr>
              <a:t>6/15/2025</a:t>
            </a:fld>
            <a:endParaRPr lang="en-US"/>
          </a:p>
        </p:txBody>
      </p:sp>
      <p:pic>
        <p:nvPicPr>
          <p:cNvPr id="5" name="Google Shape;173;p25">
            <a:extLst>
              <a:ext uri="{FF2B5EF4-FFF2-40B4-BE49-F238E27FC236}">
                <a16:creationId xmlns:a16="http://schemas.microsoft.com/office/drawing/2014/main" id="{7D46D6FA-F5AA-0AE5-CC01-152FD6E54F82}"/>
              </a:ext>
            </a:extLst>
          </p:cNvPr>
          <p:cNvPicPr preferRelativeResize="0"/>
          <p:nvPr/>
        </p:nvPicPr>
        <p:blipFill>
          <a:blip r:embed="rId2">
            <a:alphaModFix/>
          </a:blip>
          <a:stretch>
            <a:fillRect/>
          </a:stretch>
        </p:blipFill>
        <p:spPr>
          <a:xfrm>
            <a:off x="31955" y="2458"/>
            <a:ext cx="1344125" cy="1165850"/>
          </a:xfrm>
          <a:prstGeom prst="rect">
            <a:avLst/>
          </a:prstGeom>
          <a:noFill/>
          <a:ln>
            <a:noFill/>
          </a:ln>
        </p:spPr>
      </p:pic>
      <p:graphicFrame>
        <p:nvGraphicFramePr>
          <p:cNvPr id="11" name="Table 10">
            <a:extLst>
              <a:ext uri="{FF2B5EF4-FFF2-40B4-BE49-F238E27FC236}">
                <a16:creationId xmlns:a16="http://schemas.microsoft.com/office/drawing/2014/main" id="{842A6715-C8A3-13BD-5107-A7A32685CE3C}"/>
              </a:ext>
            </a:extLst>
          </p:cNvPr>
          <p:cNvGraphicFramePr>
            <a:graphicFrameLocks noGrp="1"/>
          </p:cNvGraphicFramePr>
          <p:nvPr>
            <p:extLst>
              <p:ext uri="{D42A27DB-BD31-4B8C-83A1-F6EECF244321}">
                <p14:modId xmlns:p14="http://schemas.microsoft.com/office/powerpoint/2010/main" val="2610691097"/>
              </p:ext>
            </p:extLst>
          </p:nvPr>
        </p:nvGraphicFramePr>
        <p:xfrm>
          <a:off x="233680" y="2072640"/>
          <a:ext cx="8758398" cy="2468880"/>
        </p:xfrm>
        <a:graphic>
          <a:graphicData uri="http://schemas.openxmlformats.org/drawingml/2006/table">
            <a:tbl>
              <a:tblPr bandRow="1">
                <a:tableStyleId>{5C22544A-7EE6-4342-B048-85BDC9FD1C3A}</a:tableStyleId>
              </a:tblPr>
              <a:tblGrid>
                <a:gridCol w="1621924">
                  <a:extLst>
                    <a:ext uri="{9D8B030D-6E8A-4147-A177-3AD203B41FA5}">
                      <a16:colId xmlns:a16="http://schemas.microsoft.com/office/drawing/2014/main" val="174451711"/>
                    </a:ext>
                  </a:extLst>
                </a:gridCol>
                <a:gridCol w="2667165">
                  <a:extLst>
                    <a:ext uri="{9D8B030D-6E8A-4147-A177-3AD203B41FA5}">
                      <a16:colId xmlns:a16="http://schemas.microsoft.com/office/drawing/2014/main" val="1579551757"/>
                    </a:ext>
                  </a:extLst>
                </a:gridCol>
                <a:gridCol w="4469309">
                  <a:extLst>
                    <a:ext uri="{9D8B030D-6E8A-4147-A177-3AD203B41FA5}">
                      <a16:colId xmlns:a16="http://schemas.microsoft.com/office/drawing/2014/main" val="648024737"/>
                    </a:ext>
                  </a:extLst>
                </a:gridCol>
              </a:tblGrid>
              <a:tr h="182880">
                <a:tc>
                  <a:txBody>
                    <a:bodyPr/>
                    <a:lstStyle/>
                    <a:p>
                      <a:pPr algn="ctr">
                        <a:buNone/>
                      </a:pPr>
                      <a:r>
                        <a:rPr lang="en-US" dirty="0">
                          <a:effectLst/>
                        </a:rPr>
                        <a:t>Feature</a:t>
                      </a:r>
                    </a:p>
                  </a:txBody>
                  <a:tcPr marL="0" marR="0" marT="0" marB="0" anchor="ctr"/>
                </a:tc>
                <a:tc>
                  <a:txBody>
                    <a:bodyPr/>
                    <a:lstStyle/>
                    <a:p>
                      <a:pPr algn="ctr">
                        <a:buNone/>
                      </a:pPr>
                      <a:r>
                        <a:rPr lang="en-US" dirty="0">
                          <a:effectLst/>
                        </a:rPr>
                        <a:t>Importance</a:t>
                      </a:r>
                    </a:p>
                  </a:txBody>
                  <a:tcPr marL="0" marR="0" marT="0" marB="0" anchor="ctr"/>
                </a:tc>
                <a:tc>
                  <a:txBody>
                    <a:bodyPr/>
                    <a:lstStyle/>
                    <a:p>
                      <a:pPr algn="ctr">
                        <a:buNone/>
                      </a:pPr>
                      <a:r>
                        <a:rPr lang="en-US" dirty="0">
                          <a:effectLst/>
                        </a:rPr>
                        <a:t>What It Measures</a:t>
                      </a:r>
                    </a:p>
                  </a:txBody>
                  <a:tcPr marL="0" marR="0" marT="0" marB="0" anchor="ctr"/>
                </a:tc>
                <a:extLst>
                  <a:ext uri="{0D108BD9-81ED-4DB2-BD59-A6C34878D82A}">
                    <a16:rowId xmlns:a16="http://schemas.microsoft.com/office/drawing/2014/main" val="1360813350"/>
                  </a:ext>
                </a:extLst>
              </a:tr>
              <a:tr h="182880">
                <a:tc>
                  <a:txBody>
                    <a:bodyPr/>
                    <a:lstStyle/>
                    <a:p>
                      <a:pPr algn="ctr">
                        <a:buNone/>
                      </a:pPr>
                      <a:r>
                        <a:rPr lang="en-US" dirty="0">
                          <a:effectLst/>
                        </a:rPr>
                        <a:t>Semantic Similarity</a:t>
                      </a:r>
                    </a:p>
                  </a:txBody>
                  <a:tcPr marL="0" marR="0" marT="0" marB="0" anchor="ctr"/>
                </a:tc>
                <a:tc>
                  <a:txBody>
                    <a:bodyPr/>
                    <a:lstStyle/>
                    <a:p>
                      <a:pPr algn="ctr">
                        <a:buNone/>
                      </a:pPr>
                      <a:r>
                        <a:rPr lang="en-US" dirty="0"/>
                        <a:t>42.60%</a:t>
                      </a:r>
                    </a:p>
                  </a:txBody>
                  <a:tcPr marL="0" marR="0" marT="0" marB="0" anchor="ctr"/>
                </a:tc>
                <a:tc>
                  <a:txBody>
                    <a:bodyPr/>
                    <a:lstStyle/>
                    <a:p>
                      <a:pPr algn="ctr">
                        <a:buNone/>
                      </a:pPr>
                      <a:r>
                        <a:rPr lang="en-US" dirty="0"/>
                        <a:t>Content accuracy (most important)</a:t>
                      </a:r>
                    </a:p>
                  </a:txBody>
                  <a:tcPr marL="0" marR="0" marT="0" marB="0" anchor="ctr"/>
                </a:tc>
                <a:extLst>
                  <a:ext uri="{0D108BD9-81ED-4DB2-BD59-A6C34878D82A}">
                    <a16:rowId xmlns:a16="http://schemas.microsoft.com/office/drawing/2014/main" val="2479204041"/>
                  </a:ext>
                </a:extLst>
              </a:tr>
              <a:tr h="182880">
                <a:tc>
                  <a:txBody>
                    <a:bodyPr/>
                    <a:lstStyle/>
                    <a:p>
                      <a:pPr algn="ctr">
                        <a:buNone/>
                      </a:pPr>
                      <a:r>
                        <a:rPr lang="en-US" dirty="0">
                          <a:effectLst/>
                        </a:rPr>
                        <a:t>Length Ratio</a:t>
                      </a:r>
                    </a:p>
                  </a:txBody>
                  <a:tcPr marL="0" marR="0" marT="0" marB="0" anchor="ctr"/>
                </a:tc>
                <a:tc>
                  <a:txBody>
                    <a:bodyPr/>
                    <a:lstStyle/>
                    <a:p>
                      <a:pPr algn="ctr">
                        <a:buNone/>
                      </a:pPr>
                      <a:r>
                        <a:rPr lang="en-US" dirty="0"/>
                        <a:t>4.30%</a:t>
                      </a:r>
                    </a:p>
                  </a:txBody>
                  <a:tcPr marL="0" marR="0" marT="0" marB="0" anchor="ctr"/>
                </a:tc>
                <a:tc>
                  <a:txBody>
                    <a:bodyPr/>
                    <a:lstStyle/>
                    <a:p>
                      <a:pPr algn="ctr">
                        <a:buNone/>
                      </a:pPr>
                      <a:r>
                        <a:rPr lang="en-US" dirty="0"/>
                        <a:t>Answer completeness</a:t>
                      </a:r>
                    </a:p>
                  </a:txBody>
                  <a:tcPr marL="0" marR="0" marT="0" marB="0" anchor="ctr"/>
                </a:tc>
                <a:extLst>
                  <a:ext uri="{0D108BD9-81ED-4DB2-BD59-A6C34878D82A}">
                    <a16:rowId xmlns:a16="http://schemas.microsoft.com/office/drawing/2014/main" val="983571595"/>
                  </a:ext>
                </a:extLst>
              </a:tr>
              <a:tr h="182880">
                <a:tc>
                  <a:txBody>
                    <a:bodyPr/>
                    <a:lstStyle/>
                    <a:p>
                      <a:pPr algn="ctr">
                        <a:buNone/>
                      </a:pPr>
                      <a:r>
                        <a:rPr lang="en-US" dirty="0">
                          <a:effectLst/>
                        </a:rPr>
                        <a:t>Question-Student Similarity</a:t>
                      </a:r>
                    </a:p>
                  </a:txBody>
                  <a:tcPr marL="0" marR="0" marT="0" marB="0" anchor="ctr"/>
                </a:tc>
                <a:tc>
                  <a:txBody>
                    <a:bodyPr/>
                    <a:lstStyle/>
                    <a:p>
                      <a:pPr algn="ctr">
                        <a:buNone/>
                      </a:pPr>
                      <a:r>
                        <a:rPr lang="en-US" dirty="0"/>
                        <a:t>3.90%</a:t>
                      </a:r>
                    </a:p>
                  </a:txBody>
                  <a:tcPr marL="0" marR="0" marT="0" marB="0" anchor="ctr"/>
                </a:tc>
                <a:tc>
                  <a:txBody>
                    <a:bodyPr/>
                    <a:lstStyle/>
                    <a:p>
                      <a:pPr algn="ctr">
                        <a:buNone/>
                      </a:pPr>
                      <a:r>
                        <a:rPr lang="en-US" dirty="0"/>
                        <a:t>Answer relevance</a:t>
                      </a:r>
                    </a:p>
                  </a:txBody>
                  <a:tcPr marL="0" marR="0" marT="0" marB="0" anchor="ctr"/>
                </a:tc>
                <a:extLst>
                  <a:ext uri="{0D108BD9-81ED-4DB2-BD59-A6C34878D82A}">
                    <a16:rowId xmlns:a16="http://schemas.microsoft.com/office/drawing/2014/main" val="4032235531"/>
                  </a:ext>
                </a:extLst>
              </a:tr>
              <a:tr h="182880">
                <a:tc>
                  <a:txBody>
                    <a:bodyPr/>
                    <a:lstStyle/>
                    <a:p>
                      <a:pPr algn="ctr">
                        <a:buNone/>
                      </a:pPr>
                      <a:r>
                        <a:rPr lang="en-US" dirty="0">
                          <a:effectLst/>
                        </a:rPr>
                        <a:t>Grammar Features</a:t>
                      </a:r>
                    </a:p>
                  </a:txBody>
                  <a:tcPr marL="0" marR="0" marT="0" marB="0" anchor="ctr"/>
                </a:tc>
                <a:tc>
                  <a:txBody>
                    <a:bodyPr/>
                    <a:lstStyle/>
                    <a:p>
                      <a:pPr algn="ctr">
                        <a:buNone/>
                      </a:pPr>
                      <a:r>
                        <a:rPr lang="en-US" dirty="0"/>
                        <a:t>7.10%</a:t>
                      </a:r>
                    </a:p>
                  </a:txBody>
                  <a:tcPr marL="0" marR="0" marT="0" marB="0" anchor="ctr"/>
                </a:tc>
                <a:tc>
                  <a:txBody>
                    <a:bodyPr/>
                    <a:lstStyle/>
                    <a:p>
                      <a:pPr algn="ctr">
                        <a:buNone/>
                      </a:pPr>
                      <a:r>
                        <a:rPr lang="en-US" dirty="0"/>
                        <a:t>Communication quality</a:t>
                      </a:r>
                    </a:p>
                  </a:txBody>
                  <a:tcPr marL="0" marR="0" marT="0" marB="0" anchor="ctr"/>
                </a:tc>
                <a:extLst>
                  <a:ext uri="{0D108BD9-81ED-4DB2-BD59-A6C34878D82A}">
                    <a16:rowId xmlns:a16="http://schemas.microsoft.com/office/drawing/2014/main" val="1501567690"/>
                  </a:ext>
                </a:extLst>
              </a:tr>
            </a:tbl>
          </a:graphicData>
        </a:graphic>
      </p:graphicFrame>
      <p:sp>
        <p:nvSpPr>
          <p:cNvPr id="3" name="TextBox 2">
            <a:extLst>
              <a:ext uri="{FF2B5EF4-FFF2-40B4-BE49-F238E27FC236}">
                <a16:creationId xmlns:a16="http://schemas.microsoft.com/office/drawing/2014/main" id="{871EB2F2-77EE-0A85-E8E6-6D73ADF306DE}"/>
              </a:ext>
            </a:extLst>
          </p:cNvPr>
          <p:cNvSpPr txBox="1"/>
          <p:nvPr/>
        </p:nvSpPr>
        <p:spPr>
          <a:xfrm>
            <a:off x="264160" y="1513840"/>
            <a:ext cx="43484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fkGroteskNeue"/>
              </a:rPr>
              <a:t>What Makes Our System Work:</a:t>
            </a:r>
            <a:endParaRPr lang="en-US" sz="2000" b="1">
              <a:ea typeface="Calibri"/>
              <a:cs typeface="Calibri"/>
            </a:endParaRPr>
          </a:p>
        </p:txBody>
      </p:sp>
      <p:sp>
        <p:nvSpPr>
          <p:cNvPr id="6" name="TextBox 5">
            <a:extLst>
              <a:ext uri="{FF2B5EF4-FFF2-40B4-BE49-F238E27FC236}">
                <a16:creationId xmlns:a16="http://schemas.microsoft.com/office/drawing/2014/main" id="{1A858C85-94D5-378E-50BE-0F2F0C33708E}"/>
              </a:ext>
            </a:extLst>
          </p:cNvPr>
          <p:cNvSpPr txBox="1"/>
          <p:nvPr/>
        </p:nvSpPr>
        <p:spPr>
          <a:xfrm>
            <a:off x="243840" y="4734560"/>
            <a:ext cx="88900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tx2"/>
                </a:solidFill>
                <a:latin typeface="fkGroteskNeue"/>
              </a:rPr>
              <a:t>Key Insight: Content accuracy matters 10x more than grammar or length - just like human evaluators prioritize understanding over perfect writing.</a:t>
            </a:r>
          </a:p>
          <a:p>
            <a:endParaRPr lang="en-US" sz="2000" b="1" dirty="0">
              <a:solidFill>
                <a:schemeClr val="tx2"/>
              </a:solidFill>
              <a:ea typeface="Calibri"/>
              <a:cs typeface="Calibri"/>
            </a:endParaRPr>
          </a:p>
        </p:txBody>
      </p:sp>
    </p:spTree>
    <p:extLst>
      <p:ext uri="{BB962C8B-B14F-4D97-AF65-F5344CB8AC3E}">
        <p14:creationId xmlns:p14="http://schemas.microsoft.com/office/powerpoint/2010/main" val="112848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A97B2-0265-015E-A94F-EC1AC1252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93B4A-15CA-7139-F7A5-5ABE5FDFC71D}"/>
              </a:ext>
            </a:extLst>
          </p:cNvPr>
          <p:cNvSpPr>
            <a:spLocks noGrp="1"/>
          </p:cNvSpPr>
          <p:nvPr>
            <p:ph type="title"/>
          </p:nvPr>
        </p:nvSpPr>
        <p:spPr>
          <a:xfrm>
            <a:off x="457200" y="274638"/>
            <a:ext cx="8229600" cy="715962"/>
          </a:xfrm>
        </p:spPr>
        <p:txBody>
          <a:bodyPr>
            <a:normAutofit fontScale="90000"/>
          </a:bodyPr>
          <a:lstStyle/>
          <a:p>
            <a:r>
              <a:rPr lang="en-US" b="1">
                <a:solidFill>
                  <a:schemeClr val="accent2">
                    <a:lumMod val="50000"/>
                  </a:schemeClr>
                </a:solidFill>
                <a:latin typeface="Times New Roman"/>
                <a:cs typeface="Times New Roman"/>
              </a:rPr>
              <a:t>Confusion matrix</a:t>
            </a:r>
            <a:endParaRPr lang="en-US"/>
          </a:p>
        </p:txBody>
      </p:sp>
      <p:pic>
        <p:nvPicPr>
          <p:cNvPr id="11" name="Content Placeholder 10" descr="A screenshot of a graph&#10;&#10;AI-generated content may be incorrect.">
            <a:extLst>
              <a:ext uri="{FF2B5EF4-FFF2-40B4-BE49-F238E27FC236}">
                <a16:creationId xmlns:a16="http://schemas.microsoft.com/office/drawing/2014/main" id="{624BC50C-5361-2382-20B0-5C9B1DA5D6DB}"/>
              </a:ext>
            </a:extLst>
          </p:cNvPr>
          <p:cNvPicPr>
            <a:picLocks noGrp="1" noChangeAspect="1"/>
          </p:cNvPicPr>
          <p:nvPr>
            <p:ph idx="1"/>
          </p:nvPr>
        </p:nvPicPr>
        <p:blipFill>
          <a:blip r:embed="rId2"/>
          <a:stretch>
            <a:fillRect/>
          </a:stretch>
        </p:blipFill>
        <p:spPr>
          <a:xfrm>
            <a:off x="1575046" y="1130208"/>
            <a:ext cx="5993907" cy="5441950"/>
          </a:xfrm>
        </p:spPr>
      </p:pic>
      <p:sp>
        <p:nvSpPr>
          <p:cNvPr id="4" name="Date Placeholder 3">
            <a:extLst>
              <a:ext uri="{FF2B5EF4-FFF2-40B4-BE49-F238E27FC236}">
                <a16:creationId xmlns:a16="http://schemas.microsoft.com/office/drawing/2014/main" id="{F355BEDA-0DB5-DE33-C966-066550DEB388}"/>
              </a:ext>
            </a:extLst>
          </p:cNvPr>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a:extLst>
              <a:ext uri="{FF2B5EF4-FFF2-40B4-BE49-F238E27FC236}">
                <a16:creationId xmlns:a16="http://schemas.microsoft.com/office/drawing/2014/main" id="{15E2A08E-0CD1-A71B-720E-655FD36EB539}"/>
              </a:ext>
            </a:extLst>
          </p:cNvPr>
          <p:cNvPicPr preferRelativeResize="0"/>
          <p:nvPr/>
        </p:nvPicPr>
        <p:blipFill>
          <a:blip r:embed="rId3">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415939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accent2">
                    <a:lumMod val="50000"/>
                  </a:schemeClr>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pPr marL="514350" indent="-514350">
              <a:lnSpc>
                <a:spcPct val="150000"/>
              </a:lnSpc>
              <a:buAutoNum type="arabicPeriod"/>
            </a:pPr>
            <a:r>
              <a:rPr lang="en-US" b="1">
                <a:solidFill>
                  <a:srgbClr val="002060"/>
                </a:solidFill>
                <a:latin typeface="Times New Roman" pitchFamily="18" charset="0"/>
                <a:cs typeface="Times New Roman" pitchFamily="18" charset="0"/>
              </a:rPr>
              <a:t>Introduction</a:t>
            </a:r>
          </a:p>
          <a:p>
            <a:pPr marL="514350" indent="-514350">
              <a:lnSpc>
                <a:spcPct val="150000"/>
              </a:lnSpc>
              <a:buAutoNum type="arabicPeriod"/>
            </a:pPr>
            <a:r>
              <a:rPr lang="en-US" b="1">
                <a:solidFill>
                  <a:srgbClr val="002060"/>
                </a:solidFill>
                <a:latin typeface="Times New Roman" pitchFamily="18" charset="0"/>
                <a:cs typeface="Times New Roman" pitchFamily="18" charset="0"/>
              </a:rPr>
              <a:t>Problem Statement and Objectives</a:t>
            </a:r>
          </a:p>
          <a:p>
            <a:pPr marL="0" indent="0">
              <a:lnSpc>
                <a:spcPct val="150000"/>
              </a:lnSpc>
              <a:buNone/>
            </a:pPr>
            <a:r>
              <a:rPr lang="en-US" b="1">
                <a:solidFill>
                  <a:srgbClr val="002060"/>
                </a:solidFill>
                <a:latin typeface="Times New Roman" pitchFamily="18" charset="0"/>
                <a:cs typeface="Times New Roman" pitchFamily="18" charset="0"/>
              </a:rPr>
              <a:t>3. Literature Review</a:t>
            </a:r>
          </a:p>
          <a:p>
            <a:pPr marL="0" indent="0">
              <a:lnSpc>
                <a:spcPct val="150000"/>
              </a:lnSpc>
              <a:buNone/>
            </a:pPr>
            <a:r>
              <a:rPr lang="en-US" b="1">
                <a:solidFill>
                  <a:srgbClr val="002060"/>
                </a:solidFill>
                <a:latin typeface="Times New Roman" pitchFamily="18" charset="0"/>
                <a:cs typeface="Times New Roman" pitchFamily="18" charset="0"/>
              </a:rPr>
              <a:t>4. Proposed Methodology( Block Diagram and Flow diagrams)</a:t>
            </a:r>
          </a:p>
          <a:p>
            <a:pPr marL="0" indent="0">
              <a:lnSpc>
                <a:spcPct val="150000"/>
              </a:lnSpc>
              <a:buNone/>
            </a:pPr>
            <a:r>
              <a:rPr lang="en-US" b="1">
                <a:solidFill>
                  <a:srgbClr val="002060"/>
                </a:solidFill>
                <a:latin typeface="Times New Roman" pitchFamily="18" charset="0"/>
                <a:cs typeface="Times New Roman" pitchFamily="18" charset="0"/>
              </a:rPr>
              <a:t>5. Conclusions</a:t>
            </a:r>
          </a:p>
          <a:p>
            <a:pPr marL="0" indent="0">
              <a:lnSpc>
                <a:spcPct val="150000"/>
              </a:lnSpc>
              <a:buNone/>
            </a:pPr>
            <a:r>
              <a:rPr lang="en-US" b="1">
                <a:solidFill>
                  <a:srgbClr val="002060"/>
                </a:solidFill>
                <a:latin typeface="Times New Roman" pitchFamily="18" charset="0"/>
                <a:cs typeface="Times New Roman" pitchFamily="18" charset="0"/>
              </a:rPr>
              <a:t>6. References</a:t>
            </a:r>
          </a:p>
          <a:p>
            <a:endParaRPr lang="en-US" b="1">
              <a:solidFill>
                <a:schemeClr val="accent6">
                  <a:lumMod val="75000"/>
                </a:schemeClr>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A2CFC21-37C7-4AAA-88E5-9CE1B382D053}" type="datetime1">
              <a:rPr lang="en-US" smtClean="0"/>
              <a:pPr/>
              <a:t>6/15/2025</a:t>
            </a:fld>
            <a:endParaRPr lang="en-US"/>
          </a:p>
        </p:txBody>
      </p:sp>
      <p:pic>
        <p:nvPicPr>
          <p:cNvPr id="6" name="Google Shape;173;p25" descr="A logo of a university&#10;&#10;AI-generated content may be incorrect.">
            <a:extLst>
              <a:ext uri="{FF2B5EF4-FFF2-40B4-BE49-F238E27FC236}">
                <a16:creationId xmlns:a16="http://schemas.microsoft.com/office/drawing/2014/main" id="{0AAFFD97-3D27-9F0D-910C-6CE9A4FBBA8E}"/>
              </a:ext>
            </a:extLst>
          </p:cNvPr>
          <p:cNvPicPr preferRelativeResize="0"/>
          <p:nvPr/>
        </p:nvPicPr>
        <p:blipFill>
          <a:blip r:embed="rId2">
            <a:alphaModFix/>
          </a:blip>
          <a:stretch>
            <a:fillRect/>
          </a:stretch>
        </p:blipFill>
        <p:spPr>
          <a:xfrm>
            <a:off x="3616" y="2458"/>
            <a:ext cx="1344125" cy="1165850"/>
          </a:xfrm>
          <a:prstGeom prst="rect">
            <a:avLst/>
          </a:prstGeom>
          <a:noFill/>
          <a:ln>
            <a:noFill/>
          </a:ln>
        </p:spPr>
      </p:pic>
    </p:spTree>
    <p:extLst>
      <p:ext uri="{BB962C8B-B14F-4D97-AF65-F5344CB8AC3E}">
        <p14:creationId xmlns:p14="http://schemas.microsoft.com/office/powerpoint/2010/main" val="3170554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a:solidFill>
                  <a:schemeClr val="accent2">
                    <a:lumMod val="50000"/>
                  </a:schemeClr>
                </a:solidFill>
                <a:latin typeface="Times New Roman" pitchFamily="18" charset="0"/>
                <a:cs typeface="Times New Roman" pitchFamily="18" charset="0"/>
              </a:rPr>
              <a:t>Comparative Analysis</a:t>
            </a:r>
            <a:endParaRPr lang="en-US">
              <a:solidFill>
                <a:schemeClr val="accent2">
                  <a:lumMod val="50000"/>
                </a:schemeClr>
              </a:solidFill>
            </a:endParaRPr>
          </a:p>
        </p:txBody>
      </p:sp>
      <p:pic>
        <p:nvPicPr>
          <p:cNvPr id="6" name="Content Placeholder 5" descr="A table of numbers with black text&#10;&#10;AI-generated content may be incorrect.">
            <a:extLst>
              <a:ext uri="{FF2B5EF4-FFF2-40B4-BE49-F238E27FC236}">
                <a16:creationId xmlns:a16="http://schemas.microsoft.com/office/drawing/2014/main" id="{302D3124-9229-F40A-9587-CE0683C23496}"/>
              </a:ext>
            </a:extLst>
          </p:cNvPr>
          <p:cNvPicPr>
            <a:picLocks noGrp="1" noChangeAspect="1"/>
          </p:cNvPicPr>
          <p:nvPr>
            <p:ph idx="1"/>
          </p:nvPr>
        </p:nvPicPr>
        <p:blipFill>
          <a:blip r:embed="rId2"/>
          <a:stretch>
            <a:fillRect/>
          </a:stretch>
        </p:blipFill>
        <p:spPr>
          <a:xfrm>
            <a:off x="245031" y="1553106"/>
            <a:ext cx="8662437" cy="4443188"/>
          </a:xfrm>
        </p:spPr>
      </p:pic>
      <p:sp>
        <p:nvSpPr>
          <p:cNvPr id="4" name="Date Placeholder 3"/>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p:cNvPicPr preferRelativeResize="0"/>
          <p:nvPr/>
        </p:nvPicPr>
        <p:blipFill>
          <a:blip r:embed="rId3">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798197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9DEDA-D206-5EF5-B8C8-96110C732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88520-7D03-E07A-A837-1745C51F2378}"/>
              </a:ext>
            </a:extLst>
          </p:cNvPr>
          <p:cNvSpPr>
            <a:spLocks noGrp="1"/>
          </p:cNvSpPr>
          <p:nvPr>
            <p:ph type="title"/>
          </p:nvPr>
        </p:nvSpPr>
        <p:spPr>
          <a:xfrm>
            <a:off x="457200" y="274638"/>
            <a:ext cx="8229600" cy="715962"/>
          </a:xfrm>
        </p:spPr>
        <p:txBody>
          <a:bodyPr>
            <a:normAutofit fontScale="90000"/>
          </a:bodyPr>
          <a:lstStyle/>
          <a:p>
            <a:pPr algn="r"/>
            <a:r>
              <a:rPr lang="en-US" b="1">
                <a:solidFill>
                  <a:schemeClr val="accent2">
                    <a:lumMod val="50000"/>
                  </a:schemeClr>
                </a:solidFill>
                <a:latin typeface="Times New Roman"/>
                <a:cs typeface="Times New Roman"/>
              </a:rPr>
              <a:t>Approach comparison Summary</a:t>
            </a:r>
            <a:endParaRPr lang="en-US">
              <a:solidFill>
                <a:schemeClr val="accent2">
                  <a:lumMod val="50000"/>
                </a:schemeClr>
              </a:solidFill>
              <a:ea typeface="Calibri"/>
              <a:cs typeface="Calibri"/>
            </a:endParaRPr>
          </a:p>
        </p:txBody>
      </p:sp>
      <p:sp>
        <p:nvSpPr>
          <p:cNvPr id="4" name="Date Placeholder 3">
            <a:extLst>
              <a:ext uri="{FF2B5EF4-FFF2-40B4-BE49-F238E27FC236}">
                <a16:creationId xmlns:a16="http://schemas.microsoft.com/office/drawing/2014/main" id="{C07B9C26-CB61-8969-02B7-1A0DB175B5FE}"/>
              </a:ext>
            </a:extLst>
          </p:cNvPr>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a:extLst>
              <a:ext uri="{FF2B5EF4-FFF2-40B4-BE49-F238E27FC236}">
                <a16:creationId xmlns:a16="http://schemas.microsoft.com/office/drawing/2014/main" id="{039E688F-23F1-77B3-4F6B-AA6DBB5FB6DC}"/>
              </a:ext>
            </a:extLst>
          </p:cNvPr>
          <p:cNvPicPr preferRelativeResize="0"/>
          <p:nvPr/>
        </p:nvPicPr>
        <p:blipFill>
          <a:blip r:embed="rId2">
            <a:alphaModFix/>
          </a:blip>
          <a:stretch>
            <a:fillRect/>
          </a:stretch>
        </p:blipFill>
        <p:spPr>
          <a:xfrm>
            <a:off x="31955" y="2458"/>
            <a:ext cx="1344125" cy="1165850"/>
          </a:xfrm>
          <a:prstGeom prst="rect">
            <a:avLst/>
          </a:prstGeom>
          <a:noFill/>
          <a:ln>
            <a:noFill/>
          </a:ln>
        </p:spPr>
      </p:pic>
      <p:graphicFrame>
        <p:nvGraphicFramePr>
          <p:cNvPr id="18" name="Content Placeholder 17">
            <a:extLst>
              <a:ext uri="{FF2B5EF4-FFF2-40B4-BE49-F238E27FC236}">
                <a16:creationId xmlns:a16="http://schemas.microsoft.com/office/drawing/2014/main" id="{5FA2AEFC-F0A0-4F26-00CD-C7196A33AFEE}"/>
              </a:ext>
            </a:extLst>
          </p:cNvPr>
          <p:cNvGraphicFramePr>
            <a:graphicFrameLocks noGrp="1"/>
          </p:cNvGraphicFramePr>
          <p:nvPr>
            <p:ph idx="1"/>
            <p:extLst>
              <p:ext uri="{D42A27DB-BD31-4B8C-83A1-F6EECF244321}">
                <p14:modId xmlns:p14="http://schemas.microsoft.com/office/powerpoint/2010/main" val="3743971552"/>
              </p:ext>
            </p:extLst>
          </p:nvPr>
        </p:nvGraphicFramePr>
        <p:xfrm>
          <a:off x="193516" y="2329486"/>
          <a:ext cx="8771244" cy="1854195"/>
        </p:xfrm>
        <a:graphic>
          <a:graphicData uri="http://schemas.openxmlformats.org/drawingml/2006/table">
            <a:tbl>
              <a:tblPr firstRow="1" bandRow="1">
                <a:tableStyleId>{5C22544A-7EE6-4342-B048-85BDC9FD1C3A}</a:tableStyleId>
              </a:tblPr>
              <a:tblGrid>
                <a:gridCol w="2192811">
                  <a:extLst>
                    <a:ext uri="{9D8B030D-6E8A-4147-A177-3AD203B41FA5}">
                      <a16:colId xmlns:a16="http://schemas.microsoft.com/office/drawing/2014/main" val="2209958355"/>
                    </a:ext>
                  </a:extLst>
                </a:gridCol>
                <a:gridCol w="2192811">
                  <a:extLst>
                    <a:ext uri="{9D8B030D-6E8A-4147-A177-3AD203B41FA5}">
                      <a16:colId xmlns:a16="http://schemas.microsoft.com/office/drawing/2014/main" val="3634948895"/>
                    </a:ext>
                  </a:extLst>
                </a:gridCol>
                <a:gridCol w="2192811">
                  <a:extLst>
                    <a:ext uri="{9D8B030D-6E8A-4147-A177-3AD203B41FA5}">
                      <a16:colId xmlns:a16="http://schemas.microsoft.com/office/drawing/2014/main" val="603729561"/>
                    </a:ext>
                  </a:extLst>
                </a:gridCol>
                <a:gridCol w="2192811">
                  <a:extLst>
                    <a:ext uri="{9D8B030D-6E8A-4147-A177-3AD203B41FA5}">
                      <a16:colId xmlns:a16="http://schemas.microsoft.com/office/drawing/2014/main" val="2269331887"/>
                    </a:ext>
                  </a:extLst>
                </a:gridCol>
              </a:tblGrid>
              <a:tr h="370839">
                <a:tc>
                  <a:txBody>
                    <a:bodyPr/>
                    <a:lstStyle/>
                    <a:p>
                      <a:r>
                        <a:rPr lang="en-US"/>
                        <a:t>Metric</a:t>
                      </a:r>
                    </a:p>
                  </a:txBody>
                  <a:tcPr/>
                </a:tc>
                <a:tc>
                  <a:txBody>
                    <a:bodyPr/>
                    <a:lstStyle/>
                    <a:p>
                      <a:r>
                        <a:rPr lang="en-US"/>
                        <a:t>Classification AVG</a:t>
                      </a:r>
                    </a:p>
                  </a:txBody>
                  <a:tcPr/>
                </a:tc>
                <a:tc>
                  <a:txBody>
                    <a:bodyPr/>
                    <a:lstStyle/>
                    <a:p>
                      <a:r>
                        <a:rPr lang="en-US"/>
                        <a:t>Regression AVG</a:t>
                      </a:r>
                    </a:p>
                  </a:txBody>
                  <a:tcPr/>
                </a:tc>
                <a:tc>
                  <a:txBody>
                    <a:bodyPr/>
                    <a:lstStyle/>
                    <a:p>
                      <a:r>
                        <a:rPr lang="en-US"/>
                        <a:t>Best results</a:t>
                      </a:r>
                    </a:p>
                  </a:txBody>
                  <a:tcPr/>
                </a:tc>
                <a:extLst>
                  <a:ext uri="{0D108BD9-81ED-4DB2-BD59-A6C34878D82A}">
                    <a16:rowId xmlns:a16="http://schemas.microsoft.com/office/drawing/2014/main" val="1831914347"/>
                  </a:ext>
                </a:extLst>
              </a:tr>
              <a:tr h="370839">
                <a:tc>
                  <a:txBody>
                    <a:bodyPr/>
                    <a:lstStyle/>
                    <a:p>
                      <a:r>
                        <a:rPr lang="en-US"/>
                        <a:t>AVG Val  QWK</a:t>
                      </a:r>
                    </a:p>
                  </a:txBody>
                  <a:tcPr/>
                </a:tc>
                <a:tc>
                  <a:txBody>
                    <a:bodyPr/>
                    <a:lstStyle/>
                    <a:p>
                      <a:r>
                        <a:rPr lang="en-US"/>
                        <a:t>0.840</a:t>
                      </a:r>
                    </a:p>
                  </a:txBody>
                  <a:tcPr/>
                </a:tc>
                <a:tc>
                  <a:txBody>
                    <a:bodyPr/>
                    <a:lstStyle/>
                    <a:p>
                      <a:r>
                        <a:rPr lang="en-US" b="1"/>
                        <a:t>0.874</a:t>
                      </a:r>
                    </a:p>
                  </a:txBody>
                  <a:tcPr/>
                </a:tc>
                <a:tc>
                  <a:txBody>
                    <a:bodyPr/>
                    <a:lstStyle/>
                    <a:p>
                      <a:r>
                        <a:rPr lang="en-US"/>
                        <a:t>Regression </a:t>
                      </a:r>
                    </a:p>
                  </a:txBody>
                  <a:tcPr/>
                </a:tc>
                <a:extLst>
                  <a:ext uri="{0D108BD9-81ED-4DB2-BD59-A6C34878D82A}">
                    <a16:rowId xmlns:a16="http://schemas.microsoft.com/office/drawing/2014/main" val="2900954825"/>
                  </a:ext>
                </a:extLst>
              </a:tr>
              <a:tr h="370839">
                <a:tc>
                  <a:txBody>
                    <a:bodyPr/>
                    <a:lstStyle/>
                    <a:p>
                      <a:pPr lvl="0" algn="l">
                        <a:lnSpc>
                          <a:spcPct val="100000"/>
                        </a:lnSpc>
                        <a:spcBef>
                          <a:spcPts val="0"/>
                        </a:spcBef>
                        <a:spcAft>
                          <a:spcPts val="0"/>
                        </a:spcAft>
                        <a:buNone/>
                      </a:pPr>
                      <a:r>
                        <a:rPr lang="en-US" sz="1800" b="0" i="0" u="none" strike="noStrike" noProof="0">
                          <a:solidFill>
                            <a:srgbClr val="000000"/>
                          </a:solidFill>
                          <a:latin typeface="Calibri"/>
                        </a:rPr>
                        <a:t>AVG Val Accuracy</a:t>
                      </a:r>
                    </a:p>
                  </a:txBody>
                  <a:tcPr/>
                </a:tc>
                <a:tc>
                  <a:txBody>
                    <a:bodyPr/>
                    <a:lstStyle/>
                    <a:p>
                      <a:r>
                        <a:rPr lang="en-US" b="1"/>
                        <a:t>0.311</a:t>
                      </a:r>
                    </a:p>
                  </a:txBody>
                  <a:tcPr/>
                </a:tc>
                <a:tc>
                  <a:txBody>
                    <a:bodyPr/>
                    <a:lstStyle/>
                    <a:p>
                      <a:r>
                        <a:rPr lang="en-US"/>
                        <a:t>0.294</a:t>
                      </a:r>
                    </a:p>
                  </a:txBody>
                  <a:tcPr/>
                </a:tc>
                <a:tc>
                  <a:txBody>
                    <a:bodyPr/>
                    <a:lstStyle/>
                    <a:p>
                      <a:r>
                        <a:rPr lang="en-US"/>
                        <a:t>Classification </a:t>
                      </a:r>
                    </a:p>
                  </a:txBody>
                  <a:tcPr/>
                </a:tc>
                <a:extLst>
                  <a:ext uri="{0D108BD9-81ED-4DB2-BD59-A6C34878D82A}">
                    <a16:rowId xmlns:a16="http://schemas.microsoft.com/office/drawing/2014/main" val="2289310243"/>
                  </a:ext>
                </a:extLst>
              </a:tr>
              <a:tr h="370839">
                <a:tc>
                  <a:txBody>
                    <a:bodyPr/>
                    <a:lstStyle/>
                    <a:p>
                      <a:pPr lvl="0" algn="l">
                        <a:lnSpc>
                          <a:spcPct val="100000"/>
                        </a:lnSpc>
                        <a:spcBef>
                          <a:spcPts val="0"/>
                        </a:spcBef>
                        <a:spcAft>
                          <a:spcPts val="0"/>
                        </a:spcAft>
                        <a:buNone/>
                      </a:pPr>
                      <a:r>
                        <a:rPr lang="en-US" sz="1800" b="0" i="0" u="none" strike="noStrike" noProof="0">
                          <a:solidFill>
                            <a:srgbClr val="000000"/>
                          </a:solidFill>
                          <a:latin typeface="Calibri"/>
                        </a:rPr>
                        <a:t>AVG Val MAE</a:t>
                      </a:r>
                    </a:p>
                  </a:txBody>
                  <a:tcPr/>
                </a:tc>
                <a:tc>
                  <a:txBody>
                    <a:bodyPr/>
                    <a:lstStyle/>
                    <a:p>
                      <a:r>
                        <a:rPr lang="en-US"/>
                        <a:t>1.262</a:t>
                      </a:r>
                    </a:p>
                  </a:txBody>
                  <a:tcPr/>
                </a:tc>
                <a:tc>
                  <a:txBody>
                    <a:bodyPr/>
                    <a:lstStyle/>
                    <a:p>
                      <a:r>
                        <a:rPr lang="en-US" b="1"/>
                        <a:t>1.118</a:t>
                      </a:r>
                    </a:p>
                  </a:txBody>
                  <a:tcPr/>
                </a:tc>
                <a:tc>
                  <a:txBody>
                    <a:bodyPr/>
                    <a:lstStyle/>
                    <a:p>
                      <a:r>
                        <a:rPr lang="en-US"/>
                        <a:t>Regression </a:t>
                      </a:r>
                    </a:p>
                  </a:txBody>
                  <a:tcPr/>
                </a:tc>
                <a:extLst>
                  <a:ext uri="{0D108BD9-81ED-4DB2-BD59-A6C34878D82A}">
                    <a16:rowId xmlns:a16="http://schemas.microsoft.com/office/drawing/2014/main" val="2963278225"/>
                  </a:ext>
                </a:extLst>
              </a:tr>
              <a:tr h="370839">
                <a:tc>
                  <a:txBody>
                    <a:bodyPr/>
                    <a:lstStyle/>
                    <a:p>
                      <a:pPr lvl="0" algn="l">
                        <a:lnSpc>
                          <a:spcPct val="100000"/>
                        </a:lnSpc>
                        <a:spcBef>
                          <a:spcPts val="0"/>
                        </a:spcBef>
                        <a:spcAft>
                          <a:spcPts val="0"/>
                        </a:spcAft>
                        <a:buNone/>
                      </a:pPr>
                      <a:r>
                        <a:rPr lang="en-US" sz="1800" b="0" i="0" u="none" strike="noStrike" noProof="0">
                          <a:solidFill>
                            <a:srgbClr val="000000"/>
                          </a:solidFill>
                          <a:latin typeface="Calibri"/>
                        </a:rPr>
                        <a:t>AVG Val Overfitting</a:t>
                      </a:r>
                    </a:p>
                  </a:txBody>
                  <a:tcPr/>
                </a:tc>
                <a:tc>
                  <a:txBody>
                    <a:bodyPr/>
                    <a:lstStyle/>
                    <a:p>
                      <a:r>
                        <a:rPr lang="en-US"/>
                        <a:t>0.066</a:t>
                      </a:r>
                    </a:p>
                  </a:txBody>
                  <a:tcPr/>
                </a:tc>
                <a:tc>
                  <a:txBody>
                    <a:bodyPr/>
                    <a:lstStyle/>
                    <a:p>
                      <a:r>
                        <a:rPr lang="en-US" b="1"/>
                        <a:t>0.048</a:t>
                      </a:r>
                    </a:p>
                  </a:txBody>
                  <a:tcPr/>
                </a:tc>
                <a:tc>
                  <a:txBody>
                    <a:bodyPr/>
                    <a:lstStyle/>
                    <a:p>
                      <a:r>
                        <a:rPr lang="en-US"/>
                        <a:t>Regression </a:t>
                      </a:r>
                    </a:p>
                  </a:txBody>
                  <a:tcPr/>
                </a:tc>
                <a:extLst>
                  <a:ext uri="{0D108BD9-81ED-4DB2-BD59-A6C34878D82A}">
                    <a16:rowId xmlns:a16="http://schemas.microsoft.com/office/drawing/2014/main" val="15520554"/>
                  </a:ext>
                </a:extLst>
              </a:tr>
            </a:tbl>
          </a:graphicData>
        </a:graphic>
      </p:graphicFrame>
    </p:spTree>
    <p:extLst>
      <p:ext uri="{BB962C8B-B14F-4D97-AF65-F5344CB8AC3E}">
        <p14:creationId xmlns:p14="http://schemas.microsoft.com/office/powerpoint/2010/main" val="1014580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olidFill>
                  <a:schemeClr val="accent2">
                    <a:lumMod val="50000"/>
                  </a:schemeClr>
                </a:solidFill>
                <a:latin typeface="Times New Roman"/>
                <a:cs typeface="Times New Roman"/>
              </a:rPr>
              <a:t>Bias Comparison</a:t>
            </a:r>
          </a:p>
        </p:txBody>
      </p:sp>
      <p:pic>
        <p:nvPicPr>
          <p:cNvPr id="15" name="Content Placeholder 14">
            <a:extLst>
              <a:ext uri="{FF2B5EF4-FFF2-40B4-BE49-F238E27FC236}">
                <a16:creationId xmlns:a16="http://schemas.microsoft.com/office/drawing/2014/main" id="{72B1F2B4-8682-9E7A-4015-3D1032410EA7}"/>
              </a:ext>
            </a:extLst>
          </p:cNvPr>
          <p:cNvPicPr>
            <a:picLocks noGrp="1" noChangeAspect="1"/>
          </p:cNvPicPr>
          <p:nvPr>
            <p:ph sz="half" idx="1"/>
          </p:nvPr>
        </p:nvPicPr>
        <p:blipFill>
          <a:blip r:embed="rId2"/>
          <a:stretch>
            <a:fillRect/>
          </a:stretch>
        </p:blipFill>
        <p:spPr>
          <a:xfrm>
            <a:off x="457200" y="2487756"/>
            <a:ext cx="4038600" cy="2750851"/>
          </a:xfrm>
        </p:spPr>
      </p:pic>
      <p:pic>
        <p:nvPicPr>
          <p:cNvPr id="16" name="Content Placeholder 15" descr="A graph of a model&#10;&#10;AI-generated content may be incorrect.">
            <a:extLst>
              <a:ext uri="{FF2B5EF4-FFF2-40B4-BE49-F238E27FC236}">
                <a16:creationId xmlns:a16="http://schemas.microsoft.com/office/drawing/2014/main" id="{9CA38960-B807-6737-674C-1E1B02E93808}"/>
              </a:ext>
            </a:extLst>
          </p:cNvPr>
          <p:cNvPicPr>
            <a:picLocks noGrp="1" noChangeAspect="1"/>
          </p:cNvPicPr>
          <p:nvPr>
            <p:ph sz="half" idx="2"/>
          </p:nvPr>
        </p:nvPicPr>
        <p:blipFill>
          <a:blip r:embed="rId3"/>
          <a:stretch>
            <a:fillRect/>
          </a:stretch>
        </p:blipFill>
        <p:spPr>
          <a:xfrm>
            <a:off x="4648200" y="2466075"/>
            <a:ext cx="4038600" cy="2794213"/>
          </a:xfrm>
        </p:spPr>
      </p:pic>
      <p:sp>
        <p:nvSpPr>
          <p:cNvPr id="4" name="Date Placeholder 3"/>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p:cNvPicPr preferRelativeResize="0"/>
          <p:nvPr/>
        </p:nvPicPr>
        <p:blipFill>
          <a:blip r:embed="rId4">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3354920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85428"/>
          </a:xfrm>
        </p:spPr>
        <p:txBody>
          <a:bodyPr>
            <a:normAutofit/>
          </a:bodyPr>
          <a:lstStyle/>
          <a:p>
            <a:r>
              <a:rPr lang="en-US">
                <a:latin typeface="Times New Roman" panose="02020603050405020304" pitchFamily="18" charset="0"/>
                <a:cs typeface="Times New Roman" panose="02020603050405020304" pitchFamily="18" charset="0"/>
              </a:rPr>
              <a:t>Conclusion</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9C93B0B-9439-4EF7-873B-33C9E1289891}" type="datetime1">
              <a:rPr lang="en-US" smtClean="0"/>
              <a:pPr/>
              <a:t>6/15/2025</a:t>
            </a:fld>
            <a:endParaRPr lang="en-US"/>
          </a:p>
        </p:txBody>
      </p:sp>
      <p:sp>
        <p:nvSpPr>
          <p:cNvPr id="5" name="TextBox 4">
            <a:extLst>
              <a:ext uri="{FF2B5EF4-FFF2-40B4-BE49-F238E27FC236}">
                <a16:creationId xmlns:a16="http://schemas.microsoft.com/office/drawing/2014/main" id="{1211D531-0E4C-8798-B8C6-956AB8C602D8}"/>
              </a:ext>
            </a:extLst>
          </p:cNvPr>
          <p:cNvSpPr txBox="1"/>
          <p:nvPr/>
        </p:nvSpPr>
        <p:spPr>
          <a:xfrm>
            <a:off x="690880" y="1290320"/>
            <a:ext cx="7924800" cy="4770537"/>
          </a:xfrm>
          <a:prstGeom prst="rect">
            <a:avLst/>
          </a:prstGeom>
          <a:noFill/>
        </p:spPr>
        <p:txBody>
          <a:bodyPr wrap="square" lIns="91440" tIns="45720" rIns="91440" bIns="45720" anchor="t">
            <a:spAutoFit/>
          </a:bodyPr>
          <a:lstStyle/>
          <a:p>
            <a:r>
              <a:rPr lang="en-US" sz="1900" b="1" dirty="0">
                <a:solidFill>
                  <a:schemeClr val="tx2"/>
                </a:solidFill>
                <a:latin typeface="Times New Roman"/>
                <a:ea typeface="+mn-lt"/>
                <a:cs typeface="+mn-lt"/>
              </a:rPr>
              <a:t>Achievements:</a:t>
            </a:r>
            <a:endParaRPr lang="en-US" sz="1900" b="1" dirty="0">
              <a:solidFill>
                <a:schemeClr val="tx2"/>
              </a:solidFill>
              <a:latin typeface="Times New Roman"/>
              <a:cs typeface="Times New Roman"/>
            </a:endParaRPr>
          </a:p>
          <a:p>
            <a:pPr marL="285750" indent="-285750">
              <a:buFont typeface="Arial"/>
              <a:buChar char="•"/>
            </a:pPr>
            <a:r>
              <a:rPr lang="en-US" sz="1900" b="1" dirty="0">
                <a:solidFill>
                  <a:schemeClr val="tx2"/>
                </a:solidFill>
                <a:latin typeface="Times New Roman"/>
                <a:ea typeface="+mn-lt"/>
                <a:cs typeface="+mn-lt"/>
              </a:rPr>
              <a:t>89.4% human-level accuracy in </a:t>
            </a:r>
            <a:r>
              <a:rPr lang="en-US" sz="1900" b="1" i="0" dirty="0">
                <a:solidFill>
                  <a:schemeClr val="tx2"/>
                </a:solidFill>
                <a:effectLst/>
                <a:latin typeface="Times New Roman"/>
                <a:ea typeface="+mn-lt"/>
                <a:cs typeface="+mn-lt"/>
              </a:rPr>
              <a:t>automated subjective evaluation</a:t>
            </a:r>
            <a:endParaRPr lang="en-US" sz="1900" b="1" dirty="0">
              <a:solidFill>
                <a:schemeClr val="tx2"/>
              </a:solidFill>
              <a:latin typeface="Times New Roman"/>
              <a:ea typeface="+mn-lt"/>
              <a:cs typeface="+mn-lt"/>
            </a:endParaRPr>
          </a:p>
          <a:p>
            <a:pPr marL="285750" indent="-285750">
              <a:buFont typeface="Arial"/>
              <a:buChar char="•"/>
            </a:pPr>
            <a:r>
              <a:rPr lang="en-US" sz="1900" b="1" dirty="0">
                <a:solidFill>
                  <a:schemeClr val="tx2"/>
                </a:solidFill>
                <a:latin typeface="Times New Roman"/>
                <a:ea typeface="+mn-lt"/>
                <a:cs typeface="+mn-lt"/>
              </a:rPr>
              <a:t>Eliminated 50% bias to under 3% using</a:t>
            </a:r>
            <a:r>
              <a:rPr lang="en-US" sz="1900" b="1" i="0" dirty="0">
                <a:solidFill>
                  <a:schemeClr val="tx2"/>
                </a:solidFill>
                <a:effectLst/>
                <a:latin typeface="Times New Roman"/>
                <a:ea typeface="+mn-lt"/>
                <a:cs typeface="+mn-lt"/>
              </a:rPr>
              <a:t> ordinal classification</a:t>
            </a:r>
            <a:endParaRPr lang="en-US" sz="1900" b="1" dirty="0">
              <a:solidFill>
                <a:schemeClr val="tx2"/>
              </a:solidFill>
              <a:latin typeface="Times New Roman"/>
              <a:ea typeface="+mn-lt"/>
              <a:cs typeface="+mn-lt"/>
            </a:endParaRPr>
          </a:p>
          <a:p>
            <a:pPr marL="285750" indent="-285750">
              <a:buFont typeface="Arial"/>
              <a:buChar char="•"/>
            </a:pPr>
            <a:r>
              <a:rPr lang="en-US" sz="1900" b="1" dirty="0">
                <a:solidFill>
                  <a:schemeClr val="tx2"/>
                </a:solidFill>
                <a:latin typeface="Times New Roman"/>
                <a:ea typeface="+mn-lt"/>
                <a:cs typeface="+mn-lt"/>
              </a:rPr>
              <a:t>2-3 seconds processing</a:t>
            </a:r>
            <a:r>
              <a:rPr lang="en-US" sz="1900" b="1" i="0" dirty="0">
                <a:solidFill>
                  <a:schemeClr val="tx2"/>
                </a:solidFill>
                <a:effectLst/>
                <a:latin typeface="Times New Roman"/>
                <a:ea typeface="+mn-lt"/>
                <a:cs typeface="+mn-lt"/>
              </a:rPr>
              <a:t>, ready for </a:t>
            </a:r>
            <a:r>
              <a:rPr lang="en-US" sz="1900" b="1" dirty="0">
                <a:solidFill>
                  <a:schemeClr val="tx2"/>
                </a:solidFill>
                <a:latin typeface="Times New Roman"/>
                <a:ea typeface="+mn-lt"/>
                <a:cs typeface="+mn-lt"/>
              </a:rPr>
              <a:t>DYPIU integration</a:t>
            </a:r>
            <a:endParaRPr lang="en-US" sz="1900" b="1">
              <a:solidFill>
                <a:schemeClr val="tx2"/>
              </a:solidFill>
              <a:latin typeface="Times New Roman"/>
              <a:cs typeface="Times New Roman"/>
            </a:endParaRPr>
          </a:p>
          <a:p>
            <a:endParaRPr lang="en-US" sz="1900" b="1" dirty="0">
              <a:solidFill>
                <a:schemeClr val="tx2"/>
              </a:solidFill>
              <a:latin typeface="Times New Roman"/>
              <a:ea typeface="+mn-lt"/>
              <a:cs typeface="Calibri"/>
            </a:endParaRPr>
          </a:p>
          <a:p>
            <a:r>
              <a:rPr lang="en-US" sz="1900" b="1" dirty="0">
                <a:solidFill>
                  <a:schemeClr val="tx2"/>
                </a:solidFill>
                <a:latin typeface="Times New Roman"/>
                <a:ea typeface="+mn-lt"/>
                <a:cs typeface="+mn-lt"/>
              </a:rPr>
              <a:t>Capabilities:</a:t>
            </a:r>
            <a:endParaRPr lang="en-US" sz="1900" b="1" dirty="0">
              <a:solidFill>
                <a:schemeClr val="tx2"/>
              </a:solidFill>
              <a:latin typeface="Times New Roman"/>
              <a:cs typeface="Times New Roman"/>
            </a:endParaRPr>
          </a:p>
          <a:p>
            <a:pPr marL="285750" indent="-285750">
              <a:buFont typeface="Arial"/>
              <a:buChar char="•"/>
            </a:pPr>
            <a:r>
              <a:rPr lang="en-US" sz="1900" b="1" dirty="0">
                <a:solidFill>
                  <a:schemeClr val="tx2"/>
                </a:solidFill>
                <a:latin typeface="Times New Roman"/>
                <a:ea typeface="+mn-lt"/>
                <a:cs typeface="+mn-lt"/>
              </a:rPr>
              <a:t>Works across all subjects with semantic understanding</a:t>
            </a:r>
            <a:endParaRPr lang="en-US" sz="1900" b="1">
              <a:solidFill>
                <a:schemeClr val="tx2"/>
              </a:solidFill>
              <a:latin typeface="Times New Roman"/>
              <a:cs typeface="Times New Roman"/>
            </a:endParaRPr>
          </a:p>
          <a:p>
            <a:pPr marL="285750" indent="-285750">
              <a:buFont typeface="Arial"/>
              <a:buChar char="•"/>
            </a:pPr>
            <a:r>
              <a:rPr lang="en-US" sz="1900" b="1" dirty="0">
                <a:solidFill>
                  <a:schemeClr val="tx2"/>
                </a:solidFill>
                <a:latin typeface="Times New Roman"/>
                <a:ea typeface="+mn-lt"/>
                <a:cs typeface="+mn-lt"/>
              </a:rPr>
              <a:t>Instant feedback replacing weeks </a:t>
            </a:r>
            <a:r>
              <a:rPr lang="en-US" sz="1900" b="1" i="0" dirty="0">
                <a:solidFill>
                  <a:schemeClr val="tx2"/>
                </a:solidFill>
                <a:effectLst/>
                <a:latin typeface="Times New Roman"/>
                <a:ea typeface="+mn-lt"/>
                <a:cs typeface="+mn-lt"/>
              </a:rPr>
              <a:t>of </a:t>
            </a:r>
            <a:r>
              <a:rPr lang="en-US" sz="1900" b="1" dirty="0">
                <a:solidFill>
                  <a:schemeClr val="tx2"/>
                </a:solidFill>
                <a:latin typeface="Times New Roman"/>
                <a:ea typeface="+mn-lt"/>
                <a:cs typeface="+mn-lt"/>
              </a:rPr>
              <a:t>manual grading</a:t>
            </a:r>
            <a:endParaRPr lang="en-US" sz="1900" b="1">
              <a:solidFill>
                <a:schemeClr val="tx2"/>
              </a:solidFill>
              <a:latin typeface="Times New Roman"/>
              <a:cs typeface="Times New Roman"/>
            </a:endParaRPr>
          </a:p>
          <a:p>
            <a:pPr marL="285750" indent="-285750">
              <a:buFont typeface="Arial"/>
              <a:buChar char="•"/>
            </a:pPr>
            <a:endParaRPr lang="en-US" sz="1900" b="1" dirty="0">
              <a:solidFill>
                <a:schemeClr val="tx2"/>
              </a:solidFill>
              <a:latin typeface="Times New Roman"/>
              <a:ea typeface="+mn-lt"/>
              <a:cs typeface="+mn-lt"/>
            </a:endParaRPr>
          </a:p>
          <a:p>
            <a:r>
              <a:rPr lang="en-US" sz="1900" b="1" dirty="0">
                <a:solidFill>
                  <a:schemeClr val="tx2"/>
                </a:solidFill>
                <a:latin typeface="Times New Roman"/>
                <a:ea typeface="+mn-lt"/>
                <a:cs typeface="+mn-lt"/>
              </a:rPr>
              <a:t>Limitations:</a:t>
            </a:r>
            <a:endParaRPr lang="en-US" sz="1900" b="1">
              <a:solidFill>
                <a:schemeClr val="tx2"/>
              </a:solidFill>
              <a:latin typeface="Times New Roman"/>
              <a:cs typeface="Times New Roman"/>
            </a:endParaRPr>
          </a:p>
          <a:p>
            <a:pPr marL="285750" indent="-285750">
              <a:buFont typeface="Arial"/>
              <a:buChar char="•"/>
            </a:pPr>
            <a:r>
              <a:rPr lang="en-US" sz="1900" b="1" dirty="0">
                <a:solidFill>
                  <a:schemeClr val="tx2"/>
                </a:solidFill>
                <a:latin typeface="Times New Roman"/>
                <a:ea typeface="+mn-lt"/>
                <a:cs typeface="+mn-lt"/>
              </a:rPr>
              <a:t>OCR struggles with handwritten text </a:t>
            </a:r>
            <a:r>
              <a:rPr lang="en-US" sz="1900" b="1" i="0" dirty="0">
                <a:solidFill>
                  <a:schemeClr val="tx2"/>
                </a:solidFill>
                <a:effectLst/>
                <a:latin typeface="Times New Roman"/>
                <a:ea typeface="+mn-lt"/>
                <a:cs typeface="+mn-lt"/>
              </a:rPr>
              <a:t>and </a:t>
            </a:r>
            <a:r>
              <a:rPr lang="en-US" sz="1900" b="1" dirty="0">
                <a:solidFill>
                  <a:schemeClr val="tx2"/>
                </a:solidFill>
                <a:latin typeface="Times New Roman"/>
                <a:ea typeface="+mn-lt"/>
                <a:cs typeface="+mn-lt"/>
              </a:rPr>
              <a:t>math symbols</a:t>
            </a:r>
            <a:endParaRPr lang="en-US" sz="1900" b="1">
              <a:solidFill>
                <a:schemeClr val="tx2"/>
              </a:solidFill>
              <a:latin typeface="Times New Roman"/>
              <a:cs typeface="Times New Roman"/>
            </a:endParaRPr>
          </a:p>
          <a:p>
            <a:pPr marL="285750" indent="-285750">
              <a:buFont typeface="Arial"/>
              <a:buChar char="•"/>
            </a:pPr>
            <a:r>
              <a:rPr lang="en-US" sz="1900" b="1" dirty="0">
                <a:solidFill>
                  <a:schemeClr val="tx2"/>
                </a:solidFill>
                <a:latin typeface="Times New Roman"/>
                <a:ea typeface="+mn-lt"/>
                <a:cs typeface="+mn-lt"/>
              </a:rPr>
              <a:t>Cannot handle graphs/diagrams</a:t>
            </a:r>
            <a:endParaRPr lang="en-US" sz="1900" b="1">
              <a:solidFill>
                <a:schemeClr val="tx2"/>
              </a:solidFill>
              <a:latin typeface="Times New Roman"/>
              <a:cs typeface="Times New Roman"/>
            </a:endParaRPr>
          </a:p>
          <a:p>
            <a:endParaRPr lang="en-US" sz="1900" b="1" dirty="0">
              <a:solidFill>
                <a:schemeClr val="tx2"/>
              </a:solidFill>
              <a:latin typeface="Times New Roman"/>
              <a:ea typeface="+mn-lt"/>
              <a:cs typeface="+mn-lt"/>
            </a:endParaRPr>
          </a:p>
          <a:p>
            <a:r>
              <a:rPr lang="en-US" sz="1900" b="1" dirty="0">
                <a:solidFill>
                  <a:schemeClr val="tx2"/>
                </a:solidFill>
                <a:latin typeface="Times New Roman"/>
                <a:ea typeface="+mn-lt"/>
                <a:cs typeface="+mn-lt"/>
              </a:rPr>
              <a:t>Impact:</a:t>
            </a:r>
            <a:endParaRPr lang="en-US" sz="1900" b="1" dirty="0">
              <a:solidFill>
                <a:schemeClr val="tx2"/>
              </a:solidFill>
              <a:latin typeface="Times New Roman"/>
              <a:cs typeface="Times New Roman"/>
            </a:endParaRPr>
          </a:p>
          <a:p>
            <a:pPr marL="285750" indent="-285750">
              <a:buFont typeface="Arial"/>
              <a:buChar char="•"/>
            </a:pPr>
            <a:r>
              <a:rPr lang="en-US" sz="1900" b="1" dirty="0">
                <a:solidFill>
                  <a:schemeClr val="tx2"/>
                </a:solidFill>
                <a:latin typeface="Times New Roman"/>
                <a:ea typeface="+mn-lt"/>
                <a:cs typeface="+mn-lt"/>
              </a:rPr>
              <a:t>Transforms MCQ-only education to full </a:t>
            </a:r>
            <a:r>
              <a:rPr lang="en-US" sz="1900" b="1" i="0" dirty="0">
                <a:solidFill>
                  <a:schemeClr val="tx2"/>
                </a:solidFill>
                <a:effectLst/>
                <a:latin typeface="Times New Roman"/>
                <a:ea typeface="+mn-lt"/>
                <a:cs typeface="+mn-lt"/>
              </a:rPr>
              <a:t>subjective </a:t>
            </a:r>
            <a:r>
              <a:rPr lang="en-US" sz="1900" b="1" dirty="0">
                <a:solidFill>
                  <a:schemeClr val="tx2"/>
                </a:solidFill>
                <a:latin typeface="Times New Roman"/>
                <a:ea typeface="+mn-lt"/>
                <a:cs typeface="+mn-lt"/>
              </a:rPr>
              <a:t>assess</a:t>
            </a:r>
            <a:endParaRPr lang="en-US" sz="1900" b="1">
              <a:solidFill>
                <a:schemeClr val="tx2"/>
              </a:solidFill>
              <a:latin typeface="Times New Roman"/>
              <a:cs typeface="Times New Roman"/>
            </a:endParaRPr>
          </a:p>
          <a:p>
            <a:r>
              <a:rPr lang="en-US" sz="1900" b="1" dirty="0">
                <a:solidFill>
                  <a:schemeClr val="tx2"/>
                </a:solidFill>
                <a:latin typeface="Times New Roman"/>
                <a:ea typeface="+mn-lt"/>
                <a:cs typeface="+mn-lt"/>
              </a:rPr>
              <a:t>Revolutionary fair assessment system despite OCR constraints.</a:t>
            </a:r>
            <a:endParaRPr lang="en-US" sz="1900" b="1">
              <a:solidFill>
                <a:schemeClr val="tx2"/>
              </a:solidFill>
              <a:latin typeface="Times New Roman"/>
              <a:cs typeface="Times New Roman"/>
            </a:endParaRPr>
          </a:p>
        </p:txBody>
      </p:sp>
    </p:spTree>
    <p:extLst>
      <p:ext uri="{BB962C8B-B14F-4D97-AF65-F5344CB8AC3E}">
        <p14:creationId xmlns:p14="http://schemas.microsoft.com/office/powerpoint/2010/main" val="2175100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85428"/>
          </a:xfrm>
        </p:spPr>
        <p:txBody>
          <a:bodyPr>
            <a:normAutofit/>
          </a:bodyPr>
          <a:lstStyle/>
          <a:p>
            <a:r>
              <a:rPr lang="en-US">
                <a:latin typeface="Times New Roman" panose="02020603050405020304" pitchFamily="18" charset="0"/>
                <a:cs typeface="Times New Roman" panose="02020603050405020304" pitchFamily="18" charset="0"/>
              </a:rPr>
              <a:t>References</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9C93B0B-9439-4EF7-873B-33C9E1289891}" type="datetime1">
              <a:rPr lang="en-US" smtClean="0"/>
              <a:pPr/>
              <a:t>6/15/2025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75927702"/>
              </p:ext>
            </p:extLst>
          </p:nvPr>
        </p:nvGraphicFramePr>
        <p:xfrm>
          <a:off x="533400" y="1113025"/>
          <a:ext cx="8305800" cy="4494548"/>
        </p:xfrm>
        <a:graphic>
          <a:graphicData uri="http://schemas.openxmlformats.org/drawingml/2006/table">
            <a:tbl>
              <a:tblPr firstRow="1" firstCol="1" bandRow="1">
                <a:tableStyleId>{5C22544A-7EE6-4342-B048-85BDC9FD1C3A}</a:tableStyleId>
              </a:tblPr>
              <a:tblGrid>
                <a:gridCol w="8305800">
                  <a:extLst>
                    <a:ext uri="{9D8B030D-6E8A-4147-A177-3AD203B41FA5}">
                      <a16:colId xmlns:a16="http://schemas.microsoft.com/office/drawing/2014/main" val="4150138323"/>
                    </a:ext>
                  </a:extLst>
                </a:gridCol>
              </a:tblGrid>
              <a:tr h="512988">
                <a:tc>
                  <a:txBody>
                    <a:bodyPr/>
                    <a:lstStyle/>
                    <a:p>
                      <a:pPr lvl="0" algn="just">
                        <a:spcAft>
                          <a:spcPts val="0"/>
                        </a:spcAft>
                        <a:buNone/>
                      </a:pPr>
                      <a:r>
                        <a:rPr lang="en-IN" sz="1300" b="1" i="0" u="none" strike="noStrike" noProof="0" dirty="0">
                          <a:effectLst/>
                        </a:rPr>
                        <a:t>[1] D. Aggarwal, P. Bhattacharyya, and B. Raman, "I understand why I got this grade: Automatic Short Answer Grading with Feedback," </a:t>
                      </a:r>
                      <a:r>
                        <a:rPr lang="en-IN" sz="1300" b="1" i="0" u="none" strike="noStrike" noProof="0" dirty="0" err="1">
                          <a:effectLst/>
                        </a:rPr>
                        <a:t>arXiv</a:t>
                      </a:r>
                      <a:r>
                        <a:rPr lang="en-IN" sz="1300" b="1" i="0" u="none" strike="noStrike" noProof="0" dirty="0">
                          <a:effectLst/>
                        </a:rPr>
                        <a:t> preprint arXiv:2401.12126, 2024.</a:t>
                      </a:r>
                      <a:endParaRPr lang="en-US" b="1" i="0" u="none" strike="noStrike" noProof="0"/>
                    </a:p>
                  </a:txBody>
                  <a:tcPr marL="68580" marR="68580" marT="0" marB="0"/>
                </a:tc>
                <a:extLst>
                  <a:ext uri="{0D108BD9-81ED-4DB2-BD59-A6C34878D82A}">
                    <a16:rowId xmlns:a16="http://schemas.microsoft.com/office/drawing/2014/main" val="913807727"/>
                  </a:ext>
                </a:extLst>
              </a:tr>
              <a:tr h="187492">
                <a:tc>
                  <a:txBody>
                    <a:bodyPr/>
                    <a:lstStyle/>
                    <a:p>
                      <a:pPr lvl="0" indent="-406400" algn="just">
                        <a:spcAft>
                          <a:spcPts val="0"/>
                        </a:spcAft>
                        <a:buNone/>
                      </a:pPr>
                      <a:r>
                        <a:rPr lang="en-IN" sz="1300" b="1" i="0" u="none" strike="noStrike" noProof="0" dirty="0">
                          <a:effectLst/>
                        </a:rPr>
                        <a:t>[2] P. Kumari, S. Sharma, and R. Kumar, "Automatic subjective answer evaluation incorporating grammar checks, keyword scanning, and similarity measures," in Proc. Int. Conf. AI NLP, 2023, pp. 245-252.</a:t>
                      </a:r>
                      <a:endParaRPr lang="en-US" b="1" i="0" u="none" strike="noStrike" noProof="0" dirty="0"/>
                    </a:p>
                  </a:txBody>
                  <a:tcPr marL="68580" marR="68580" marT="0" marB="0"/>
                </a:tc>
                <a:extLst>
                  <a:ext uri="{0D108BD9-81ED-4DB2-BD59-A6C34878D82A}">
                    <a16:rowId xmlns:a16="http://schemas.microsoft.com/office/drawing/2014/main" val="659649423"/>
                  </a:ext>
                </a:extLst>
              </a:tr>
              <a:tr h="308573">
                <a:tc>
                  <a:txBody>
                    <a:bodyPr/>
                    <a:lstStyle/>
                    <a:p>
                      <a:pPr lvl="0" algn="just">
                        <a:spcAft>
                          <a:spcPts val="0"/>
                        </a:spcAft>
                        <a:buNone/>
                      </a:pPr>
                      <a:r>
                        <a:rPr lang="en-IN" sz="1300" b="1" i="0" u="none" strike="noStrike" noProof="0" dirty="0">
                          <a:effectLst/>
                        </a:rPr>
                        <a:t>[3] M. Sebastian, A. Kumar, P. Singh, and R. Gupta, "</a:t>
                      </a:r>
                      <a:r>
                        <a:rPr lang="en-IN" sz="1300" b="1" i="0" u="none" strike="noStrike" noProof="0" dirty="0" err="1">
                          <a:effectLst/>
                        </a:rPr>
                        <a:t>DigiValuate</a:t>
                      </a:r>
                      <a:r>
                        <a:rPr lang="en-IN" sz="1300" b="1" i="0" u="none" strike="noStrike" noProof="0" dirty="0">
                          <a:effectLst/>
                        </a:rPr>
                        <a:t>: Answer Sheet Evaluation System using Natural Language Processing," Int. Research Journal of Engineering and Technology (IRJET), vol. 8, no. 4, pp. 1245-1251, Apr. 2021.</a:t>
                      </a:r>
                      <a:endParaRPr lang="en-US" b="1" i="0" u="none" strike="noStrike" noProof="0" dirty="0"/>
                    </a:p>
                  </a:txBody>
                  <a:tcPr marL="68580" marR="68580" marT="0" marB="0"/>
                </a:tc>
                <a:extLst>
                  <a:ext uri="{0D108BD9-81ED-4DB2-BD59-A6C34878D82A}">
                    <a16:rowId xmlns:a16="http://schemas.microsoft.com/office/drawing/2014/main" val="1134319569"/>
                  </a:ext>
                </a:extLst>
              </a:tr>
              <a:tr h="427280">
                <a:tc>
                  <a:txBody>
                    <a:bodyPr/>
                    <a:lstStyle/>
                    <a:p>
                      <a:pPr lvl="0" algn="just">
                        <a:spcAft>
                          <a:spcPts val="0"/>
                        </a:spcAft>
                        <a:buNone/>
                      </a:pPr>
                      <a:r>
                        <a:rPr lang="en-IN" sz="1300" b="1" i="0" u="none" strike="noStrike" noProof="0" dirty="0">
                          <a:effectLst/>
                        </a:rPr>
                        <a:t>[4] A. Deepak, S. Patel, and M. Krishnan, "Multiple similarity measures for comprehensive automated answer evaluation," in Proc. Educational Technology Conference, 2024, pp. 156-163.</a:t>
                      </a:r>
                      <a:endParaRPr lang="en-US" b="1" i="0" u="none" strike="noStrike" noProof="0" dirty="0"/>
                    </a:p>
                  </a:txBody>
                  <a:tcPr marL="68580" marR="68580" marT="0" marB="0"/>
                </a:tc>
                <a:extLst>
                  <a:ext uri="{0D108BD9-81ED-4DB2-BD59-A6C34878D82A}">
                    <a16:rowId xmlns:a16="http://schemas.microsoft.com/office/drawing/2014/main" val="1716067721"/>
                  </a:ext>
                </a:extLst>
              </a:tr>
              <a:tr h="427280">
                <a:tc>
                  <a:txBody>
                    <a:bodyPr/>
                    <a:lstStyle/>
                    <a:p>
                      <a:pPr lvl="0" algn="just">
                        <a:spcAft>
                          <a:spcPts val="0"/>
                        </a:spcAft>
                        <a:buNone/>
                      </a:pPr>
                      <a:r>
                        <a:rPr lang="en-IN" sz="1300" b="1" i="0" u="none" strike="noStrike" noProof="0" dirty="0">
                          <a:effectLst/>
                        </a:rPr>
                        <a:t>[5] Nature Research, "Active learning for ordinal classification based on expected cost minimization," Nature Machine Intelligence, vol. 4, no. 8, pp. 672-681, Aug. 2022, </a:t>
                      </a:r>
                      <a:r>
                        <a:rPr lang="en-IN" sz="1300" b="1" i="0" u="none" strike="noStrike" noProof="0" dirty="0" err="1">
                          <a:effectLst/>
                        </a:rPr>
                        <a:t>doi</a:t>
                      </a:r>
                      <a:r>
                        <a:rPr lang="en-IN" sz="1300" b="1" i="0" u="none" strike="noStrike" noProof="0" dirty="0">
                          <a:effectLst/>
                        </a:rPr>
                        <a:t>: 10.1038/s42256-022-00516-4.</a:t>
                      </a:r>
                      <a:endParaRPr lang="en-US" b="1" i="0" u="none" strike="noStrike" noProof="0" dirty="0"/>
                    </a:p>
                  </a:txBody>
                  <a:tcPr marL="68580" marR="68580" marT="0" marB="0"/>
                </a:tc>
                <a:extLst>
                  <a:ext uri="{0D108BD9-81ED-4DB2-BD59-A6C34878D82A}">
                    <a16:rowId xmlns:a16="http://schemas.microsoft.com/office/drawing/2014/main" val="2803108503"/>
                  </a:ext>
                </a:extLst>
              </a:tr>
              <a:tr h="427280">
                <a:tc>
                  <a:txBody>
                    <a:bodyPr/>
                    <a:lstStyle/>
                    <a:p>
                      <a:pPr lvl="0" indent="-406400" algn="just">
                        <a:spcAft>
                          <a:spcPts val="0"/>
                        </a:spcAft>
                        <a:buNone/>
                      </a:pPr>
                      <a:r>
                        <a:rPr lang="en-IN" sz="1300" b="1" i="0" u="none" strike="noStrike" noProof="0" dirty="0">
                          <a:effectLst/>
                        </a:rPr>
                        <a:t>[6] S. Burrows, I. </a:t>
                      </a:r>
                      <a:r>
                        <a:rPr lang="en-IN" sz="1300" b="1" i="0" u="none" strike="noStrike" noProof="0" dirty="0" err="1">
                          <a:effectLst/>
                        </a:rPr>
                        <a:t>Gurevych</a:t>
                      </a:r>
                      <a:r>
                        <a:rPr lang="en-IN" sz="1300" b="1" i="0" u="none" strike="noStrike" noProof="0" dirty="0">
                          <a:effectLst/>
                        </a:rPr>
                        <a:t>, and B. Stein, "The Eras and Trends of Automatic Short Answer Grading," Int. Journal of Artificial Intelligence in Education, vol. 25, no. 1, pp. 60-117, 2015, </a:t>
                      </a:r>
                      <a:r>
                        <a:rPr lang="en-IN" sz="1300" b="1" i="0" u="none" strike="noStrike" noProof="0" dirty="0" err="1">
                          <a:effectLst/>
                        </a:rPr>
                        <a:t>doi</a:t>
                      </a:r>
                      <a:r>
                        <a:rPr lang="en-IN" sz="1300" b="1" i="0" u="none" strike="noStrike" noProof="0" dirty="0">
                          <a:effectLst/>
                        </a:rPr>
                        <a:t>: 10.1007/s40593-014-0026-8.</a:t>
                      </a:r>
                      <a:endParaRPr lang="en-US" b="1" i="0" u="none" strike="noStrike" noProof="0" dirty="0"/>
                    </a:p>
                  </a:txBody>
                  <a:tcPr marL="68580" marR="68580" marT="0" marB="0"/>
                </a:tc>
                <a:extLst>
                  <a:ext uri="{0D108BD9-81ED-4DB2-BD59-A6C34878D82A}">
                    <a16:rowId xmlns:a16="http://schemas.microsoft.com/office/drawing/2014/main" val="3953203462"/>
                  </a:ext>
                </a:extLst>
              </a:tr>
              <a:tr h="427280">
                <a:tc>
                  <a:txBody>
                    <a:bodyPr/>
                    <a:lstStyle/>
                    <a:p>
                      <a:pPr lvl="0" algn="just">
                        <a:spcAft>
                          <a:spcPts val="0"/>
                        </a:spcAft>
                        <a:buNone/>
                      </a:pPr>
                      <a:r>
                        <a:rPr lang="en-IN" sz="1300" b="1" i="0" u="none" strike="noStrike" noProof="0" dirty="0">
                          <a:effectLst/>
                        </a:rPr>
                        <a:t>[7] A. Virdi, R. Sharma, and K. Patel, "Domain generalization challenges in automated assessment systems," Educational AI Review, vol. 12, no. 3, pp. 89-104, 2024.</a:t>
                      </a:r>
                      <a:endParaRPr lang="en-US" b="1" i="0" u="none" strike="noStrike" noProof="0" dirty="0"/>
                    </a:p>
                  </a:txBody>
                  <a:tcPr marL="68580" marR="68580" marT="0" marB="0"/>
                </a:tc>
                <a:extLst>
                  <a:ext uri="{0D108BD9-81ED-4DB2-BD59-A6C34878D82A}">
                    <a16:rowId xmlns:a16="http://schemas.microsoft.com/office/drawing/2014/main" val="602487123"/>
                  </a:ext>
                </a:extLst>
              </a:tr>
              <a:tr h="427280">
                <a:tc>
                  <a:txBody>
                    <a:bodyPr/>
                    <a:lstStyle/>
                    <a:p>
                      <a:pPr lvl="0" algn="just">
                        <a:spcAft>
                          <a:spcPts val="0"/>
                        </a:spcAft>
                        <a:buNone/>
                      </a:pPr>
                      <a:r>
                        <a:rPr lang="en-IN" sz="1300" b="1" i="0" u="none" strike="noStrike" noProof="0" dirty="0">
                          <a:effectLst/>
                        </a:rPr>
                        <a:t>[8] </a:t>
                      </a:r>
                      <a:r>
                        <a:rPr lang="en-IN" sz="1300" b="1" i="0" u="none" strike="noStrike" noProof="0" dirty="0" err="1">
                          <a:effectLst/>
                        </a:rPr>
                        <a:t>Teachflow</a:t>
                      </a:r>
                      <a:r>
                        <a:rPr lang="en-IN" sz="1300" b="1" i="0" u="none" strike="noStrike" noProof="0" dirty="0">
                          <a:effectLst/>
                        </a:rPr>
                        <a:t> AI, "Assessing the Reliability and Bias of AI in Education: A Comprehensive Analysis," Technical Report TF-2023-01, 2023.</a:t>
                      </a:r>
                      <a:endParaRPr lang="en-US" b="1" i="0" u="none" strike="noStrike" noProof="0" dirty="0"/>
                    </a:p>
                  </a:txBody>
                  <a:tcPr marL="68580" marR="68580" marT="0" marB="0"/>
                </a:tc>
                <a:extLst>
                  <a:ext uri="{0D108BD9-81ED-4DB2-BD59-A6C34878D82A}">
                    <a16:rowId xmlns:a16="http://schemas.microsoft.com/office/drawing/2014/main" val="3624139368"/>
                  </a:ext>
                </a:extLst>
              </a:tr>
              <a:tr h="427280">
                <a:tc>
                  <a:txBody>
                    <a:bodyPr/>
                    <a:lstStyle/>
                    <a:p>
                      <a:pPr lvl="0" algn="just">
                        <a:spcAft>
                          <a:spcPts val="0"/>
                        </a:spcAft>
                        <a:buNone/>
                      </a:pPr>
                      <a:r>
                        <a:rPr lang="en-IN" sz="1300" b="1" i="0" u="none" strike="noStrike" noProof="0" dirty="0">
                          <a:effectLst/>
                        </a:rPr>
                        <a:t>[9] G. </a:t>
                      </a:r>
                      <a:r>
                        <a:rPr lang="en-IN" sz="1300" b="1" i="0" u="none" strike="noStrike" noProof="0" dirty="0" err="1">
                          <a:effectLst/>
                        </a:rPr>
                        <a:t>Kudale</a:t>
                      </a:r>
                      <a:r>
                        <a:rPr lang="en-IN" sz="1300" b="1" i="0" u="none" strike="noStrike" noProof="0" dirty="0">
                          <a:effectLst/>
                        </a:rPr>
                        <a:t>, S. Patil, and M. Joshi, "Automated Subjective Answers Evaluation Using NLP," in Proc. Int. Conf. AI NLP, 2023, pp. 178-185.</a:t>
                      </a:r>
                      <a:endParaRPr lang="en-US" b="1" i="0" u="none" strike="noStrike" noProof="0" dirty="0"/>
                    </a:p>
                  </a:txBody>
                  <a:tcPr marL="68580" marR="68580" marT="0" marB="0"/>
                </a:tc>
                <a:extLst>
                  <a:ext uri="{0D108BD9-81ED-4DB2-BD59-A6C34878D82A}">
                    <a16:rowId xmlns:a16="http://schemas.microsoft.com/office/drawing/2014/main" val="2712634818"/>
                  </a:ext>
                </a:extLst>
              </a:tr>
              <a:tr h="427280">
                <a:tc>
                  <a:txBody>
                    <a:bodyPr/>
                    <a:lstStyle/>
                    <a:p>
                      <a:pPr lvl="0" algn="just">
                        <a:spcAft>
                          <a:spcPts val="0"/>
                        </a:spcAft>
                        <a:buNone/>
                      </a:pPr>
                      <a:r>
                        <a:rPr lang="en-IN" sz="1300" b="1" i="0" u="none" strike="noStrike" noProof="0" dirty="0">
                          <a:effectLst/>
                        </a:rPr>
                        <a:t>[10] R. </a:t>
                      </a:r>
                      <a:r>
                        <a:rPr lang="en-IN" sz="1300" b="1" i="0" u="none" strike="noStrike" noProof="0" dirty="0" err="1">
                          <a:effectLst/>
                        </a:rPr>
                        <a:t>Bharambe</a:t>
                      </a:r>
                      <a:r>
                        <a:rPr lang="en-IN" sz="1300" b="1" i="0" u="none" strike="noStrike" noProof="0" dirty="0">
                          <a:effectLst/>
                        </a:rPr>
                        <a:t>, A. Desai, and P. Kumar, "Machine learning approaches for automated answer evaluation with high human correlation," Educational Technology Research, vol. 15, no. 2, pp. 234-248, 2023.</a:t>
                      </a:r>
                      <a:endParaRPr lang="en-US" b="1" i="0" u="none" strike="noStrike" noProof="0" dirty="0"/>
                    </a:p>
                  </a:txBody>
                  <a:tcPr marL="68580" marR="68580" marT="0" marB="0"/>
                </a:tc>
                <a:extLst>
                  <a:ext uri="{0D108BD9-81ED-4DB2-BD59-A6C34878D82A}">
                    <a16:rowId xmlns:a16="http://schemas.microsoft.com/office/drawing/2014/main" val="2215167644"/>
                  </a:ext>
                </a:extLst>
              </a:tr>
            </a:tbl>
          </a:graphicData>
        </a:graphic>
      </p:graphicFrame>
    </p:spTree>
    <p:extLst>
      <p:ext uri="{BB962C8B-B14F-4D97-AF65-F5344CB8AC3E}">
        <p14:creationId xmlns:p14="http://schemas.microsoft.com/office/powerpoint/2010/main" val="679208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67000"/>
            <a:ext cx="8229600" cy="516181"/>
          </a:xfrm>
        </p:spPr>
        <p:txBody>
          <a:bodyPr>
            <a:normAutofit fontScale="90000"/>
          </a:bodyPr>
          <a:lstStyle/>
          <a:p>
            <a:r>
              <a:rPr lang="en-US">
                <a:solidFill>
                  <a:schemeClr val="accent2">
                    <a:lumMod val="50000"/>
                  </a:schemeClr>
                </a:solidFill>
                <a:latin typeface="Times New Roman" panose="02020603050405020304" pitchFamily="18" charset="0"/>
                <a:cs typeface="Times New Roman" panose="02020603050405020304" pitchFamily="18" charset="0"/>
              </a:rPr>
              <a:t>Thank You</a:t>
            </a:r>
          </a:p>
        </p:txBody>
      </p:sp>
      <p:sp>
        <p:nvSpPr>
          <p:cNvPr id="4" name="Date Placeholder 3"/>
          <p:cNvSpPr>
            <a:spLocks noGrp="1"/>
          </p:cNvSpPr>
          <p:nvPr>
            <p:ph type="dt" sz="half" idx="10"/>
          </p:nvPr>
        </p:nvSpPr>
        <p:spPr/>
        <p:txBody>
          <a:bodyPr/>
          <a:lstStyle/>
          <a:p>
            <a:fld id="{79C93B0B-9439-4EF7-873B-33C9E1289891}" type="datetime1">
              <a:rPr lang="en-US" smtClean="0"/>
              <a:pPr/>
              <a:t>6/15/2025</a:t>
            </a:fld>
            <a:endParaRPr lang="en-US"/>
          </a:p>
        </p:txBody>
      </p:sp>
    </p:spTree>
    <p:extLst>
      <p:ext uri="{BB962C8B-B14F-4D97-AF65-F5344CB8AC3E}">
        <p14:creationId xmlns:p14="http://schemas.microsoft.com/office/powerpoint/2010/main" val="201491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solidFill>
                  <a:schemeClr val="accent2">
                    <a:lumMod val="50000"/>
                  </a:schemeClr>
                </a:solidFill>
                <a:latin typeface="Times New Roman" pitchFamily="18" charset="0"/>
                <a:cs typeface="Times New Roman" pitchFamily="18" charset="0"/>
              </a:rPr>
              <a:t>Introduction</a:t>
            </a:r>
            <a:br>
              <a:rPr lang="en-US" b="1">
                <a:solidFill>
                  <a:schemeClr val="accent2">
                    <a:lumMod val="50000"/>
                  </a:schemeClr>
                </a:solidFill>
                <a:latin typeface="Times New Roman" pitchFamily="18" charset="0"/>
                <a:cs typeface="Times New Roman" pitchFamily="18" charset="0"/>
              </a:rPr>
            </a:br>
            <a:endParaRPr lang="en-US">
              <a:solidFill>
                <a:schemeClr val="accent2">
                  <a:lumMod val="50000"/>
                </a:schemeClr>
              </a:solidFill>
            </a:endParaRPr>
          </a:p>
        </p:txBody>
      </p:sp>
      <p:sp>
        <p:nvSpPr>
          <p:cNvPr id="3" name="Content Placeholder 2"/>
          <p:cNvSpPr>
            <a:spLocks noGrp="1"/>
          </p:cNvSpPr>
          <p:nvPr>
            <p:ph idx="1"/>
          </p:nvPr>
        </p:nvSpPr>
        <p:spPr>
          <a:xfrm>
            <a:off x="437677" y="1435834"/>
            <a:ext cx="8249123" cy="4736366"/>
          </a:xfrm>
        </p:spPr>
        <p:txBody>
          <a:bodyPr vert="horz" lIns="91440" tIns="45720" rIns="91440" bIns="45720" rtlCol="0" anchor="t">
            <a:normAutofit/>
          </a:bodyPr>
          <a:lstStyle/>
          <a:p>
            <a:pPr algn="just"/>
            <a:endParaRPr lang="en-US" sz="1900" dirty="0">
              <a:solidFill>
                <a:schemeClr val="tx2"/>
              </a:solidFill>
              <a:latin typeface="Times New Roman"/>
              <a:ea typeface="+mn-lt"/>
              <a:cs typeface="+mn-lt"/>
            </a:endParaRPr>
          </a:p>
          <a:p>
            <a:pPr algn="just"/>
            <a:endParaRPr lang="en-US" sz="1900" dirty="0">
              <a:solidFill>
                <a:schemeClr val="tx2"/>
              </a:solidFill>
              <a:latin typeface="Times New Roman"/>
              <a:ea typeface="+mn-lt"/>
              <a:cs typeface="+mn-lt"/>
            </a:endParaRPr>
          </a:p>
          <a:p>
            <a:pPr algn="just"/>
            <a:r>
              <a:rPr lang="en-US" sz="1900" dirty="0">
                <a:solidFill>
                  <a:schemeClr val="tx2"/>
                </a:solidFill>
                <a:latin typeface="Times New Roman"/>
                <a:ea typeface="+mn-lt"/>
                <a:cs typeface="+mn-lt"/>
              </a:rPr>
              <a:t>Imagine a world where students get instant feedback on their essays or marksheets, where teachers are freed from endless grading, and where every student receives fair evaluation regardless of who checks their paper.</a:t>
            </a:r>
            <a:endParaRPr lang="en-US">
              <a:solidFill>
                <a:schemeClr val="tx2"/>
              </a:solidFill>
            </a:endParaRPr>
          </a:p>
          <a:p>
            <a:pPr algn="just"/>
            <a:endParaRPr lang="en-US" sz="1900" dirty="0">
              <a:solidFill>
                <a:schemeClr val="tx2"/>
              </a:solidFill>
              <a:latin typeface="Times New Roman"/>
              <a:ea typeface="+mn-lt"/>
              <a:cs typeface="+mn-lt"/>
            </a:endParaRPr>
          </a:p>
          <a:p>
            <a:pPr algn="just"/>
            <a:r>
              <a:rPr lang="en-US" sz="1900" dirty="0">
                <a:solidFill>
                  <a:schemeClr val="tx2"/>
                </a:solidFill>
                <a:latin typeface="Times New Roman"/>
                <a:ea typeface="+mn-lt"/>
                <a:cs typeface="+mn-lt"/>
              </a:rPr>
              <a:t>Educational assessment today faces a critical challenge: millions of students worldwide wait weeks for subjective answer evaluation </a:t>
            </a:r>
          </a:p>
          <a:p>
            <a:pPr marL="0" indent="0" algn="ctr">
              <a:buNone/>
            </a:pPr>
            <a:endParaRPr lang="en-US" sz="2000" b="1" i="1">
              <a:solidFill>
                <a:schemeClr val="tx2"/>
              </a:solidFill>
              <a:ea typeface="+mn-lt"/>
              <a:cs typeface="+mn-lt"/>
            </a:endParaRPr>
          </a:p>
          <a:p>
            <a:pPr marL="0" indent="0" algn="ctr">
              <a:buNone/>
            </a:pPr>
            <a:r>
              <a:rPr lang="en-US" sz="2000" b="1" i="1" dirty="0">
                <a:solidFill>
                  <a:schemeClr val="tx2"/>
                </a:solidFill>
                <a:ea typeface="+mn-lt"/>
                <a:cs typeface="+mn-lt"/>
              </a:rPr>
              <a:t>"Traditional assessment methods are failing to scale with </a:t>
            </a:r>
            <a:endParaRPr lang="en-US" sz="2000" b="1" dirty="0">
              <a:solidFill>
                <a:schemeClr val="tx2"/>
              </a:solidFill>
              <a:ea typeface="+mn-lt"/>
              <a:cs typeface="+mn-lt"/>
            </a:endParaRPr>
          </a:p>
          <a:p>
            <a:pPr marL="0" indent="0" algn="ctr">
              <a:buNone/>
            </a:pPr>
            <a:r>
              <a:rPr lang="en-US" sz="2000" b="1" i="1" dirty="0">
                <a:solidFill>
                  <a:schemeClr val="tx2"/>
                </a:solidFill>
                <a:ea typeface="+mn-lt"/>
                <a:cs typeface="+mn-lt"/>
              </a:rPr>
              <a:t>digital education growth"</a:t>
            </a:r>
            <a:endParaRPr lang="en-US" sz="2000" b="1" dirty="0">
              <a:solidFill>
                <a:schemeClr val="tx2"/>
              </a:solidFill>
              <a:ea typeface="Calibri"/>
              <a:cs typeface="Calibri"/>
            </a:endParaRPr>
          </a:p>
        </p:txBody>
      </p:sp>
      <p:sp>
        <p:nvSpPr>
          <p:cNvPr id="4" name="Date Placeholder 3"/>
          <p:cNvSpPr>
            <a:spLocks noGrp="1"/>
          </p:cNvSpPr>
          <p:nvPr>
            <p:ph type="dt" sz="half" idx="10"/>
          </p:nvPr>
        </p:nvSpPr>
        <p:spPr/>
        <p:txBody>
          <a:bodyPr/>
          <a:lstStyle/>
          <a:p>
            <a:fld id="{280CD7A5-F6BF-4B4E-8ED9-2AF988FDA660}" type="datetime1">
              <a:rPr lang="en-US" smtClean="0"/>
              <a:pPr/>
              <a:t>6/15/2025</a:t>
            </a:fld>
            <a:endParaRPr lang="en-US"/>
          </a:p>
        </p:txBody>
      </p:sp>
      <p:pic>
        <p:nvPicPr>
          <p:cNvPr id="5" name="Google Shape;173;p25"/>
          <p:cNvPicPr preferRelativeResize="0"/>
          <p:nvPr/>
        </p:nvPicPr>
        <p:blipFill>
          <a:blip r:embed="rId2">
            <a:alphaModFix/>
          </a:blip>
          <a:stretch>
            <a:fillRect/>
          </a:stretch>
        </p:blipFill>
        <p:spPr>
          <a:xfrm>
            <a:off x="3616" y="-25881"/>
            <a:ext cx="1344125" cy="1165850"/>
          </a:xfrm>
          <a:prstGeom prst="rect">
            <a:avLst/>
          </a:prstGeom>
          <a:noFill/>
          <a:ln>
            <a:noFill/>
          </a:ln>
        </p:spPr>
      </p:pic>
    </p:spTree>
    <p:extLst>
      <p:ext uri="{BB962C8B-B14F-4D97-AF65-F5344CB8AC3E}">
        <p14:creationId xmlns:p14="http://schemas.microsoft.com/office/powerpoint/2010/main" val="284795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574FF-4841-76FE-8566-38EE03902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D8E722-3259-5CF3-A762-3118F4A4DB2A}"/>
              </a:ext>
            </a:extLst>
          </p:cNvPr>
          <p:cNvSpPr>
            <a:spLocks noGrp="1"/>
          </p:cNvSpPr>
          <p:nvPr>
            <p:ph type="title"/>
          </p:nvPr>
        </p:nvSpPr>
        <p:spPr/>
        <p:txBody>
          <a:bodyPr>
            <a:normAutofit fontScale="90000"/>
          </a:bodyPr>
          <a:lstStyle/>
          <a:p>
            <a:r>
              <a:rPr lang="en-US" b="1">
                <a:solidFill>
                  <a:schemeClr val="accent2">
                    <a:lumMod val="50000"/>
                  </a:schemeClr>
                </a:solidFill>
                <a:latin typeface="Times New Roman" pitchFamily="18" charset="0"/>
                <a:cs typeface="Times New Roman" pitchFamily="18" charset="0"/>
              </a:rPr>
              <a:t>Problem Statement</a:t>
            </a:r>
            <a:br>
              <a:rPr lang="en-US" b="1">
                <a:solidFill>
                  <a:schemeClr val="accent2">
                    <a:lumMod val="50000"/>
                  </a:schemeClr>
                </a:solidFill>
                <a:latin typeface="Times New Roman" pitchFamily="18" charset="0"/>
                <a:cs typeface="Times New Roman" pitchFamily="18" charset="0"/>
              </a:rPr>
            </a:br>
            <a:endParaRPr lang="en-US">
              <a:solidFill>
                <a:schemeClr val="accent2">
                  <a:lumMod val="50000"/>
                </a:schemeClr>
              </a:solidFill>
            </a:endParaRPr>
          </a:p>
        </p:txBody>
      </p:sp>
      <p:sp>
        <p:nvSpPr>
          <p:cNvPr id="3" name="Content Placeholder 2">
            <a:extLst>
              <a:ext uri="{FF2B5EF4-FFF2-40B4-BE49-F238E27FC236}">
                <a16:creationId xmlns:a16="http://schemas.microsoft.com/office/drawing/2014/main" id="{640E8929-CFE2-C8A7-553D-C1439ED3ED9C}"/>
              </a:ext>
            </a:extLst>
          </p:cNvPr>
          <p:cNvSpPr>
            <a:spLocks noGrp="1"/>
          </p:cNvSpPr>
          <p:nvPr>
            <p:ph idx="1"/>
          </p:nvPr>
        </p:nvSpPr>
        <p:spPr>
          <a:xfrm>
            <a:off x="481781" y="1279525"/>
            <a:ext cx="8382000" cy="5441950"/>
          </a:xfrm>
        </p:spPr>
        <p:txBody>
          <a:bodyPr vert="horz" lIns="91440" tIns="45720" rIns="91440" bIns="45720" rtlCol="0" anchor="t">
            <a:noAutofit/>
          </a:bodyPr>
          <a:lstStyle/>
          <a:p>
            <a:r>
              <a:rPr lang="en-US" sz="1900" dirty="0">
                <a:solidFill>
                  <a:schemeClr val="tx2"/>
                </a:solidFill>
                <a:latin typeface="Times New Roman"/>
                <a:ea typeface="+mn-lt"/>
                <a:cs typeface="+mn-lt"/>
              </a:rPr>
              <a:t>Educational institutions worldwide face an unprecedented scalability crisis in subjective answer evaluation. While digital learning platforms serve millions of students globally, they remain constrained to multiple-choice assessments, unable to evaluate critical thinking,</a:t>
            </a:r>
          </a:p>
          <a:p>
            <a:endParaRPr lang="en-US" sz="1900" dirty="0">
              <a:solidFill>
                <a:schemeClr val="tx2"/>
              </a:solidFill>
              <a:latin typeface="Times New Roman"/>
              <a:ea typeface="Calibri"/>
              <a:cs typeface="Calibri"/>
            </a:endParaRPr>
          </a:p>
          <a:p>
            <a:r>
              <a:rPr lang="en-US" sz="1900" dirty="0">
                <a:solidFill>
                  <a:schemeClr val="tx2"/>
                </a:solidFill>
                <a:latin typeface="Times New Roman"/>
                <a:ea typeface="+mn-lt"/>
                <a:cs typeface="+mn-lt"/>
              </a:rPr>
              <a:t>Research Question:</a:t>
            </a:r>
            <a:br>
              <a:rPr lang="en-US" sz="1900" dirty="0">
                <a:solidFill>
                  <a:schemeClr val="tx2"/>
                </a:solidFill>
                <a:latin typeface="Times New Roman"/>
                <a:ea typeface="+mn-lt"/>
                <a:cs typeface="+mn-lt"/>
              </a:rPr>
            </a:br>
            <a:r>
              <a:rPr lang="en-US" sz="1900" dirty="0">
                <a:solidFill>
                  <a:schemeClr val="tx2"/>
                </a:solidFill>
                <a:latin typeface="Times New Roman"/>
                <a:ea typeface="+mn-lt"/>
                <a:cs typeface="+mn-lt"/>
              </a:rPr>
              <a:t>How can we develop an automated subjective answer evaluation system that maintains human-level accuracy while eliminating systematic bias and enabling real-time assessment across diverse academic domains?</a:t>
            </a:r>
            <a:endParaRPr lang="en-US" sz="1900" dirty="0">
              <a:solidFill>
                <a:schemeClr val="tx2"/>
              </a:solidFill>
              <a:latin typeface="Times New Roman"/>
              <a:ea typeface="Calibri"/>
              <a:cs typeface="Calibri"/>
            </a:endParaRPr>
          </a:p>
          <a:p>
            <a:endParaRPr lang="en-US" sz="1900" dirty="0">
              <a:solidFill>
                <a:schemeClr val="tx2"/>
              </a:solidFill>
              <a:latin typeface="Times New Roman"/>
              <a:ea typeface="+mn-lt"/>
              <a:cs typeface="+mn-lt"/>
            </a:endParaRPr>
          </a:p>
          <a:p>
            <a:r>
              <a:rPr lang="en-US" sz="1900" b="1" dirty="0">
                <a:solidFill>
                  <a:schemeClr val="tx2"/>
                </a:solidFill>
                <a:latin typeface="Times New Roman"/>
                <a:ea typeface="+mn-lt"/>
                <a:cs typeface="+mn-lt"/>
              </a:rPr>
              <a:t>Impact: Solving this challenge will transform educational assessment from a bottleneck into an enabler, allowing institutions to scale personalized learning while maintaining educational integrity and fairness.</a:t>
            </a:r>
            <a:endParaRPr lang="en-US" sz="1900" b="1" dirty="0">
              <a:solidFill>
                <a:schemeClr val="tx2"/>
              </a:solidFill>
              <a:latin typeface="Times New Roman"/>
              <a:ea typeface="Calibri"/>
              <a:cs typeface="Calibri"/>
            </a:endParaRPr>
          </a:p>
          <a:p>
            <a:endParaRPr lang="en-US" sz="1200" dirty="0">
              <a:ea typeface="Calibri"/>
              <a:cs typeface="Calibri"/>
            </a:endParaRPr>
          </a:p>
        </p:txBody>
      </p:sp>
      <p:sp>
        <p:nvSpPr>
          <p:cNvPr id="4" name="Date Placeholder 3">
            <a:extLst>
              <a:ext uri="{FF2B5EF4-FFF2-40B4-BE49-F238E27FC236}">
                <a16:creationId xmlns:a16="http://schemas.microsoft.com/office/drawing/2014/main" id="{C0D159A9-D4AE-BA16-A238-2C76DA7F2947}"/>
              </a:ext>
            </a:extLst>
          </p:cNvPr>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a:extLst>
              <a:ext uri="{FF2B5EF4-FFF2-40B4-BE49-F238E27FC236}">
                <a16:creationId xmlns:a16="http://schemas.microsoft.com/office/drawing/2014/main" id="{CA01C629-1971-C7F5-12A7-94B3DFECE31A}"/>
              </a:ext>
            </a:extLst>
          </p:cNvPr>
          <p:cNvPicPr preferRelativeResize="0"/>
          <p:nvPr/>
        </p:nvPicPr>
        <p:blipFill>
          <a:blip r:embed="rId2">
            <a:alphaModFix/>
          </a:blip>
          <a:stretch>
            <a:fillRect/>
          </a:stretch>
        </p:blipFill>
        <p:spPr>
          <a:xfrm>
            <a:off x="0" y="-4916"/>
            <a:ext cx="1344125" cy="1165850"/>
          </a:xfrm>
          <a:prstGeom prst="rect">
            <a:avLst/>
          </a:prstGeom>
          <a:noFill/>
          <a:ln>
            <a:noFill/>
          </a:ln>
        </p:spPr>
      </p:pic>
    </p:spTree>
    <p:extLst>
      <p:ext uri="{BB962C8B-B14F-4D97-AF65-F5344CB8AC3E}">
        <p14:creationId xmlns:p14="http://schemas.microsoft.com/office/powerpoint/2010/main" val="8823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C09BB-DAC0-15D3-5746-87EBE8D4B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4D984-EDC1-D35C-D123-4176D2C1ECA7}"/>
              </a:ext>
            </a:extLst>
          </p:cNvPr>
          <p:cNvSpPr>
            <a:spLocks noGrp="1"/>
          </p:cNvSpPr>
          <p:nvPr>
            <p:ph type="title"/>
          </p:nvPr>
        </p:nvSpPr>
        <p:spPr/>
        <p:txBody>
          <a:bodyPr>
            <a:normAutofit fontScale="90000"/>
          </a:bodyPr>
          <a:lstStyle/>
          <a:p>
            <a:r>
              <a:rPr lang="en-US" b="1">
                <a:solidFill>
                  <a:schemeClr val="accent2">
                    <a:lumMod val="50000"/>
                  </a:schemeClr>
                </a:solidFill>
                <a:latin typeface="Times New Roman" pitchFamily="18" charset="0"/>
                <a:cs typeface="Times New Roman" pitchFamily="18" charset="0"/>
              </a:rPr>
              <a:t>Literature Survey</a:t>
            </a:r>
            <a:br>
              <a:rPr lang="en-US" b="1">
                <a:solidFill>
                  <a:schemeClr val="accent2">
                    <a:lumMod val="50000"/>
                  </a:schemeClr>
                </a:solidFill>
                <a:latin typeface="Times New Roman" pitchFamily="18" charset="0"/>
                <a:cs typeface="Times New Roman" pitchFamily="18" charset="0"/>
              </a:rPr>
            </a:br>
            <a:endParaRPr lang="en-US">
              <a:solidFill>
                <a:schemeClr val="accent2">
                  <a:lumMod val="50000"/>
                </a:schemeClr>
              </a:solidFill>
            </a:endParaRPr>
          </a:p>
        </p:txBody>
      </p:sp>
      <p:sp>
        <p:nvSpPr>
          <p:cNvPr id="3" name="Content Placeholder 2">
            <a:extLst>
              <a:ext uri="{FF2B5EF4-FFF2-40B4-BE49-F238E27FC236}">
                <a16:creationId xmlns:a16="http://schemas.microsoft.com/office/drawing/2014/main" id="{3CB2BDF8-8241-0656-654F-C9CFD2F462CC}"/>
              </a:ext>
            </a:extLst>
          </p:cNvPr>
          <p:cNvSpPr>
            <a:spLocks noGrp="1"/>
          </p:cNvSpPr>
          <p:nvPr>
            <p:ph idx="1"/>
          </p:nvPr>
        </p:nvSpPr>
        <p:spPr>
          <a:xfrm>
            <a:off x="469490" y="1279525"/>
            <a:ext cx="8382000" cy="5441950"/>
          </a:xfrm>
        </p:spPr>
        <p:txBody>
          <a:bodyPr vert="horz" lIns="91440" tIns="45720" rIns="91440" bIns="45720" rtlCol="0" anchor="t">
            <a:noAutofit/>
          </a:bodyPr>
          <a:lstStyle/>
          <a:p>
            <a:r>
              <a:rPr lang="en-US" sz="1900">
                <a:solidFill>
                  <a:schemeClr val="tx2"/>
                </a:solidFill>
                <a:latin typeface="Times New Roman"/>
                <a:ea typeface="+mn-lt"/>
                <a:cs typeface="+mn-lt"/>
              </a:rPr>
              <a:t>Historical Development:</a:t>
            </a:r>
            <a:br>
              <a:rPr lang="en-US" sz="1900">
                <a:solidFill>
                  <a:schemeClr val="tx2"/>
                </a:solidFill>
                <a:latin typeface="Times New Roman"/>
                <a:ea typeface="+mn-lt"/>
                <a:cs typeface="+mn-lt"/>
              </a:rPr>
            </a:br>
            <a:r>
              <a:rPr lang="en-US" sz="1800">
                <a:solidFill>
                  <a:schemeClr val="tx2"/>
                </a:solidFill>
                <a:latin typeface="Times New Roman"/>
                <a:ea typeface="+mn-lt"/>
                <a:cs typeface="+mn-lt"/>
              </a:rPr>
              <a:t>Automated answer evaluation has evolved from early keyword-matching systems to sophisticated deep learning approaches. The field has progressively moved toward more nuanced evaluation methods capable of handling diverse question types across different academic domains.</a:t>
            </a:r>
          </a:p>
          <a:p>
            <a:endParaRPr lang="en-US" sz="1900">
              <a:solidFill>
                <a:schemeClr val="tx2"/>
              </a:solidFill>
              <a:latin typeface="Times New Roman"/>
              <a:ea typeface="+mn-lt"/>
              <a:cs typeface="+mn-lt"/>
            </a:endParaRPr>
          </a:p>
          <a:p>
            <a:r>
              <a:rPr lang="en-US" sz="1900">
                <a:solidFill>
                  <a:schemeClr val="tx2"/>
                </a:solidFill>
                <a:latin typeface="Times New Roman"/>
                <a:ea typeface="+mn-lt"/>
                <a:cs typeface="+mn-lt"/>
              </a:rPr>
              <a:t>Key Research Milestones:</a:t>
            </a:r>
          </a:p>
          <a:p>
            <a:pPr lvl="1">
              <a:buFont typeface="Courier New" pitchFamily="34" charset="0"/>
              <a:buChar char="o"/>
            </a:pPr>
            <a:r>
              <a:rPr lang="en-US" sz="1500">
                <a:solidFill>
                  <a:schemeClr val="tx2"/>
                </a:solidFill>
                <a:latin typeface="Times New Roman"/>
                <a:ea typeface="+mn-lt"/>
                <a:cs typeface="+mn-lt"/>
              </a:rPr>
              <a:t>Early Systems: Keyword matching and pattern recognition approaches</a:t>
            </a:r>
          </a:p>
          <a:p>
            <a:pPr lvl="1">
              <a:buFont typeface="Courier New" pitchFamily="34" charset="0"/>
              <a:buChar char="o"/>
            </a:pPr>
            <a:r>
              <a:rPr lang="en-US" sz="1500">
                <a:solidFill>
                  <a:schemeClr val="tx2"/>
                </a:solidFill>
                <a:latin typeface="Times New Roman"/>
                <a:ea typeface="+mn-lt"/>
                <a:cs typeface="+mn-lt"/>
              </a:rPr>
              <a:t>NLP Integration: Semantic similarity models and deep learning methods</a:t>
            </a:r>
          </a:p>
          <a:p>
            <a:pPr lvl="1">
              <a:buFont typeface="Courier New" pitchFamily="34" charset="0"/>
              <a:buChar char="o"/>
            </a:pPr>
            <a:r>
              <a:rPr lang="en-US" sz="1500">
                <a:solidFill>
                  <a:schemeClr val="tx2"/>
                </a:solidFill>
                <a:latin typeface="Times New Roman"/>
                <a:ea typeface="+mn-lt"/>
                <a:cs typeface="+mn-lt"/>
              </a:rPr>
              <a:t>Transformer Era: BERT-based embeddings and contextual understanding</a:t>
            </a:r>
          </a:p>
          <a:p>
            <a:pPr lvl="1">
              <a:buFont typeface="Courier New" pitchFamily="34" charset="0"/>
              <a:buChar char="o"/>
            </a:pPr>
            <a:r>
              <a:rPr lang="en-US" sz="1500">
                <a:solidFill>
                  <a:schemeClr val="tx2"/>
                </a:solidFill>
                <a:latin typeface="Times New Roman"/>
                <a:ea typeface="+mn-lt"/>
                <a:cs typeface="+mn-lt"/>
              </a:rPr>
              <a:t>OCR Integration: Processing handwritten responses alongside digital text2</a:t>
            </a:r>
            <a:endParaRPr lang="en-US" sz="1500">
              <a:solidFill>
                <a:schemeClr val="tx2"/>
              </a:solidFill>
              <a:latin typeface="Times New Roman"/>
              <a:ea typeface="Calibri"/>
              <a:cs typeface="Calibri"/>
            </a:endParaRPr>
          </a:p>
          <a:p>
            <a:pPr lvl="1">
              <a:buFont typeface="Courier New" pitchFamily="34" charset="0"/>
              <a:buChar char="o"/>
            </a:pPr>
            <a:endParaRPr lang="en-US" sz="1500">
              <a:solidFill>
                <a:schemeClr val="tx2"/>
              </a:solidFill>
              <a:latin typeface="Times New Roman"/>
              <a:ea typeface="+mn-lt"/>
              <a:cs typeface="+mn-lt"/>
            </a:endParaRPr>
          </a:p>
          <a:p>
            <a:r>
              <a:rPr lang="en-US" sz="1900">
                <a:solidFill>
                  <a:schemeClr val="tx2"/>
                </a:solidFill>
                <a:latin typeface="Times New Roman"/>
                <a:ea typeface="+mn-lt"/>
                <a:cs typeface="+mn-lt"/>
              </a:rPr>
              <a:t>Current Research Focus:</a:t>
            </a:r>
            <a:br>
              <a:rPr lang="en-US" sz="1900">
                <a:solidFill>
                  <a:schemeClr val="tx2"/>
                </a:solidFill>
                <a:latin typeface="Times New Roman"/>
                <a:ea typeface="+mn-lt"/>
                <a:cs typeface="+mn-lt"/>
              </a:rPr>
            </a:br>
            <a:r>
              <a:rPr lang="en-US" sz="1800">
                <a:solidFill>
                  <a:schemeClr val="tx2"/>
                </a:solidFill>
                <a:latin typeface="Times New Roman"/>
                <a:ea typeface="+mn-lt"/>
                <a:cs typeface="+mn-lt"/>
              </a:rPr>
              <a:t>Recent advances emphasize semantic understanding beyond simple keyword matching, with integration of Optical Character Recognition (OCR) and Natural Language Processing (NLP) technologies becoming central to modern automated assessment systems.</a:t>
            </a:r>
          </a:p>
          <a:p>
            <a:endParaRPr lang="en-US" sz="2000">
              <a:solidFill>
                <a:schemeClr val="tx2"/>
              </a:solidFill>
              <a:latin typeface="Calibri"/>
              <a:ea typeface="Calibri"/>
              <a:cs typeface="Calibri"/>
            </a:endParaRPr>
          </a:p>
        </p:txBody>
      </p:sp>
      <p:sp>
        <p:nvSpPr>
          <p:cNvPr id="4" name="Date Placeholder 3">
            <a:extLst>
              <a:ext uri="{FF2B5EF4-FFF2-40B4-BE49-F238E27FC236}">
                <a16:creationId xmlns:a16="http://schemas.microsoft.com/office/drawing/2014/main" id="{497425F8-A869-9B25-322D-601300F07DB6}"/>
              </a:ext>
            </a:extLst>
          </p:cNvPr>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a:extLst>
              <a:ext uri="{FF2B5EF4-FFF2-40B4-BE49-F238E27FC236}">
                <a16:creationId xmlns:a16="http://schemas.microsoft.com/office/drawing/2014/main" id="{DBA19D7F-DD3F-141D-8C77-72A8588AFF89}"/>
              </a:ext>
            </a:extLst>
          </p:cNvPr>
          <p:cNvPicPr preferRelativeResize="0"/>
          <p:nvPr/>
        </p:nvPicPr>
        <p:blipFill>
          <a:blip r:embed="rId2">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95075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05B86-DCE7-5D5C-B370-08954DC4EE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B50F12-DCA0-FA6F-C1AF-9FCB9D1BADD5}"/>
              </a:ext>
            </a:extLst>
          </p:cNvPr>
          <p:cNvSpPr>
            <a:spLocks noGrp="1"/>
          </p:cNvSpPr>
          <p:nvPr>
            <p:ph type="title"/>
          </p:nvPr>
        </p:nvSpPr>
        <p:spPr/>
        <p:txBody>
          <a:bodyPr>
            <a:normAutofit fontScale="90000"/>
          </a:bodyPr>
          <a:lstStyle/>
          <a:p>
            <a:r>
              <a:rPr lang="en-US" b="1">
                <a:solidFill>
                  <a:schemeClr val="accent2">
                    <a:lumMod val="50000"/>
                  </a:schemeClr>
                </a:solidFill>
                <a:latin typeface="Times New Roman" pitchFamily="18" charset="0"/>
                <a:cs typeface="Times New Roman" pitchFamily="18" charset="0"/>
              </a:rPr>
              <a:t>Literature Survey</a:t>
            </a:r>
            <a:br>
              <a:rPr lang="en-US" b="1">
                <a:solidFill>
                  <a:schemeClr val="accent2">
                    <a:lumMod val="50000"/>
                  </a:schemeClr>
                </a:solidFill>
                <a:latin typeface="Times New Roman" pitchFamily="18" charset="0"/>
                <a:cs typeface="Times New Roman" pitchFamily="18" charset="0"/>
              </a:rPr>
            </a:br>
            <a:endParaRPr lang="en-US">
              <a:solidFill>
                <a:schemeClr val="accent2">
                  <a:lumMod val="50000"/>
                </a:schemeClr>
              </a:solidFill>
            </a:endParaRPr>
          </a:p>
        </p:txBody>
      </p:sp>
      <p:sp>
        <p:nvSpPr>
          <p:cNvPr id="3" name="Content Placeholder 2">
            <a:extLst>
              <a:ext uri="{FF2B5EF4-FFF2-40B4-BE49-F238E27FC236}">
                <a16:creationId xmlns:a16="http://schemas.microsoft.com/office/drawing/2014/main" id="{505F3840-BE51-2771-049B-9A63029ACCA0}"/>
              </a:ext>
            </a:extLst>
          </p:cNvPr>
          <p:cNvSpPr>
            <a:spLocks noGrp="1"/>
          </p:cNvSpPr>
          <p:nvPr>
            <p:ph idx="1"/>
          </p:nvPr>
        </p:nvSpPr>
        <p:spPr>
          <a:xfrm>
            <a:off x="469490" y="1279525"/>
            <a:ext cx="8382000" cy="5441950"/>
          </a:xfrm>
        </p:spPr>
        <p:txBody>
          <a:bodyPr vert="horz" lIns="91440" tIns="45720" rIns="91440" bIns="45720" rtlCol="0" anchor="t">
            <a:noAutofit/>
          </a:bodyPr>
          <a:lstStyle/>
          <a:p>
            <a:r>
              <a:rPr lang="en-US" sz="1900">
                <a:solidFill>
                  <a:schemeClr val="tx2"/>
                </a:solidFill>
                <a:latin typeface="Times New Roman"/>
                <a:ea typeface="+mn-lt"/>
                <a:cs typeface="+mn-lt"/>
              </a:rPr>
              <a:t>Short Answer Grading Systems:</a:t>
            </a:r>
            <a:br>
              <a:rPr lang="en-US" sz="1900">
                <a:latin typeface="Times New Roman"/>
                <a:ea typeface="+mn-lt"/>
                <a:cs typeface="+mn-lt"/>
              </a:rPr>
            </a:br>
            <a:r>
              <a:rPr lang="en-US" sz="1800">
                <a:solidFill>
                  <a:schemeClr val="tx2"/>
                </a:solidFill>
                <a:latin typeface="Times New Roman"/>
                <a:ea typeface="+mn-lt"/>
                <a:cs typeface="+mn-lt"/>
              </a:rPr>
              <a:t>Aggarwal et al. (2024) present significant advancement through Engineering Short Answer Feedback (</a:t>
            </a:r>
            <a:r>
              <a:rPr lang="en-US" sz="1800" err="1">
                <a:solidFill>
                  <a:schemeClr val="tx2"/>
                </a:solidFill>
                <a:latin typeface="Times New Roman"/>
                <a:ea typeface="+mn-lt"/>
                <a:cs typeface="+mn-lt"/>
              </a:rPr>
              <a:t>EngSAF</a:t>
            </a:r>
            <a:r>
              <a:rPr lang="en-US" sz="1800">
                <a:solidFill>
                  <a:schemeClr val="tx2"/>
                </a:solidFill>
                <a:latin typeface="Times New Roman"/>
                <a:ea typeface="+mn-lt"/>
                <a:cs typeface="+mn-lt"/>
              </a:rPr>
              <a:t>) dataset with 5.8k student answers, demonstrating practical viability through deployment at IIT Bombay. However, systems trained on short answers struggle with coherence assessment across multiple sentences.</a:t>
            </a:r>
            <a:endParaRPr lang="en-US" sz="1800">
              <a:solidFill>
                <a:schemeClr val="tx2"/>
              </a:solidFill>
              <a:ea typeface="Calibri"/>
              <a:cs typeface="Calibri"/>
            </a:endParaRPr>
          </a:p>
          <a:p>
            <a:endParaRPr lang="en-US" sz="1800">
              <a:solidFill>
                <a:schemeClr val="tx2"/>
              </a:solidFill>
              <a:latin typeface="Times New Roman"/>
              <a:ea typeface="+mn-lt"/>
              <a:cs typeface="+mn-lt"/>
            </a:endParaRPr>
          </a:p>
          <a:p>
            <a:r>
              <a:rPr lang="en-US" sz="1900">
                <a:solidFill>
                  <a:schemeClr val="tx2"/>
                </a:solidFill>
                <a:latin typeface="Times New Roman"/>
                <a:ea typeface="+mn-lt"/>
                <a:cs typeface="+mn-lt"/>
              </a:rPr>
              <a:t>Machine Learning Approaches:</a:t>
            </a:r>
          </a:p>
          <a:p>
            <a:pPr lvl="1">
              <a:buFont typeface="Courier New" pitchFamily="34" charset="0"/>
              <a:buChar char="o"/>
            </a:pPr>
            <a:r>
              <a:rPr lang="en-US" sz="1500">
                <a:solidFill>
                  <a:schemeClr val="tx2"/>
                </a:solidFill>
                <a:latin typeface="Times New Roman"/>
                <a:ea typeface="+mn-lt"/>
                <a:cs typeface="+mn-lt"/>
              </a:rPr>
              <a:t>Kumari et al. (2023): Automatic subjective answer evaluation incorporating grammar checks, keyword scanning, and similarity measures</a:t>
            </a:r>
            <a:endParaRPr lang="en-US" sz="1500">
              <a:solidFill>
                <a:schemeClr val="tx2"/>
              </a:solidFill>
              <a:latin typeface="Times New Roman"/>
              <a:cs typeface="Times New Roman"/>
            </a:endParaRPr>
          </a:p>
          <a:p>
            <a:pPr lvl="1">
              <a:buFont typeface="Courier New" pitchFamily="34" charset="0"/>
              <a:buChar char="o"/>
            </a:pPr>
            <a:r>
              <a:rPr lang="en-US" sz="1500">
                <a:solidFill>
                  <a:schemeClr val="tx2"/>
                </a:solidFill>
                <a:latin typeface="Times New Roman"/>
                <a:ea typeface="+mn-lt"/>
                <a:cs typeface="+mn-lt"/>
              </a:rPr>
              <a:t>Sebastian et al. (2021): </a:t>
            </a:r>
            <a:r>
              <a:rPr lang="en-US" sz="1500" err="1">
                <a:solidFill>
                  <a:schemeClr val="tx2"/>
                </a:solidFill>
                <a:latin typeface="Times New Roman"/>
                <a:ea typeface="+mn-lt"/>
                <a:cs typeface="+mn-lt"/>
              </a:rPr>
              <a:t>DigiValuate</a:t>
            </a:r>
            <a:r>
              <a:rPr lang="en-US" sz="1500">
                <a:solidFill>
                  <a:schemeClr val="tx2"/>
                </a:solidFill>
                <a:latin typeface="Times New Roman"/>
                <a:ea typeface="+mn-lt"/>
                <a:cs typeface="+mn-lt"/>
              </a:rPr>
              <a:t> system using OCR and string-based similarity with semantic analysis</a:t>
            </a:r>
            <a:endParaRPr lang="en-US" sz="1500">
              <a:solidFill>
                <a:schemeClr val="tx2"/>
              </a:solidFill>
              <a:latin typeface="Times New Roman"/>
              <a:cs typeface="Times New Roman"/>
            </a:endParaRPr>
          </a:p>
          <a:p>
            <a:pPr lvl="1">
              <a:buFont typeface="Courier New" pitchFamily="34" charset="0"/>
              <a:buChar char="o"/>
            </a:pPr>
            <a:endParaRPr lang="en-US" sz="1500">
              <a:solidFill>
                <a:schemeClr val="tx2"/>
              </a:solidFill>
              <a:latin typeface="Times New Roman"/>
              <a:ea typeface="+mn-lt"/>
              <a:cs typeface="+mn-lt"/>
            </a:endParaRPr>
          </a:p>
          <a:p>
            <a:r>
              <a:rPr lang="en-US" sz="1900">
                <a:solidFill>
                  <a:schemeClr val="tx2"/>
                </a:solidFill>
                <a:latin typeface="Times New Roman"/>
                <a:ea typeface="+mn-lt"/>
                <a:cs typeface="+mn-lt"/>
              </a:rPr>
              <a:t>NLP Techniques:</a:t>
            </a:r>
            <a:br>
              <a:rPr lang="en-US" sz="1900">
                <a:latin typeface="Times New Roman"/>
                <a:ea typeface="+mn-lt"/>
                <a:cs typeface="+mn-lt"/>
              </a:rPr>
            </a:br>
            <a:r>
              <a:rPr lang="en-US" sz="1800">
                <a:solidFill>
                  <a:schemeClr val="tx2"/>
                </a:solidFill>
                <a:latin typeface="Times New Roman"/>
                <a:ea typeface="+mn-lt"/>
                <a:cs typeface="+mn-lt"/>
              </a:rPr>
              <a:t>Deepak et al. (2024) emphasized multiple similarity measures including cosine similarity, Jaccard similarity, and synonym similarity for comprehensive evaluation. Different metrics prove effective for different answer types, supporting multi-dimensional evaluation frameworks</a:t>
            </a:r>
            <a:endParaRPr lang="en-US" sz="1800">
              <a:solidFill>
                <a:schemeClr val="tx2"/>
              </a:solidFill>
              <a:latin typeface="Times New Roman"/>
              <a:cs typeface="Times New Roman"/>
            </a:endParaRPr>
          </a:p>
          <a:p>
            <a:pPr marL="0" indent="0">
              <a:buNone/>
            </a:pPr>
            <a:endParaRPr lang="en-US" sz="1900">
              <a:solidFill>
                <a:schemeClr val="tx2"/>
              </a:solidFill>
              <a:latin typeface="Times New Roman"/>
              <a:ea typeface="Calibri"/>
              <a:cs typeface="Calibri"/>
            </a:endParaRPr>
          </a:p>
        </p:txBody>
      </p:sp>
      <p:sp>
        <p:nvSpPr>
          <p:cNvPr id="4" name="Date Placeholder 3">
            <a:extLst>
              <a:ext uri="{FF2B5EF4-FFF2-40B4-BE49-F238E27FC236}">
                <a16:creationId xmlns:a16="http://schemas.microsoft.com/office/drawing/2014/main" id="{FE831DB0-ED55-648D-A3FA-19B1F0C3C21C}"/>
              </a:ext>
            </a:extLst>
          </p:cNvPr>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a:extLst>
              <a:ext uri="{FF2B5EF4-FFF2-40B4-BE49-F238E27FC236}">
                <a16:creationId xmlns:a16="http://schemas.microsoft.com/office/drawing/2014/main" id="{659A9997-B996-F700-3C41-EE01EDD8A477}"/>
              </a:ext>
            </a:extLst>
          </p:cNvPr>
          <p:cNvPicPr preferRelativeResize="0"/>
          <p:nvPr/>
        </p:nvPicPr>
        <p:blipFill>
          <a:blip r:embed="rId2">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315600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02B7A-2AC0-76EE-63FB-15A081DAC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66672-8853-F475-CF8B-E6D215B6AC30}"/>
              </a:ext>
            </a:extLst>
          </p:cNvPr>
          <p:cNvSpPr>
            <a:spLocks noGrp="1"/>
          </p:cNvSpPr>
          <p:nvPr>
            <p:ph type="title"/>
          </p:nvPr>
        </p:nvSpPr>
        <p:spPr/>
        <p:txBody>
          <a:bodyPr>
            <a:normAutofit fontScale="90000"/>
          </a:bodyPr>
          <a:lstStyle/>
          <a:p>
            <a:r>
              <a:rPr lang="en-US" b="1">
                <a:solidFill>
                  <a:schemeClr val="accent2">
                    <a:lumMod val="50000"/>
                  </a:schemeClr>
                </a:solidFill>
                <a:latin typeface="Times New Roman" pitchFamily="18" charset="0"/>
                <a:cs typeface="Times New Roman" pitchFamily="18" charset="0"/>
              </a:rPr>
              <a:t>Literature Survey</a:t>
            </a:r>
            <a:br>
              <a:rPr lang="en-US" b="1">
                <a:solidFill>
                  <a:schemeClr val="accent2">
                    <a:lumMod val="50000"/>
                  </a:schemeClr>
                </a:solidFill>
                <a:latin typeface="Times New Roman" pitchFamily="18" charset="0"/>
                <a:cs typeface="Times New Roman" pitchFamily="18" charset="0"/>
              </a:rPr>
            </a:br>
            <a:endParaRPr lang="en-US">
              <a:solidFill>
                <a:schemeClr val="accent2">
                  <a:lumMod val="50000"/>
                </a:schemeClr>
              </a:solidFill>
            </a:endParaRPr>
          </a:p>
        </p:txBody>
      </p:sp>
      <p:sp>
        <p:nvSpPr>
          <p:cNvPr id="3" name="Content Placeholder 2">
            <a:extLst>
              <a:ext uri="{FF2B5EF4-FFF2-40B4-BE49-F238E27FC236}">
                <a16:creationId xmlns:a16="http://schemas.microsoft.com/office/drawing/2014/main" id="{1A63CFFA-49C6-3D48-D341-95A97983F6BB}"/>
              </a:ext>
            </a:extLst>
          </p:cNvPr>
          <p:cNvSpPr>
            <a:spLocks noGrp="1"/>
          </p:cNvSpPr>
          <p:nvPr>
            <p:ph idx="1"/>
          </p:nvPr>
        </p:nvSpPr>
        <p:spPr>
          <a:xfrm>
            <a:off x="469490" y="1279525"/>
            <a:ext cx="8382000" cy="5441950"/>
          </a:xfrm>
        </p:spPr>
        <p:txBody>
          <a:bodyPr vert="horz" lIns="91440" tIns="45720" rIns="91440" bIns="45720" rtlCol="0" anchor="t">
            <a:noAutofit/>
          </a:bodyPr>
          <a:lstStyle/>
          <a:p>
            <a:r>
              <a:rPr lang="en-US" sz="1900" b="1" dirty="0">
                <a:solidFill>
                  <a:schemeClr val="tx2"/>
                </a:solidFill>
                <a:latin typeface="Times New Roman"/>
                <a:ea typeface="+mn-lt"/>
                <a:cs typeface="Times New Roman"/>
              </a:rPr>
              <a:t>Methodological Concerns:</a:t>
            </a:r>
            <a:br>
              <a:rPr lang="en-US" sz="1900" b="1" dirty="0">
                <a:latin typeface="Times New Roman"/>
                <a:ea typeface="+mn-lt"/>
                <a:cs typeface="Times New Roman"/>
              </a:rPr>
            </a:br>
            <a:r>
              <a:rPr lang="en-US" sz="1800" b="1" dirty="0">
                <a:solidFill>
                  <a:schemeClr val="tx2"/>
                </a:solidFill>
                <a:latin typeface="Times New Roman"/>
                <a:ea typeface="+mn-lt"/>
                <a:cs typeface="Times New Roman"/>
              </a:rPr>
              <a:t>Many studies rely on classification accuracy, treating scoring as discrete categorization. However, </a:t>
            </a:r>
            <a:r>
              <a:rPr lang="en-US" sz="1800" b="1" dirty="0">
                <a:solidFill>
                  <a:schemeClr val="tx2"/>
                </a:solidFill>
                <a:latin typeface="Times New Roman"/>
                <a:ea typeface="Calibri"/>
                <a:cs typeface="Times New Roman"/>
              </a:rPr>
              <a:t>this fails to capture nuanced subjective evaluation where partial credit and gradual quality differences are essential</a:t>
            </a:r>
            <a:r>
              <a:rPr lang="en-US" sz="1800" b="1" dirty="0">
                <a:solidFill>
                  <a:schemeClr val="tx2"/>
                </a:solidFill>
                <a:latin typeface="Times New Roman"/>
                <a:ea typeface="+mn-lt"/>
                <a:cs typeface="Times New Roman"/>
              </a:rPr>
              <a:t>.</a:t>
            </a:r>
            <a:endParaRPr lang="en-US" b="1" dirty="0">
              <a:solidFill>
                <a:schemeClr val="tx2"/>
              </a:solidFill>
              <a:latin typeface="Calibri"/>
              <a:ea typeface="Calibri"/>
              <a:cs typeface="Calibri"/>
            </a:endParaRPr>
          </a:p>
          <a:p>
            <a:endParaRPr lang="en-US" sz="1900" b="1" dirty="0">
              <a:solidFill>
                <a:schemeClr val="tx2"/>
              </a:solidFill>
              <a:latin typeface="Times New Roman"/>
              <a:ea typeface="+mn-lt"/>
              <a:cs typeface="Times New Roman"/>
            </a:endParaRPr>
          </a:p>
          <a:p>
            <a:pPr>
              <a:buFont typeface="Courier New,monospace" pitchFamily="34" charset="0"/>
              <a:buChar char="o"/>
            </a:pPr>
            <a:r>
              <a:rPr lang="en-US" sz="1900" dirty="0">
                <a:solidFill>
                  <a:schemeClr val="tx2"/>
                </a:solidFill>
                <a:latin typeface="Times New Roman"/>
                <a:ea typeface="Calibri"/>
                <a:cs typeface="Times New Roman"/>
              </a:rPr>
              <a:t>Ordinal Classification Insights:</a:t>
            </a:r>
            <a:br>
              <a:rPr lang="en-US" sz="1900" dirty="0">
                <a:latin typeface="Times New Roman"/>
                <a:ea typeface="Calibri"/>
                <a:cs typeface="Times New Roman"/>
              </a:rPr>
            </a:br>
            <a:r>
              <a:rPr lang="en-US" sz="1800" dirty="0">
                <a:solidFill>
                  <a:schemeClr val="tx2"/>
                </a:solidFill>
                <a:latin typeface="Times New Roman"/>
                <a:ea typeface="Calibri"/>
                <a:cs typeface="Times New Roman"/>
              </a:rPr>
              <a:t>Nature (2022) research on ordinal classification demonstrates that methods specifically designed for ranked outcomes maintain ordered relationships where ordering represents meaningful grading relationships. However, systematic comparison between ordinal classification and regression approaches in automated evaluation remains </a:t>
            </a:r>
            <a:r>
              <a:rPr lang="en-US" sz="1800" dirty="0">
                <a:solidFill>
                  <a:schemeClr val="tx2"/>
                </a:solidFill>
                <a:latin typeface="Times New Roman"/>
                <a:ea typeface="+mn-lt"/>
                <a:cs typeface="Times New Roman"/>
              </a:rPr>
              <a:t>limited</a:t>
            </a:r>
            <a:r>
              <a:rPr lang="en-US" sz="1800" dirty="0">
                <a:solidFill>
                  <a:schemeClr val="tx2"/>
                </a:solidFill>
                <a:latin typeface="Times New Roman"/>
                <a:ea typeface="Calibri"/>
                <a:cs typeface="Times New Roman"/>
              </a:rPr>
              <a:t>. </a:t>
            </a:r>
            <a:endParaRPr lang="en-US" sz="1800" dirty="0">
              <a:solidFill>
                <a:schemeClr val="tx2"/>
              </a:solidFill>
              <a:latin typeface="Times New Roman"/>
              <a:ea typeface="+mn-lt"/>
              <a:cs typeface="Calibri"/>
            </a:endParaRPr>
          </a:p>
          <a:p>
            <a:pPr>
              <a:buFont typeface="Courier New,monospace" pitchFamily="34" charset="0"/>
              <a:buChar char="o"/>
            </a:pPr>
            <a:endParaRPr lang="en-US" sz="1800" dirty="0">
              <a:solidFill>
                <a:schemeClr val="tx2"/>
              </a:solidFill>
              <a:latin typeface="Times New Roman"/>
              <a:ea typeface="+mn-lt"/>
              <a:cs typeface="Times New Roman"/>
            </a:endParaRPr>
          </a:p>
          <a:p>
            <a:pPr>
              <a:buFont typeface="Courier New,monospace" pitchFamily="34" charset="0"/>
              <a:buChar char="o"/>
            </a:pPr>
            <a:r>
              <a:rPr lang="en-US" sz="1900" dirty="0">
                <a:solidFill>
                  <a:schemeClr val="tx2"/>
                </a:solidFill>
                <a:latin typeface="Times New Roman"/>
                <a:ea typeface="+mn-lt"/>
                <a:cs typeface="Calibri"/>
              </a:rPr>
              <a:t>Domain Generalization Challenge:</a:t>
            </a:r>
            <a:br>
              <a:rPr lang="en-US" sz="1900" dirty="0">
                <a:latin typeface="Times New Roman"/>
                <a:ea typeface="+mn-lt"/>
                <a:cs typeface="+mn-lt"/>
              </a:rPr>
            </a:br>
            <a:r>
              <a:rPr lang="en-US" sz="1800" dirty="0">
                <a:solidFill>
                  <a:schemeClr val="tx2"/>
                </a:solidFill>
                <a:latin typeface="Times New Roman"/>
                <a:ea typeface="+mn-lt"/>
                <a:cs typeface="Calibri"/>
              </a:rPr>
              <a:t>Most systems require domain-specific customization, limiting broader applicability. Virdi et al. (2024) identified this as a critical gap, noting that existing systems typically focus on specific subject areas without addressing scalability challenges.</a:t>
            </a:r>
            <a:endParaRPr lang="en-US" dirty="0">
              <a:solidFill>
                <a:schemeClr val="tx2"/>
              </a:solidFill>
              <a:cs typeface="Calibri"/>
            </a:endParaRPr>
          </a:p>
          <a:p>
            <a:endParaRPr lang="en-US" sz="1800" dirty="0">
              <a:solidFill>
                <a:schemeClr val="tx2"/>
              </a:solidFill>
              <a:latin typeface="Times New Roman"/>
              <a:ea typeface="+mn-lt"/>
              <a:cs typeface="Calibri"/>
            </a:endParaRPr>
          </a:p>
          <a:p>
            <a:endParaRPr lang="en-US" sz="1800" dirty="0">
              <a:solidFill>
                <a:schemeClr val="tx2"/>
              </a:solidFill>
              <a:latin typeface="Times New Roman"/>
              <a:ea typeface="Calibri"/>
              <a:cs typeface="Calibri"/>
            </a:endParaRPr>
          </a:p>
          <a:p>
            <a:endParaRPr lang="en-US" sz="1800" dirty="0">
              <a:solidFill>
                <a:schemeClr val="tx2"/>
              </a:solidFill>
              <a:latin typeface="Times New Roman"/>
              <a:ea typeface="Calibri"/>
              <a:cs typeface="Calibri"/>
            </a:endParaRPr>
          </a:p>
        </p:txBody>
      </p:sp>
      <p:sp>
        <p:nvSpPr>
          <p:cNvPr id="4" name="Date Placeholder 3">
            <a:extLst>
              <a:ext uri="{FF2B5EF4-FFF2-40B4-BE49-F238E27FC236}">
                <a16:creationId xmlns:a16="http://schemas.microsoft.com/office/drawing/2014/main" id="{19038807-1603-996E-F65E-FEB1CBE3AA3E}"/>
              </a:ext>
            </a:extLst>
          </p:cNvPr>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a:extLst>
              <a:ext uri="{FF2B5EF4-FFF2-40B4-BE49-F238E27FC236}">
                <a16:creationId xmlns:a16="http://schemas.microsoft.com/office/drawing/2014/main" id="{1F773F69-CF69-0603-A36E-7962A1CDFA3A}"/>
              </a:ext>
            </a:extLst>
          </p:cNvPr>
          <p:cNvPicPr preferRelativeResize="0"/>
          <p:nvPr/>
        </p:nvPicPr>
        <p:blipFill>
          <a:blip r:embed="rId2">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76374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B339F-7D9B-6278-0E9E-0A0229E026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6EE15F-B417-44EB-7E42-D5EDFA07F81B}"/>
              </a:ext>
            </a:extLst>
          </p:cNvPr>
          <p:cNvSpPr>
            <a:spLocks noGrp="1"/>
          </p:cNvSpPr>
          <p:nvPr>
            <p:ph type="title"/>
          </p:nvPr>
        </p:nvSpPr>
        <p:spPr/>
        <p:txBody>
          <a:bodyPr>
            <a:normAutofit fontScale="90000"/>
          </a:bodyPr>
          <a:lstStyle/>
          <a:p>
            <a:r>
              <a:rPr lang="en-US" b="1">
                <a:solidFill>
                  <a:schemeClr val="accent2">
                    <a:lumMod val="50000"/>
                  </a:schemeClr>
                </a:solidFill>
                <a:latin typeface="Times New Roman" pitchFamily="18" charset="0"/>
                <a:cs typeface="Times New Roman" pitchFamily="18" charset="0"/>
              </a:rPr>
              <a:t>Gap Analysis</a:t>
            </a:r>
            <a:br>
              <a:rPr lang="en-US" b="1">
                <a:solidFill>
                  <a:schemeClr val="accent2">
                    <a:lumMod val="50000"/>
                  </a:schemeClr>
                </a:solidFill>
                <a:latin typeface="Times New Roman" pitchFamily="18" charset="0"/>
                <a:cs typeface="Times New Roman" pitchFamily="18" charset="0"/>
              </a:rPr>
            </a:br>
            <a:endParaRPr lang="en-US">
              <a:solidFill>
                <a:schemeClr val="accent2">
                  <a:lumMod val="50000"/>
                </a:schemeClr>
              </a:solidFill>
            </a:endParaRPr>
          </a:p>
        </p:txBody>
      </p:sp>
      <p:graphicFrame>
        <p:nvGraphicFramePr>
          <p:cNvPr id="6" name="Content Placeholder 5">
            <a:extLst>
              <a:ext uri="{FF2B5EF4-FFF2-40B4-BE49-F238E27FC236}">
                <a16:creationId xmlns:a16="http://schemas.microsoft.com/office/drawing/2014/main" id="{170FBB1C-05DB-F855-2874-7EE781644136}"/>
              </a:ext>
            </a:extLst>
          </p:cNvPr>
          <p:cNvGraphicFramePr>
            <a:graphicFrameLocks noGrp="1"/>
          </p:cNvGraphicFramePr>
          <p:nvPr>
            <p:ph idx="1"/>
            <p:extLst>
              <p:ext uri="{D42A27DB-BD31-4B8C-83A1-F6EECF244321}">
                <p14:modId xmlns:p14="http://schemas.microsoft.com/office/powerpoint/2010/main" val="4065326385"/>
              </p:ext>
            </p:extLst>
          </p:nvPr>
        </p:nvGraphicFramePr>
        <p:xfrm>
          <a:off x="457200" y="1600200"/>
          <a:ext cx="8229600" cy="42824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710331025"/>
                    </a:ext>
                  </a:extLst>
                </a:gridCol>
                <a:gridCol w="2743200">
                  <a:extLst>
                    <a:ext uri="{9D8B030D-6E8A-4147-A177-3AD203B41FA5}">
                      <a16:colId xmlns:a16="http://schemas.microsoft.com/office/drawing/2014/main" val="3537617223"/>
                    </a:ext>
                  </a:extLst>
                </a:gridCol>
                <a:gridCol w="2743200">
                  <a:extLst>
                    <a:ext uri="{9D8B030D-6E8A-4147-A177-3AD203B41FA5}">
                      <a16:colId xmlns:a16="http://schemas.microsoft.com/office/drawing/2014/main" val="604910071"/>
                    </a:ext>
                  </a:extLst>
                </a:gridCol>
              </a:tblGrid>
              <a:tr h="370840">
                <a:tc>
                  <a:txBody>
                    <a:bodyPr/>
                    <a:lstStyle/>
                    <a:p>
                      <a:pPr lvl="0" algn="l">
                        <a:lnSpc>
                          <a:spcPct val="100000"/>
                        </a:lnSpc>
                        <a:spcBef>
                          <a:spcPts val="0"/>
                        </a:spcBef>
                        <a:spcAft>
                          <a:spcPts val="0"/>
                        </a:spcAft>
                        <a:buNone/>
                      </a:pPr>
                      <a:r>
                        <a:rPr lang="en-US" sz="1800" b="0" i="0" u="none" strike="noStrike" noProof="0">
                          <a:solidFill>
                            <a:schemeClr val="bg1"/>
                          </a:solidFill>
                          <a:latin typeface="Calibri"/>
                        </a:rPr>
                        <a:t>Aspect</a:t>
                      </a:r>
                    </a:p>
                  </a:txBody>
                  <a:tcPr/>
                </a:tc>
                <a:tc>
                  <a:txBody>
                    <a:bodyPr/>
                    <a:lstStyle/>
                    <a:p>
                      <a:pPr lvl="0">
                        <a:buNone/>
                      </a:pPr>
                      <a:r>
                        <a:rPr lang="en-US" sz="1800" b="0" i="0" u="none" strike="noStrike" noProof="0">
                          <a:latin typeface="Calibri"/>
                        </a:rPr>
                        <a:t>Current Literature</a:t>
                      </a:r>
                      <a:endParaRPr lang="en-US"/>
                    </a:p>
                  </a:txBody>
                  <a:tcPr/>
                </a:tc>
                <a:tc>
                  <a:txBody>
                    <a:bodyPr/>
                    <a:lstStyle/>
                    <a:p>
                      <a:pPr lvl="0">
                        <a:buNone/>
                      </a:pPr>
                      <a:r>
                        <a:rPr lang="en-US" sz="1800" b="0" i="0" u="none" strike="noStrike" noProof="0">
                          <a:latin typeface="Calibri"/>
                        </a:rPr>
                        <a:t>Our Contribution</a:t>
                      </a:r>
                      <a:endParaRPr lang="en-US"/>
                    </a:p>
                  </a:txBody>
                  <a:tcPr/>
                </a:tc>
                <a:extLst>
                  <a:ext uri="{0D108BD9-81ED-4DB2-BD59-A6C34878D82A}">
                    <a16:rowId xmlns:a16="http://schemas.microsoft.com/office/drawing/2014/main" val="834023691"/>
                  </a:ext>
                </a:extLst>
              </a:tr>
              <a:tr h="711200">
                <a:tc>
                  <a:txBody>
                    <a:bodyPr/>
                    <a:lstStyle/>
                    <a:p>
                      <a:pPr lvl="0">
                        <a:buNone/>
                      </a:pPr>
                      <a:r>
                        <a:rPr lang="en-US" sz="1800" b="0" i="0" u="none" strike="noStrike" noProof="0">
                          <a:latin typeface="Calibri"/>
                        </a:rPr>
                        <a:t>Dataset Size</a:t>
                      </a:r>
                      <a:endParaRPr lang="en-US"/>
                    </a:p>
                  </a:txBody>
                  <a:tcPr/>
                </a:tc>
                <a:tc>
                  <a:txBody>
                    <a:bodyPr/>
                    <a:lstStyle/>
                    <a:p>
                      <a:pPr lvl="0">
                        <a:buNone/>
                      </a:pPr>
                      <a:r>
                        <a:rPr lang="en-US" sz="1800" b="0" i="0" u="none" strike="noStrike" noProof="0">
                          <a:latin typeface="Calibri"/>
                        </a:rPr>
                        <a:t>Typically, &lt;1,000 samples</a:t>
                      </a:r>
                      <a:endParaRPr lang="en-US"/>
                    </a:p>
                  </a:txBody>
                  <a:tcPr/>
                </a:tc>
                <a:tc>
                  <a:txBody>
                    <a:bodyPr/>
                    <a:lstStyle/>
                    <a:p>
                      <a:pPr lvl="0">
                        <a:buNone/>
                      </a:pPr>
                      <a:r>
                        <a:rPr lang="en-US" sz="1800" b="0" i="0" u="none" strike="noStrike" noProof="0">
                          <a:latin typeface="Calibri"/>
                        </a:rPr>
                        <a:t>4,500 samples across domains</a:t>
                      </a:r>
                      <a:endParaRPr lang="en-US"/>
                    </a:p>
                  </a:txBody>
                  <a:tcPr/>
                </a:tc>
                <a:extLst>
                  <a:ext uri="{0D108BD9-81ED-4DB2-BD59-A6C34878D82A}">
                    <a16:rowId xmlns:a16="http://schemas.microsoft.com/office/drawing/2014/main" val="2416523550"/>
                  </a:ext>
                </a:extLst>
              </a:tr>
              <a:tr h="370840">
                <a:tc>
                  <a:txBody>
                    <a:bodyPr/>
                    <a:lstStyle/>
                    <a:p>
                      <a:pPr lvl="0">
                        <a:buNone/>
                      </a:pPr>
                      <a:r>
                        <a:rPr lang="en-US" sz="1800" b="0" i="0" u="none" strike="noStrike" noProof="0">
                          <a:latin typeface="Calibri"/>
                        </a:rPr>
                        <a:t>Domain Coverage</a:t>
                      </a:r>
                      <a:endParaRPr lang="en-US"/>
                    </a:p>
                  </a:txBody>
                  <a:tcPr/>
                </a:tc>
                <a:tc>
                  <a:txBody>
                    <a:bodyPr/>
                    <a:lstStyle/>
                    <a:p>
                      <a:pPr lvl="0">
                        <a:buNone/>
                      </a:pPr>
                      <a:r>
                        <a:rPr lang="en-US" sz="1800" b="0" i="0" u="none" strike="noStrike" noProof="0">
                          <a:latin typeface="Calibri"/>
                        </a:rPr>
                        <a:t>Single domain focus</a:t>
                      </a:r>
                      <a:endParaRPr lang="en-US"/>
                    </a:p>
                  </a:txBody>
                  <a:tcPr/>
                </a:tc>
                <a:tc>
                  <a:txBody>
                    <a:bodyPr/>
                    <a:lstStyle/>
                    <a:p>
                      <a:pPr lvl="0">
                        <a:buNone/>
                      </a:pPr>
                      <a:r>
                        <a:rPr lang="en-US" sz="1800" b="0" i="0" u="none" strike="noStrike" noProof="0">
                          <a:latin typeface="Calibri"/>
                        </a:rPr>
                        <a:t>Multi-domain (STEM, Humanities, Arts)</a:t>
                      </a:r>
                      <a:endParaRPr lang="en-US"/>
                    </a:p>
                  </a:txBody>
                  <a:tcPr/>
                </a:tc>
                <a:extLst>
                  <a:ext uri="{0D108BD9-81ED-4DB2-BD59-A6C34878D82A}">
                    <a16:rowId xmlns:a16="http://schemas.microsoft.com/office/drawing/2014/main" val="3503825576"/>
                  </a:ext>
                </a:extLst>
              </a:tr>
              <a:tr h="370840">
                <a:tc>
                  <a:txBody>
                    <a:bodyPr/>
                    <a:lstStyle/>
                    <a:p>
                      <a:pPr lvl="0">
                        <a:buNone/>
                      </a:pPr>
                      <a:r>
                        <a:rPr lang="en-US" sz="1800" b="0" i="0" u="none" strike="noStrike" noProof="0">
                          <a:latin typeface="Calibri"/>
                        </a:rPr>
                        <a:t>Answer Length</a:t>
                      </a:r>
                      <a:endParaRPr lang="en-US"/>
                    </a:p>
                  </a:txBody>
                  <a:tcPr/>
                </a:tc>
                <a:tc>
                  <a:txBody>
                    <a:bodyPr/>
                    <a:lstStyle/>
                    <a:p>
                      <a:pPr lvl="0">
                        <a:buNone/>
                      </a:pPr>
                      <a:r>
                        <a:rPr lang="en-US" sz="1800" b="0" i="0" u="none" strike="noStrike" noProof="0">
                          <a:latin typeface="Calibri"/>
                        </a:rPr>
                        <a:t>Very short or full essays</a:t>
                      </a:r>
                      <a:endParaRPr lang="en-US"/>
                    </a:p>
                  </a:txBody>
                  <a:tcPr/>
                </a:tc>
                <a:tc>
                  <a:txBody>
                    <a:bodyPr/>
                    <a:lstStyle/>
                    <a:p>
                      <a:pPr lvl="0">
                        <a:buNone/>
                      </a:pPr>
                      <a:r>
                        <a:rPr lang="en-US" sz="1800" b="0" i="0" u="none" strike="noStrike" noProof="0">
                          <a:latin typeface="Calibri"/>
                        </a:rPr>
                        <a:t>Medium-length structured responses</a:t>
                      </a:r>
                      <a:endParaRPr lang="en-US"/>
                    </a:p>
                  </a:txBody>
                  <a:tcPr/>
                </a:tc>
                <a:extLst>
                  <a:ext uri="{0D108BD9-81ED-4DB2-BD59-A6C34878D82A}">
                    <a16:rowId xmlns:a16="http://schemas.microsoft.com/office/drawing/2014/main" val="441877211"/>
                  </a:ext>
                </a:extLst>
              </a:tr>
              <a:tr h="370840">
                <a:tc>
                  <a:txBody>
                    <a:bodyPr/>
                    <a:lstStyle/>
                    <a:p>
                      <a:pPr lvl="0">
                        <a:buNone/>
                      </a:pPr>
                      <a:r>
                        <a:rPr lang="en-US" sz="1800" b="0" i="0" u="none" strike="noStrike" noProof="0">
                          <a:latin typeface="Calibri"/>
                        </a:rPr>
                        <a:t>Methodological Comparison</a:t>
                      </a:r>
                      <a:endParaRPr lang="en-US"/>
                    </a:p>
                  </a:txBody>
                  <a:tcPr/>
                </a:tc>
                <a:tc>
                  <a:txBody>
                    <a:bodyPr/>
                    <a:lstStyle/>
                    <a:p>
                      <a:pPr lvl="0">
                        <a:buNone/>
                      </a:pPr>
                      <a:r>
                        <a:rPr lang="en-US" sz="1800" b="0" i="0" u="none" strike="noStrike" noProof="0">
                          <a:latin typeface="Calibri"/>
                        </a:rPr>
                        <a:t>Limited classification vs regression</a:t>
                      </a:r>
                      <a:endParaRPr lang="en-US"/>
                    </a:p>
                  </a:txBody>
                  <a:tcPr/>
                </a:tc>
                <a:tc>
                  <a:txBody>
                    <a:bodyPr/>
                    <a:lstStyle/>
                    <a:p>
                      <a:pPr lvl="0">
                        <a:buNone/>
                      </a:pPr>
                      <a:r>
                        <a:rPr lang="en-US" sz="1800" b="0" i="0" u="none" strike="noStrike" noProof="0">
                          <a:latin typeface="Calibri"/>
                        </a:rPr>
                        <a:t>Systematic ordinal classification study</a:t>
                      </a:r>
                      <a:endParaRPr lang="en-US"/>
                    </a:p>
                  </a:txBody>
                  <a:tcPr/>
                </a:tc>
                <a:extLst>
                  <a:ext uri="{0D108BD9-81ED-4DB2-BD59-A6C34878D82A}">
                    <a16:rowId xmlns:a16="http://schemas.microsoft.com/office/drawing/2014/main" val="4150072810"/>
                  </a:ext>
                </a:extLst>
              </a:tr>
              <a:tr h="370840">
                <a:tc>
                  <a:txBody>
                    <a:bodyPr/>
                    <a:lstStyle/>
                    <a:p>
                      <a:pPr lvl="0">
                        <a:buNone/>
                      </a:pPr>
                      <a:r>
                        <a:rPr lang="en-US" sz="1800" b="0" i="0" u="none" strike="noStrike" noProof="0">
                          <a:latin typeface="Calibri"/>
                        </a:rPr>
                        <a:t>Bias Analysis</a:t>
                      </a:r>
                      <a:endParaRPr lang="en-US"/>
                    </a:p>
                  </a:txBody>
                  <a:tcPr/>
                </a:tc>
                <a:tc>
                  <a:txBody>
                    <a:bodyPr/>
                    <a:lstStyle/>
                    <a:p>
                      <a:pPr lvl="0">
                        <a:buNone/>
                      </a:pPr>
                      <a:r>
                        <a:rPr lang="en-US" sz="1800" b="0" i="0" u="none" strike="noStrike" noProof="0">
                          <a:latin typeface="Calibri"/>
                        </a:rPr>
                        <a:t>Insufficient methodological attention</a:t>
                      </a:r>
                      <a:endParaRPr lang="en-US"/>
                    </a:p>
                  </a:txBody>
                  <a:tcPr/>
                </a:tc>
                <a:tc>
                  <a:txBody>
                    <a:bodyPr/>
                    <a:lstStyle/>
                    <a:p>
                      <a:pPr lvl="0">
                        <a:buNone/>
                      </a:pPr>
                      <a:r>
                        <a:rPr lang="en-US" sz="1800" b="0" i="0" u="none" strike="noStrike" noProof="0">
                          <a:latin typeface="Calibri"/>
                        </a:rPr>
                        <a:t>Comprehensive bias analysis framework</a:t>
                      </a:r>
                      <a:endParaRPr lang="en-US"/>
                    </a:p>
                  </a:txBody>
                  <a:tcPr/>
                </a:tc>
                <a:extLst>
                  <a:ext uri="{0D108BD9-81ED-4DB2-BD59-A6C34878D82A}">
                    <a16:rowId xmlns:a16="http://schemas.microsoft.com/office/drawing/2014/main" val="787204711"/>
                  </a:ext>
                </a:extLst>
              </a:tr>
              <a:tr h="370840">
                <a:tc>
                  <a:txBody>
                    <a:bodyPr/>
                    <a:lstStyle/>
                    <a:p>
                      <a:pPr lvl="0">
                        <a:buNone/>
                      </a:pPr>
                      <a:r>
                        <a:rPr lang="en-US" sz="1800" b="0" i="0" u="none" strike="noStrike" noProof="0">
                          <a:latin typeface="Calibri"/>
                        </a:rPr>
                        <a:t>Evaluation Metrics</a:t>
                      </a:r>
                      <a:endParaRPr lang="en-US"/>
                    </a:p>
                  </a:txBody>
                  <a:tcPr/>
                </a:tc>
                <a:tc>
                  <a:txBody>
                    <a:bodyPr/>
                    <a:lstStyle/>
                    <a:p>
                      <a:pPr lvl="0">
                        <a:buNone/>
                      </a:pPr>
                      <a:r>
                        <a:rPr lang="en-US" sz="1800" b="0" i="0" u="none" strike="noStrike" noProof="0">
                          <a:latin typeface="Calibri"/>
                        </a:rPr>
                        <a:t>Accuracy-based problems</a:t>
                      </a:r>
                      <a:endParaRPr lang="en-US"/>
                    </a:p>
                  </a:txBody>
                  <a:tcPr/>
                </a:tc>
                <a:tc>
                  <a:txBody>
                    <a:bodyPr/>
                    <a:lstStyle/>
                    <a:p>
                      <a:pPr lvl="0">
                        <a:buNone/>
                      </a:pPr>
                      <a:r>
                        <a:rPr lang="en-US" sz="1800" b="0" i="0" u="none" strike="noStrike" noProof="0">
                          <a:latin typeface="Calibri"/>
                        </a:rPr>
                        <a:t>QWK and ordinal-aware metrics</a:t>
                      </a:r>
                      <a:endParaRPr lang="en-US"/>
                    </a:p>
                  </a:txBody>
                  <a:tcPr/>
                </a:tc>
                <a:extLst>
                  <a:ext uri="{0D108BD9-81ED-4DB2-BD59-A6C34878D82A}">
                    <a16:rowId xmlns:a16="http://schemas.microsoft.com/office/drawing/2014/main" val="3434493303"/>
                  </a:ext>
                </a:extLst>
              </a:tr>
            </a:tbl>
          </a:graphicData>
        </a:graphic>
      </p:graphicFrame>
      <p:sp>
        <p:nvSpPr>
          <p:cNvPr id="4" name="Date Placeholder 3">
            <a:extLst>
              <a:ext uri="{FF2B5EF4-FFF2-40B4-BE49-F238E27FC236}">
                <a16:creationId xmlns:a16="http://schemas.microsoft.com/office/drawing/2014/main" id="{21507F93-474E-29F5-8ACF-91A74989685E}"/>
              </a:ext>
            </a:extLst>
          </p:cNvPr>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a:extLst>
              <a:ext uri="{FF2B5EF4-FFF2-40B4-BE49-F238E27FC236}">
                <a16:creationId xmlns:a16="http://schemas.microsoft.com/office/drawing/2014/main" id="{972FEF9E-5286-4C12-FBDC-DB0C244E4E75}"/>
              </a:ext>
            </a:extLst>
          </p:cNvPr>
          <p:cNvPicPr preferRelativeResize="0"/>
          <p:nvPr/>
        </p:nvPicPr>
        <p:blipFill>
          <a:blip r:embed="rId2">
            <a:alphaModFix/>
          </a:blip>
          <a:stretch>
            <a:fillRect/>
          </a:stretch>
        </p:blipFill>
        <p:spPr>
          <a:xfrm>
            <a:off x="-2038" y="2458"/>
            <a:ext cx="1344125" cy="1165850"/>
          </a:xfrm>
          <a:prstGeom prst="rect">
            <a:avLst/>
          </a:prstGeom>
          <a:noFill/>
          <a:ln>
            <a:noFill/>
          </a:ln>
        </p:spPr>
      </p:pic>
      <p:graphicFrame>
        <p:nvGraphicFramePr>
          <p:cNvPr id="10" name="Table 9">
            <a:extLst>
              <a:ext uri="{FF2B5EF4-FFF2-40B4-BE49-F238E27FC236}">
                <a16:creationId xmlns:a16="http://schemas.microsoft.com/office/drawing/2014/main" id="{72F8F9B3-5D04-B3C4-FEC0-2EF0FF8128E0}"/>
              </a:ext>
            </a:extLst>
          </p:cNvPr>
          <p:cNvGraphicFramePr>
            <a:graphicFrameLocks noGrp="1"/>
          </p:cNvGraphicFramePr>
          <p:nvPr>
            <p:extLst>
              <p:ext uri="{D42A27DB-BD31-4B8C-83A1-F6EECF244321}">
                <p14:modId xmlns:p14="http://schemas.microsoft.com/office/powerpoint/2010/main" val="4237066871"/>
              </p:ext>
            </p:extLst>
          </p:nvPr>
        </p:nvGraphicFramePr>
        <p:xfrm>
          <a:off x="1047750" y="3215640"/>
          <a:ext cx="3524250" cy="426720"/>
        </p:xfrm>
        <a:graphic>
          <a:graphicData uri="http://schemas.openxmlformats.org/drawingml/2006/table">
            <a:tbl>
              <a:tblPr bandRow="1">
                <a:tableStyleId>{5C22544A-7EE6-4342-B048-85BDC9FD1C3A}</a:tableStyleId>
              </a:tblPr>
              <a:tblGrid>
                <a:gridCol w="3524250">
                  <a:extLst>
                    <a:ext uri="{9D8B030D-6E8A-4147-A177-3AD203B41FA5}">
                      <a16:colId xmlns:a16="http://schemas.microsoft.com/office/drawing/2014/main" val="1696405670"/>
                    </a:ext>
                  </a:extLst>
                </a:gridCol>
              </a:tblGrid>
              <a:tr h="0">
                <a:tc>
                  <a:txBody>
                    <a:bodyPr/>
                    <a:lstStyle/>
                    <a:p>
                      <a:pPr lvl="0" algn="l">
                        <a:buNone/>
                      </a:pPr>
                      <a:endParaRPr lang="en-US" b="0">
                        <a:effectLst/>
                      </a:endParaRPr>
                    </a:p>
                  </a:txBody>
                  <a:tcPr marL="76200" marR="76200" marT="76200" marB="76200">
                    <a:lnL>
                      <a:noFill/>
                    </a:lnL>
                    <a:lnR>
                      <a:noFill/>
                    </a:lnR>
                    <a:lnT>
                      <a:noFill/>
                    </a:lnT>
                    <a:lnB>
                      <a:noFill/>
                    </a:lnB>
                    <a:noFill/>
                  </a:tcPr>
                </a:tc>
                <a:extLst>
                  <a:ext uri="{0D108BD9-81ED-4DB2-BD59-A6C34878D82A}">
                    <a16:rowId xmlns:a16="http://schemas.microsoft.com/office/drawing/2014/main" val="3341585490"/>
                  </a:ext>
                </a:extLst>
              </a:tr>
            </a:tbl>
          </a:graphicData>
        </a:graphic>
      </p:graphicFrame>
    </p:spTree>
    <p:extLst>
      <p:ext uri="{BB962C8B-B14F-4D97-AF65-F5344CB8AC3E}">
        <p14:creationId xmlns:p14="http://schemas.microsoft.com/office/powerpoint/2010/main" val="150001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34C3E-8349-C1CE-1B41-F51893675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FFF1B-9773-296A-F8D1-C986FA8C6122}"/>
              </a:ext>
            </a:extLst>
          </p:cNvPr>
          <p:cNvSpPr>
            <a:spLocks noGrp="1"/>
          </p:cNvSpPr>
          <p:nvPr>
            <p:ph type="title"/>
          </p:nvPr>
        </p:nvSpPr>
        <p:spPr>
          <a:xfrm>
            <a:off x="457200" y="274638"/>
            <a:ext cx="8229600" cy="715962"/>
          </a:xfrm>
        </p:spPr>
        <p:txBody>
          <a:bodyPr>
            <a:normAutofit fontScale="90000"/>
          </a:bodyPr>
          <a:lstStyle/>
          <a:p>
            <a:r>
              <a:rPr lang="en-US" b="1">
                <a:solidFill>
                  <a:schemeClr val="accent2">
                    <a:lumMod val="50000"/>
                  </a:schemeClr>
                </a:solidFill>
                <a:latin typeface="Times New Roman" pitchFamily="18" charset="0"/>
                <a:cs typeface="Times New Roman" pitchFamily="18" charset="0"/>
              </a:rPr>
              <a:t>Objectives</a:t>
            </a:r>
            <a:endParaRPr lang="en-US">
              <a:solidFill>
                <a:schemeClr val="accent2">
                  <a:lumMod val="50000"/>
                </a:schemeClr>
              </a:solidFill>
            </a:endParaRPr>
          </a:p>
        </p:txBody>
      </p:sp>
      <p:sp>
        <p:nvSpPr>
          <p:cNvPr id="3" name="Content Placeholder 2">
            <a:extLst>
              <a:ext uri="{FF2B5EF4-FFF2-40B4-BE49-F238E27FC236}">
                <a16:creationId xmlns:a16="http://schemas.microsoft.com/office/drawing/2014/main" id="{248FF744-EE92-FA59-D157-B5B4B0B41D5B}"/>
              </a:ext>
            </a:extLst>
          </p:cNvPr>
          <p:cNvSpPr>
            <a:spLocks noGrp="1"/>
          </p:cNvSpPr>
          <p:nvPr>
            <p:ph idx="1"/>
          </p:nvPr>
        </p:nvSpPr>
        <p:spPr>
          <a:xfrm>
            <a:off x="381000" y="1384095"/>
            <a:ext cx="8382000" cy="5441950"/>
          </a:xfrm>
        </p:spPr>
        <p:txBody>
          <a:bodyPr vert="horz" lIns="91440" tIns="45720" rIns="91440" bIns="45720" rtlCol="0" anchor="t">
            <a:noAutofit/>
          </a:bodyPr>
          <a:lstStyle/>
          <a:p>
            <a:r>
              <a:rPr lang="en-US" sz="2400" b="1">
                <a:solidFill>
                  <a:schemeClr val="tx2"/>
                </a:solidFill>
                <a:latin typeface="Times New Roman"/>
                <a:ea typeface="+mn-lt"/>
                <a:cs typeface="+mn-lt"/>
              </a:rPr>
              <a:t>Primary Objective: Revolutionize educational assessment by creating an intelligent, fair, and scalable automated answer evaluation system that delivers expert-level feedback with speed and precision across diverse academic domains.</a:t>
            </a:r>
            <a:endParaRPr lang="en-US" sz="2400" b="1">
              <a:solidFill>
                <a:schemeClr val="tx2"/>
              </a:solidFill>
              <a:latin typeface="Times New Roman"/>
              <a:ea typeface="Calibri"/>
              <a:cs typeface="Calibri"/>
            </a:endParaRPr>
          </a:p>
          <a:p>
            <a:endParaRPr lang="en-US" sz="1900" b="1">
              <a:solidFill>
                <a:schemeClr val="tx2"/>
              </a:solidFill>
              <a:latin typeface="Times New Roman"/>
              <a:ea typeface="+mn-lt"/>
              <a:cs typeface="+mn-lt"/>
            </a:endParaRPr>
          </a:p>
          <a:p>
            <a:r>
              <a:rPr lang="en-US" sz="2000" b="1">
                <a:solidFill>
                  <a:schemeClr val="tx2"/>
                </a:solidFill>
                <a:latin typeface="Times New Roman"/>
                <a:ea typeface="+mn-lt"/>
                <a:cs typeface="+mn-lt"/>
              </a:rPr>
              <a:t>Deployment Vision:</a:t>
            </a:r>
            <a:r>
              <a:rPr lang="en-US" sz="2000">
                <a:solidFill>
                  <a:schemeClr val="tx2"/>
                </a:solidFill>
                <a:latin typeface="Times New Roman"/>
                <a:ea typeface="+mn-lt"/>
                <a:cs typeface="+mn-lt"/>
              </a:rPr>
              <a:t> Enable immediate integration with DYPIU Moodle, competitive examination systems (UPSC, Banking), and global online learning platforms (Coursera, edX) while maintaining educational fairness and quality standards.</a:t>
            </a:r>
          </a:p>
          <a:p>
            <a:pPr algn="just">
              <a:lnSpc>
                <a:spcPct val="150000"/>
              </a:lnSpc>
            </a:pPr>
            <a:endParaRPr lang="en-US" sz="1900">
              <a:solidFill>
                <a:schemeClr val="tx2"/>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AB15717-CB27-2F01-5A09-14E622BFC738}"/>
              </a:ext>
            </a:extLst>
          </p:cNvPr>
          <p:cNvSpPr>
            <a:spLocks noGrp="1"/>
          </p:cNvSpPr>
          <p:nvPr>
            <p:ph type="dt" sz="half" idx="10"/>
          </p:nvPr>
        </p:nvSpPr>
        <p:spPr/>
        <p:txBody>
          <a:bodyPr/>
          <a:lstStyle/>
          <a:p>
            <a:fld id="{7208D082-E774-4977-9C81-58D9F71538C2}" type="datetime1">
              <a:rPr lang="en-US" smtClean="0"/>
              <a:pPr/>
              <a:t>6/15/2025</a:t>
            </a:fld>
            <a:endParaRPr lang="en-US"/>
          </a:p>
        </p:txBody>
      </p:sp>
      <p:pic>
        <p:nvPicPr>
          <p:cNvPr id="5" name="Google Shape;173;p25">
            <a:extLst>
              <a:ext uri="{FF2B5EF4-FFF2-40B4-BE49-F238E27FC236}">
                <a16:creationId xmlns:a16="http://schemas.microsoft.com/office/drawing/2014/main" id="{9EED76E3-F1F1-87E4-B10A-D4E0F19DEC37}"/>
              </a:ext>
            </a:extLst>
          </p:cNvPr>
          <p:cNvPicPr preferRelativeResize="0"/>
          <p:nvPr/>
        </p:nvPicPr>
        <p:blipFill>
          <a:blip r:embed="rId2">
            <a:alphaModFix/>
          </a:blip>
          <a:stretch>
            <a:fillRect/>
          </a:stretch>
        </p:blipFill>
        <p:spPr>
          <a:xfrm>
            <a:off x="31955" y="2458"/>
            <a:ext cx="1344125" cy="1165850"/>
          </a:xfrm>
          <a:prstGeom prst="rect">
            <a:avLst/>
          </a:prstGeom>
          <a:noFill/>
          <a:ln>
            <a:noFill/>
          </a:ln>
        </p:spPr>
      </p:pic>
    </p:spTree>
    <p:extLst>
      <p:ext uri="{BB962C8B-B14F-4D97-AF65-F5344CB8AC3E}">
        <p14:creationId xmlns:p14="http://schemas.microsoft.com/office/powerpoint/2010/main" val="885219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25</Slides>
  <Notes>1</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Subjective Answer Sheet Evaluation System Group no. 7</vt:lpstr>
      <vt:lpstr>Contents</vt:lpstr>
      <vt:lpstr>Introduction </vt:lpstr>
      <vt:lpstr>Problem Statement </vt:lpstr>
      <vt:lpstr>Literature Survey </vt:lpstr>
      <vt:lpstr>Literature Survey </vt:lpstr>
      <vt:lpstr>Literature Survey </vt:lpstr>
      <vt:lpstr>Gap Analysis </vt:lpstr>
      <vt:lpstr>Objectives</vt:lpstr>
      <vt:lpstr>Objectives</vt:lpstr>
      <vt:lpstr>Methodology</vt:lpstr>
      <vt:lpstr>Block Diagram</vt:lpstr>
      <vt:lpstr>Methodology – Feature Engineering</vt:lpstr>
      <vt:lpstr>Methodology -  Model Arch. and training</vt:lpstr>
      <vt:lpstr>Methodology </vt:lpstr>
      <vt:lpstr>System Architecture</vt:lpstr>
      <vt:lpstr>Results and Discussion </vt:lpstr>
      <vt:lpstr>Results and Discussion </vt:lpstr>
      <vt:lpstr>Confusion matrix</vt:lpstr>
      <vt:lpstr>Comparative Analysis</vt:lpstr>
      <vt:lpstr>Approach comparison Summary</vt:lpstr>
      <vt:lpstr>Bias Comparison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Jay Singh</dc:creator>
  <cp:revision>115</cp:revision>
  <dcterms:created xsi:type="dcterms:W3CDTF">2018-04-01T07:04:01Z</dcterms:created>
  <dcterms:modified xsi:type="dcterms:W3CDTF">2025-06-15T11:21:40Z</dcterms:modified>
</cp:coreProperties>
</file>