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6" r:id="rId2"/>
    <p:sldId id="257" r:id="rId3"/>
    <p:sldId id="270" r:id="rId4"/>
    <p:sldId id="258" r:id="rId5"/>
    <p:sldId id="271" r:id="rId6"/>
    <p:sldId id="269" r:id="rId7"/>
    <p:sldId id="262" r:id="rId8"/>
    <p:sldId id="267" r:id="rId9"/>
    <p:sldId id="268" r:id="rId10"/>
    <p:sldId id="272" r:id="rId11"/>
    <p:sldId id="273" r:id="rId12"/>
    <p:sldId id="265" r:id="rId13"/>
    <p:sldId id="27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66" d="100"/>
          <a:sy n="66" d="100"/>
        </p:scale>
        <p:origin x="1282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6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1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4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458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61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15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9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45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8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5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4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6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8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93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Ic_9Wbn704&amp;t=1282s&amp;pp=ygUYamF2YSBuZXR3b3JrIHByb2dyYW1taW5n" TargetMode="External"/><Relationship Id="rId2" Type="http://schemas.openxmlformats.org/officeDocument/2006/relationships/hyperlink" Target="https://www.javatpoint.com/socket-programm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2270"/>
            <a:ext cx="9144000" cy="1000028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Java Based TCP Chat-Room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0392" y="5122928"/>
            <a:ext cx="4313852" cy="1655762"/>
          </a:xfrm>
        </p:spPr>
        <p:txBody>
          <a:bodyPr/>
          <a:lstStyle/>
          <a:p>
            <a:pPr algn="r"/>
            <a:r>
              <a:rPr lang="en-US" dirty="0"/>
              <a:t>~by (20BEC123) </a:t>
            </a:r>
            <a:r>
              <a:rPr lang="en-US" dirty="0" err="1"/>
              <a:t>Soumik</a:t>
            </a:r>
            <a:r>
              <a:rPr lang="en-US" dirty="0"/>
              <a:t> Mohapatra</a:t>
            </a:r>
          </a:p>
          <a:p>
            <a:pPr algn="r"/>
            <a:r>
              <a:rPr lang="en-US" dirty="0"/>
              <a:t>(21BEC027) Aum Dhabalia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8C032-6DAF-E7D4-7B13-DB4051EB3C74}"/>
              </a:ext>
            </a:extLst>
          </p:cNvPr>
          <p:cNvSpPr txBox="1"/>
          <p:nvPr/>
        </p:nvSpPr>
        <p:spPr>
          <a:xfrm>
            <a:off x="3424332" y="1631098"/>
            <a:ext cx="4879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Computer Networks (2EC702) Project</a:t>
            </a:r>
            <a:endParaRPr lang="en-IN" sz="2800" dirty="0"/>
          </a:p>
        </p:txBody>
      </p:sp>
      <p:pic>
        <p:nvPicPr>
          <p:cNvPr id="5" name="Picture 4" descr="A close-up of a sign">
            <a:extLst>
              <a:ext uri="{FF2B5EF4-FFF2-40B4-BE49-F238E27FC236}">
                <a16:creationId xmlns:a16="http://schemas.microsoft.com/office/drawing/2014/main" id="{A013772E-CAFE-EBFB-E0D8-46D8B362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153" y="126055"/>
            <a:ext cx="2380271" cy="1217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BEB18-A85C-AA6D-122F-00BD99483EF5}"/>
              </a:ext>
            </a:extLst>
          </p:cNvPr>
          <p:cNvSpPr txBox="1"/>
          <p:nvPr/>
        </p:nvSpPr>
        <p:spPr>
          <a:xfrm>
            <a:off x="1338939" y="4361978"/>
            <a:ext cx="70306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Submitted to Dr. Sachin </a:t>
            </a:r>
            <a:r>
              <a:rPr lang="en-US" sz="2600" dirty="0" err="1"/>
              <a:t>Gajjar</a:t>
            </a:r>
            <a:endParaRPr lang="en-IN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9758-9503-D993-5B9D-4A3B1339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F768-AAC5-B3FF-3817-15BDD5F3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Platform : Windows OS</a:t>
            </a:r>
          </a:p>
          <a:p>
            <a:r>
              <a:rPr lang="en-IN" dirty="0"/>
              <a:t>Editor : Notepad++</a:t>
            </a:r>
          </a:p>
          <a:p>
            <a:r>
              <a:rPr lang="en-IN" dirty="0"/>
              <a:t>Language : Java programming environment.</a:t>
            </a:r>
          </a:p>
          <a:p>
            <a:r>
              <a:rPr lang="en-IN" dirty="0"/>
              <a:t>Programming Concept : Socket Programming in 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04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CD0B-875B-D420-5155-59505962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40"/>
            <a:ext cx="10515600" cy="776288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92BAF-5B53-8E2B-7200-2705D35C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7" y="904240"/>
            <a:ext cx="11185145" cy="59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cs typeface="Bahnschrift Condensed" panose="020B0502040204020203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  <a:cs typeface="Bahnschrift Condensed" panose="020B0502040204020203" charset="0"/>
              </a:rPr>
              <a:t>Learned Socket programming in Java.</a:t>
            </a:r>
          </a:p>
          <a:p>
            <a:r>
              <a:rPr lang="en-US" dirty="0">
                <a:latin typeface="+mj-lt"/>
                <a:cs typeface="Bahnschrift Condensed" panose="020B0502040204020203" charset="0"/>
              </a:rPr>
              <a:t>Learned transmission control protocol (TCP).</a:t>
            </a:r>
          </a:p>
          <a:p>
            <a:r>
              <a:rPr lang="en-US" dirty="0">
                <a:latin typeface="+mj-lt"/>
                <a:cs typeface="Bahnschrift Condensed" panose="020B0502040204020203" charset="0"/>
              </a:rPr>
              <a:t>Explored concept </a:t>
            </a:r>
            <a:r>
              <a:rPr lang="en-US">
                <a:latin typeface="+mj-lt"/>
                <a:cs typeface="Bahnschrift Condensed" panose="020B0502040204020203" charset="0"/>
              </a:rPr>
              <a:t>of multi-threading </a:t>
            </a:r>
            <a:r>
              <a:rPr lang="en-US" dirty="0">
                <a:latin typeface="+mj-lt"/>
                <a:cs typeface="Bahnschrift Condensed" panose="020B0502040204020203" charset="0"/>
              </a:rPr>
              <a:t>for managing real-time client communication management.</a:t>
            </a:r>
          </a:p>
          <a:p>
            <a:endParaRPr lang="en-US" dirty="0">
              <a:latin typeface="+mj-lt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5CD6-3C54-A6AC-411C-0AAF4B2A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2413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C3D13-8EF2-A4A5-EE7B-8A8D8B89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0931"/>
            <a:ext cx="9905999" cy="4410270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[1].   </a:t>
            </a: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Network Programming with Java by Richard M Reese</a:t>
            </a:r>
            <a:endParaRPr lang="en-US" sz="2400" b="0" i="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[2].   Java Network Programming (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Javatpoint</a:t>
            </a: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400" b="0" i="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 rtl="0" fontAlgn="base">
              <a:buNone/>
            </a:pPr>
            <a:r>
              <a:rPr lang="en-US" sz="2400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[3].  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Simple Chat-Room </a:t>
            </a:r>
            <a:r>
              <a:rPr lang="en-US" sz="2400" b="0" i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in Java</a:t>
            </a:r>
            <a:endParaRPr lang="en-US" sz="2400" b="0" i="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32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76EFA-AB51-2E93-C796-340B4BBF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953" y="2148219"/>
            <a:ext cx="8060094" cy="2561561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906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27584"/>
            <a:ext cx="9905999" cy="43636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tx1"/>
                </a:solidFill>
              </a:rPr>
              <a:t>Overview on Chat applications</a:t>
            </a:r>
          </a:p>
          <a:p>
            <a:r>
              <a:rPr lang="en-US" dirty="0"/>
              <a:t>Introduction to TCP</a:t>
            </a:r>
          </a:p>
          <a:p>
            <a:r>
              <a:rPr lang="en-US" dirty="0">
                <a:solidFill>
                  <a:schemeClr val="tx1"/>
                </a:solidFill>
              </a:rPr>
              <a:t>Introduction to</a:t>
            </a:r>
            <a:r>
              <a:rPr lang="en-US" dirty="0"/>
              <a:t> Sockets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Block Diagram (Java Client-Server Model)</a:t>
            </a:r>
          </a:p>
          <a:p>
            <a:r>
              <a:rPr lang="en-US" dirty="0">
                <a:solidFill>
                  <a:schemeClr val="tx1"/>
                </a:solidFill>
              </a:rPr>
              <a:t>Tools and technology used</a:t>
            </a:r>
          </a:p>
          <a:p>
            <a:r>
              <a:rPr lang="en-US" dirty="0">
                <a:solidFill>
                  <a:schemeClr val="tx1"/>
                </a:solidFill>
              </a:rPr>
              <a:t>Output</a:t>
            </a:r>
          </a:p>
          <a:p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B10A-8333-5844-7B74-3E50424C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58E8-379C-3644-87C4-13AE9B624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implement TCP based chat application in Java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219623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1" y="494522"/>
            <a:ext cx="9905998" cy="1005406"/>
          </a:xfrm>
        </p:spPr>
        <p:txBody>
          <a:bodyPr/>
          <a:lstStyle/>
          <a:p>
            <a:r>
              <a:rPr lang="en-US" dirty="0">
                <a:ln/>
                <a:solidFill>
                  <a:schemeClr val="tx1"/>
                </a:solidFill>
                <a:cs typeface="Calibri" panose="020F0502020204030204" pitchFamily="34" charset="0"/>
                <a:sym typeface="+mn-ea"/>
              </a:rPr>
              <a:t>Overview on Chat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7660"/>
            <a:ext cx="10515600" cy="4351338"/>
          </a:xfrm>
        </p:spPr>
        <p:txBody>
          <a:bodyPr>
            <a:normAutofit fontScale="97500"/>
          </a:bodyPr>
          <a:lstStyle/>
          <a:p>
            <a:pPr algn="l"/>
            <a:r>
              <a:rPr lang="en-US" dirty="0">
                <a:latin typeface="+mj-lt"/>
                <a:cs typeface="Bahnschrift Condensed" panose="020B0502040204020203" charset="0"/>
                <a:sym typeface="+mn-ea"/>
              </a:rPr>
              <a:t>A chat application is a messaging service platform where multiple clients communicate with each other either in group or one-to-one manner.</a:t>
            </a:r>
          </a:p>
          <a:p>
            <a:pPr algn="l"/>
            <a:r>
              <a:rPr lang="en-US" dirty="0">
                <a:latin typeface="+mj-lt"/>
                <a:cs typeface="Bahnschrift Condensed" panose="020B0502040204020203" charset="0"/>
                <a:sym typeface="+mn-ea"/>
              </a:rPr>
              <a:t>Allows real-time communication which can be video-chat, audio-chat or text-chat.</a:t>
            </a:r>
          </a:p>
          <a:p>
            <a:pPr algn="l"/>
            <a:r>
              <a:rPr lang="en-US" dirty="0">
                <a:latin typeface="+mj-lt"/>
                <a:cs typeface="Bahnschrift Condensed" panose="020B0502040204020203" charset="0"/>
                <a:sym typeface="+mn-ea"/>
              </a:rPr>
              <a:t>Popular Apps: WhatsApp, Microsoft Teams, Google Meet, etc.</a:t>
            </a:r>
          </a:p>
          <a:p>
            <a:pPr algn="l"/>
            <a:r>
              <a:rPr lang="en-US" dirty="0">
                <a:latin typeface="+mj-lt"/>
                <a:cs typeface="Bahnschrift Condensed" panose="020B0502040204020203" charset="0"/>
                <a:sym typeface="+mn-ea"/>
              </a:rPr>
              <a:t>Uses a client-server architecture for managing communication between multiple clients.</a:t>
            </a:r>
            <a:endParaRPr lang="en-US" dirty="0">
              <a:latin typeface="+mj-lt"/>
              <a:cs typeface="Bahnschrift Condense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AF06-A4FF-28EE-6E01-EDD263868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3041"/>
          </a:xfrm>
        </p:spPr>
        <p:txBody>
          <a:bodyPr/>
          <a:lstStyle/>
          <a:p>
            <a:r>
              <a:rPr lang="en-IN" dirty="0"/>
              <a:t>Introduction to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63F1-6576-FD13-CDFC-9DDDC896A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1559"/>
            <a:ext cx="9905999" cy="427964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Transmission Control Protocol</a:t>
            </a:r>
          </a:p>
          <a:p>
            <a:r>
              <a:rPr lang="en-IN" dirty="0"/>
              <a:t>Connection-Oriented Protocol</a:t>
            </a:r>
          </a:p>
          <a:p>
            <a:r>
              <a:rPr lang="en-IN" dirty="0"/>
              <a:t>Communication standard enabling device and application to exchange messages over a network.</a:t>
            </a:r>
          </a:p>
          <a:p>
            <a:r>
              <a:rPr lang="en-IN" dirty="0"/>
              <a:t>Follows TCP/IP model suite</a:t>
            </a:r>
          </a:p>
          <a:p>
            <a:r>
              <a:rPr lang="en-IN" dirty="0"/>
              <a:t>Features :-</a:t>
            </a:r>
          </a:p>
          <a:p>
            <a:pPr lvl="1"/>
            <a:r>
              <a:rPr lang="en-IN" dirty="0"/>
              <a:t>Reliability : error detection, packet retransmission, packet sequencing</a:t>
            </a:r>
          </a:p>
          <a:p>
            <a:pPr lvl="1"/>
            <a:r>
              <a:rPr lang="en-IN" dirty="0"/>
              <a:t>Connection maintenance</a:t>
            </a:r>
          </a:p>
          <a:p>
            <a:pPr lvl="1"/>
            <a:r>
              <a:rPr lang="en-IN" dirty="0"/>
              <a:t>Security and precedence</a:t>
            </a:r>
          </a:p>
          <a:p>
            <a:pPr lvl="1"/>
            <a:r>
              <a:rPr lang="en-IN" dirty="0"/>
              <a:t>Full-Duplex Connection</a:t>
            </a:r>
          </a:p>
          <a:p>
            <a:pPr lvl="1"/>
            <a:r>
              <a:rPr lang="en-IN" dirty="0"/>
              <a:t>Graceful Shutdown</a:t>
            </a:r>
          </a:p>
        </p:txBody>
      </p:sp>
    </p:spTree>
    <p:extLst>
      <p:ext uri="{BB962C8B-B14F-4D97-AF65-F5344CB8AC3E}">
        <p14:creationId xmlns:p14="http://schemas.microsoft.com/office/powerpoint/2010/main" val="49938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1579-F4C4-9FDF-569B-84B7333C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9694"/>
          </a:xfrm>
        </p:spPr>
        <p:txBody>
          <a:bodyPr/>
          <a:lstStyle/>
          <a:p>
            <a:r>
              <a:rPr lang="en-IN" dirty="0"/>
              <a:t>Introduction to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5089-A581-77FF-F690-D692A954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8143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+mj-lt"/>
              </a:rPr>
              <a:t>A socket is an endpoint in a two-way communication channel that carries data between application programs.</a:t>
            </a:r>
          </a:p>
          <a:p>
            <a:r>
              <a:rPr lang="en-US" b="0" i="0" dirty="0">
                <a:effectLst/>
                <a:latin typeface="+mj-lt"/>
              </a:rPr>
              <a:t>Sockets work at the application layer, binding an IP address to port number to communicate information about the client device, destination server and the applications involved.</a:t>
            </a:r>
          </a:p>
          <a:p>
            <a:r>
              <a:rPr lang="en-US" dirty="0">
                <a:latin typeface="+mj-lt"/>
              </a:rPr>
              <a:t>Types of sockets :-</a:t>
            </a:r>
          </a:p>
          <a:p>
            <a:pPr lvl="1"/>
            <a:r>
              <a:rPr lang="en-US" dirty="0">
                <a:latin typeface="+mj-lt"/>
              </a:rPr>
              <a:t>Connection-oriented sockets (TCP, HTTPS, SMTP)</a:t>
            </a:r>
          </a:p>
          <a:p>
            <a:pPr lvl="1"/>
            <a:r>
              <a:rPr lang="en-US" dirty="0">
                <a:latin typeface="+mj-lt"/>
              </a:rPr>
              <a:t>Connectionless sockets (UDP)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632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81074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399592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>
                <a:ln/>
                <a:latin typeface="+mj-lt"/>
                <a:cs typeface="Bahnschrift Condensed" panose="020B0502040204020203" charset="0"/>
                <a:sym typeface="+mn-ea"/>
              </a:rPr>
              <a:t>A</a:t>
            </a:r>
            <a:r>
              <a:rPr lang="en-US" sz="2800" dirty="0">
                <a:ln/>
                <a:solidFill>
                  <a:schemeClr val="tx1"/>
                </a:solidFill>
                <a:latin typeface="+mj-lt"/>
                <a:cs typeface="Bahnschrift Condensed" panose="020B0502040204020203" charset="0"/>
                <a:sym typeface="+mn-ea"/>
              </a:rPr>
              <a:t> server is initialized to listen for incoming client connections.</a:t>
            </a:r>
          </a:p>
          <a:p>
            <a:r>
              <a:rPr lang="en-US" sz="2800" dirty="0">
                <a:ln/>
                <a:solidFill>
                  <a:schemeClr val="tx1"/>
                </a:solidFill>
                <a:latin typeface="+mj-lt"/>
                <a:cs typeface="Bahnschrift Condensed" panose="020B0502040204020203" charset="0"/>
                <a:sym typeface="+mn-ea"/>
              </a:rPr>
              <a:t>Clients request server for establishing connection.</a:t>
            </a:r>
          </a:p>
          <a:p>
            <a:r>
              <a:rPr lang="en-US" sz="2800" dirty="0">
                <a:ln/>
                <a:latin typeface="+mj-lt"/>
                <a:cs typeface="Bahnschrift Condensed" panose="020B0502040204020203" charset="0"/>
                <a:sym typeface="+mn-ea"/>
              </a:rPr>
              <a:t>Server accepts connections of incoming clients.</a:t>
            </a:r>
          </a:p>
          <a:p>
            <a:r>
              <a:rPr lang="en-US" sz="2800" dirty="0">
                <a:ln/>
                <a:solidFill>
                  <a:schemeClr val="tx1"/>
                </a:solidFill>
                <a:latin typeface="+mj-lt"/>
                <a:cs typeface="Bahnschrift Condensed" panose="020B0502040204020203" charset="0"/>
                <a:sym typeface="+mn-ea"/>
              </a:rPr>
              <a:t>Each client sends a message to the server and the server relays that message to all other connected clients via broadcasting the message.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83B6-DC87-8831-A86B-AE80BF14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0073"/>
            <a:ext cx="9906000" cy="823912"/>
          </a:xfrm>
        </p:spPr>
        <p:txBody>
          <a:bodyPr/>
          <a:lstStyle/>
          <a:p>
            <a:r>
              <a:rPr lang="en-IN" dirty="0"/>
              <a:t>Java Client-Server Model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D231DA-8136-EF09-5A83-2AC0FE9A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018" y="1391914"/>
            <a:ext cx="4649783" cy="823912"/>
          </a:xfrm>
        </p:spPr>
        <p:txBody>
          <a:bodyPr/>
          <a:lstStyle/>
          <a:p>
            <a:r>
              <a:rPr lang="en-IN" dirty="0"/>
              <a:t>Server broadcasts messages to all clients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ECAF9-32A9-9F36-0673-D5D5C4A734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748" y="3073400"/>
            <a:ext cx="4303716" cy="27178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87EDCD-F65D-F193-C29F-D232F909B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1914"/>
            <a:ext cx="5183188" cy="823912"/>
          </a:xfrm>
        </p:spPr>
        <p:txBody>
          <a:bodyPr/>
          <a:lstStyle/>
          <a:p>
            <a:r>
              <a:rPr lang="en-IN" dirty="0"/>
              <a:t>Clients send messages to server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FEFE23A-8FFB-4EF8-C7BF-2232B8396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9882" y="2896759"/>
            <a:ext cx="5087823" cy="32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7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F99B-06A8-4F6D-54D8-299ED94E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3037"/>
            <a:ext cx="5047034" cy="1325563"/>
          </a:xfrm>
        </p:spPr>
        <p:txBody>
          <a:bodyPr/>
          <a:lstStyle/>
          <a:p>
            <a:r>
              <a:rPr lang="en-IN" dirty="0"/>
              <a:t>Java Client-Server Model (Contd.)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AE91A9F-3813-8665-F676-E2166D0D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9711" y="0"/>
            <a:ext cx="47779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8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107</TotalTime>
  <Words>398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Bahnschrift Condensed</vt:lpstr>
      <vt:lpstr>Calibri</vt:lpstr>
      <vt:lpstr>Tw Cen MT</vt:lpstr>
      <vt:lpstr>Circuit</vt:lpstr>
      <vt:lpstr>Java Based TCP Chat-Room</vt:lpstr>
      <vt:lpstr>Content</vt:lpstr>
      <vt:lpstr>Problem Statement</vt:lpstr>
      <vt:lpstr>Overview on Chat Applications</vt:lpstr>
      <vt:lpstr>Introduction to TCP</vt:lpstr>
      <vt:lpstr>Introduction to Socket</vt:lpstr>
      <vt:lpstr>Approach</vt:lpstr>
      <vt:lpstr>Java Client-Server Model</vt:lpstr>
      <vt:lpstr>Java Client-Server Model (Contd.)</vt:lpstr>
      <vt:lpstr>Tools and Technology used</vt:lpstr>
      <vt:lpstr>Output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KIIT</dc:creator>
  <cp:lastModifiedBy>Aum Dhabalia</cp:lastModifiedBy>
  <cp:revision>53</cp:revision>
  <dcterms:created xsi:type="dcterms:W3CDTF">2024-10-16T06:54:20Z</dcterms:created>
  <dcterms:modified xsi:type="dcterms:W3CDTF">2024-10-17T05:02:36Z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2AD988B0F3B047019A688B99EA4CE61B_11</vt:lpwstr>
  </property>
  <property fmtid="{D5CDD505-2E9C-101B-9397-08002B2CF9AE}" pid="3" name="KSOProductBuildVer">
    <vt:lpwstr>1033-12.2.0.18283</vt:lpwstr>
  </property>
</Properties>
</file>