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73" r:id="rId8"/>
    <p:sldId id="274" r:id="rId9"/>
    <p:sldId id="275" r:id="rId10"/>
    <p:sldId id="276" r:id="rId11"/>
    <p:sldId id="277" r:id="rId12"/>
    <p:sldId id="278" r:id="rId13"/>
    <p:sldId id="279" r:id="rId14"/>
    <p:sldId id="280" r:id="rId15"/>
    <p:sldId id="28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456"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9/20/2024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9/20/2024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9/20/2024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9/20/2024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9/20/2024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9/20/2024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9/20/2024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ARTIFICAL INTELLIGENCE</a:t>
            </a:r>
            <a:endParaRPr lang="en-US" b="1" dirty="0"/>
          </a:p>
        </p:txBody>
      </p:sp>
      <p:sp>
        <p:nvSpPr>
          <p:cNvPr id="5" name="Subtitle 4"/>
          <p:cNvSpPr>
            <a:spLocks noGrp="1"/>
          </p:cNvSpPr>
          <p:nvPr>
            <p:ph type="subTitle" idx="1"/>
          </p:nvPr>
        </p:nvSpPr>
        <p:spPr/>
        <p:txBody>
          <a:bodyPr/>
          <a:lstStyle/>
          <a:p>
            <a:r>
              <a:rPr lang="en-US" dirty="0" smtClean="0"/>
              <a:t>	A PRESENTATION BY</a:t>
            </a:r>
            <a:r>
              <a:rPr lang="en-US" dirty="0"/>
              <a:t> </a:t>
            </a:r>
            <a:r>
              <a:rPr lang="en-US" dirty="0" err="1" smtClean="0"/>
              <a:t>Aum</a:t>
            </a:r>
            <a:r>
              <a:rPr lang="en-US" dirty="0" smtClean="0"/>
              <a:t> </a:t>
            </a:r>
            <a:r>
              <a:rPr lang="en-US" dirty="0" err="1" smtClean="0"/>
              <a:t>faldu</a:t>
            </a:r>
            <a:endParaRPr lang="en-US" dirty="0" smtClean="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6</a:t>
            </a:r>
            <a:r>
              <a:rPr lang="en-US" dirty="0" smtClean="0"/>
              <a:t>	</a:t>
            </a:r>
            <a:r>
              <a:rPr lang="en-US" b="1" dirty="0" smtClean="0"/>
              <a:t>HOW CAN WE USE AI RESPONSIBLY?</a:t>
            </a:r>
            <a:endParaRPr lang="en-IN" b="1" dirty="0"/>
          </a:p>
        </p:txBody>
      </p:sp>
      <p:sp>
        <p:nvSpPr>
          <p:cNvPr id="3" name="Content Placeholder 2"/>
          <p:cNvSpPr>
            <a:spLocks noGrp="1"/>
          </p:cNvSpPr>
          <p:nvPr>
            <p:ph idx="1"/>
          </p:nvPr>
        </p:nvSpPr>
        <p:spPr/>
        <p:txBody>
          <a:bodyPr/>
          <a:lstStyle/>
          <a:p>
            <a:pPr marL="0" indent="0">
              <a:buNone/>
            </a:pPr>
            <a:endParaRPr lang="en-IN" dirty="0"/>
          </a:p>
        </p:txBody>
      </p:sp>
      <p:sp>
        <p:nvSpPr>
          <p:cNvPr id="4" name="Rounded Rectangle 3"/>
          <p:cNvSpPr/>
          <p:nvPr/>
        </p:nvSpPr>
        <p:spPr>
          <a:xfrm>
            <a:off x="1917948" y="1988840"/>
            <a:ext cx="936104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People should use their own creativity, not copy off of AI! AI is just a tool for efficiency!</a:t>
            </a:r>
            <a:endParaRPr lang="en-IN" sz="2800" dirty="0"/>
          </a:p>
        </p:txBody>
      </p:sp>
      <p:sp>
        <p:nvSpPr>
          <p:cNvPr id="5" name="Rounded Rectangle 4"/>
          <p:cNvSpPr/>
          <p:nvPr/>
        </p:nvSpPr>
        <p:spPr>
          <a:xfrm>
            <a:off x="1413892" y="3429000"/>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Put People First</a:t>
            </a:r>
            <a:endParaRPr lang="en-IN" sz="2800" dirty="0"/>
          </a:p>
        </p:txBody>
      </p:sp>
      <p:sp>
        <p:nvSpPr>
          <p:cNvPr id="6" name="Rounded Rectangle 5"/>
          <p:cNvSpPr/>
          <p:nvPr/>
        </p:nvSpPr>
        <p:spPr>
          <a:xfrm>
            <a:off x="7390556" y="4863395"/>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Ensure AI transparency</a:t>
            </a:r>
          </a:p>
        </p:txBody>
      </p:sp>
      <p:sp>
        <p:nvSpPr>
          <p:cNvPr id="7" name="Rounded Rectangle 6"/>
          <p:cNvSpPr/>
          <p:nvPr/>
        </p:nvSpPr>
        <p:spPr>
          <a:xfrm>
            <a:off x="1407974" y="4863395"/>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Minimize unintended bias</a:t>
            </a:r>
          </a:p>
        </p:txBody>
      </p:sp>
      <p:sp>
        <p:nvSpPr>
          <p:cNvPr id="8" name="Rounded Rectangle 7"/>
          <p:cNvSpPr/>
          <p:nvPr/>
        </p:nvSpPr>
        <p:spPr>
          <a:xfrm>
            <a:off x="7390556" y="3464881"/>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Consider data and privacy goals</a:t>
            </a:r>
            <a:endParaRPr lang="en-IN" sz="2800" dirty="0"/>
          </a:p>
        </p:txBody>
      </p:sp>
    </p:spTree>
    <p:extLst>
      <p:ext uri="{BB962C8B-B14F-4D97-AF65-F5344CB8AC3E}">
        <p14:creationId xmlns:p14="http://schemas.microsoft.com/office/powerpoint/2010/main" val="392164585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RESPONSIBLE AI USE</a:t>
            </a:r>
            <a:endParaRPr lang="en-IN" b="1" dirty="0"/>
          </a:p>
        </p:txBody>
      </p:sp>
      <p:sp>
        <p:nvSpPr>
          <p:cNvPr id="3" name="Content Placeholder 2"/>
          <p:cNvSpPr>
            <a:spLocks noGrp="1"/>
          </p:cNvSpPr>
          <p:nvPr>
            <p:ph idx="1"/>
          </p:nvPr>
        </p:nvSpPr>
        <p:spPr/>
        <p:txBody>
          <a:bodyPr/>
          <a:lstStyle/>
          <a:p>
            <a:pPr marL="0" indent="0">
              <a:buNone/>
            </a:pPr>
            <a:endParaRPr lang="en-IN" dirty="0"/>
          </a:p>
        </p:txBody>
      </p:sp>
      <p:sp>
        <p:nvSpPr>
          <p:cNvPr id="4" name="Rounded Rectangle 3"/>
          <p:cNvSpPr/>
          <p:nvPr/>
        </p:nvSpPr>
        <p:spPr>
          <a:xfrm>
            <a:off x="1341884" y="1844824"/>
            <a:ext cx="10153128" cy="939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AI can help do repetitive work for humans, but humans should still be prioritized. Create a culture that utilizes creativity, empathy, and dexterity from humans and AI for increased efficiency.</a:t>
            </a:r>
            <a:endParaRPr lang="en-IN" sz="1800" dirty="0"/>
          </a:p>
        </p:txBody>
      </p:sp>
      <p:sp>
        <p:nvSpPr>
          <p:cNvPr id="5" name="Rounded Rectangle 4"/>
          <p:cNvSpPr/>
          <p:nvPr/>
        </p:nvSpPr>
        <p:spPr>
          <a:xfrm>
            <a:off x="1341884" y="3932933"/>
            <a:ext cx="10153128" cy="1082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There needs to be fairness in AI which entails identifying and eliminating discrimination while also encouraging diversity and inclusion. This is can be done by using training models with equal representation.</a:t>
            </a:r>
            <a:endParaRPr lang="en-IN" sz="1800" dirty="0"/>
          </a:p>
        </p:txBody>
      </p:sp>
      <p:sp>
        <p:nvSpPr>
          <p:cNvPr id="6" name="Rounded Rectangle 5"/>
          <p:cNvSpPr/>
          <p:nvPr/>
        </p:nvSpPr>
        <p:spPr>
          <a:xfrm>
            <a:off x="1358209" y="2950077"/>
            <a:ext cx="10153128" cy="81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Businesses should adopt strong security measures, limit access to sensitive data, and anonymize data whenever possible to secure data privacy with AI and ML technologies.</a:t>
            </a:r>
            <a:endParaRPr lang="en-IN" sz="1800" dirty="0"/>
          </a:p>
        </p:txBody>
      </p:sp>
      <p:sp>
        <p:nvSpPr>
          <p:cNvPr id="7" name="Rounded Rectangle 6"/>
          <p:cNvSpPr/>
          <p:nvPr/>
        </p:nvSpPr>
        <p:spPr>
          <a:xfrm>
            <a:off x="1358209" y="5229200"/>
            <a:ext cx="101531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Develop explainable AI that is visible across processes and functions to generate trust among employees and customers. Provide </a:t>
            </a:r>
            <a:r>
              <a:rPr lang="en-US" sz="1800" dirty="0" err="1"/>
              <a:t>examinability</a:t>
            </a:r>
            <a:r>
              <a:rPr lang="en-US" sz="1800" dirty="0"/>
              <a:t>, comprehension, and traceability.</a:t>
            </a:r>
            <a:endParaRPr lang="en-IN" sz="1800" dirty="0"/>
          </a:p>
        </p:txBody>
      </p:sp>
    </p:spTree>
    <p:extLst>
      <p:ext uri="{BB962C8B-B14F-4D97-AF65-F5344CB8AC3E}">
        <p14:creationId xmlns:p14="http://schemas.microsoft.com/office/powerpoint/2010/main" val="11436306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908720"/>
            <a:ext cx="6760101" cy="1728019"/>
          </a:xfrm>
        </p:spPr>
        <p:txBody>
          <a:bodyPr>
            <a:normAutofit fontScale="90000"/>
          </a:bodyPr>
          <a:lstStyle/>
          <a:p>
            <a:r>
              <a:rPr lang="en-US" dirty="0" smtClean="0"/>
              <a:t>		</a:t>
            </a:r>
            <a:r>
              <a:rPr lang="en-US" sz="6600" dirty="0" smtClean="0"/>
              <a:t>THANKS FOR 		LISTENING!</a:t>
            </a:r>
            <a:endParaRPr lang="en-IN" sz="6600" dirty="0"/>
          </a:p>
        </p:txBody>
      </p:sp>
      <p:sp>
        <p:nvSpPr>
          <p:cNvPr id="3" name="Content Placeholder 2"/>
          <p:cNvSpPr>
            <a:spLocks noGrp="1"/>
          </p:cNvSpPr>
          <p:nvPr>
            <p:ph idx="1"/>
          </p:nvPr>
        </p:nvSpPr>
        <p:spPr>
          <a:xfrm>
            <a:off x="1125860" y="2564904"/>
            <a:ext cx="10360501" cy="4462272"/>
          </a:xfrm>
        </p:spPr>
        <p:txBody>
          <a:bodyPr/>
          <a:lstStyle/>
          <a:p>
            <a:pPr marL="0" indent="0">
              <a:buNone/>
            </a:pPr>
            <a:r>
              <a:rPr lang="en-US" dirty="0" smtClean="0"/>
              <a:t>			</a:t>
            </a:r>
          </a:p>
          <a:p>
            <a:pPr marL="0" indent="0">
              <a:buNone/>
            </a:pPr>
            <a:endParaRPr lang="en-US" dirty="0"/>
          </a:p>
          <a:p>
            <a:pPr marL="0" indent="0">
              <a:buNone/>
            </a:pPr>
            <a:r>
              <a:rPr lang="en-US" dirty="0" smtClean="0"/>
              <a:t>			Any questions?</a:t>
            </a:r>
            <a:endParaRPr lang="en-IN" dirty="0"/>
          </a:p>
        </p:txBody>
      </p:sp>
    </p:spTree>
    <p:extLst>
      <p:ext uri="{BB962C8B-B14F-4D97-AF65-F5344CB8AC3E}">
        <p14:creationId xmlns:p14="http://schemas.microsoft.com/office/powerpoint/2010/main" val="28690936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80">
                                          <p:stCondLst>
                                            <p:cond delay="0"/>
                                          </p:stCondLst>
                                        </p:cTn>
                                        <p:tgtEl>
                                          <p:spTgt spid="3">
                                            <p:txEl>
                                              <p:pRg st="2" end="2"/>
                                            </p:txEl>
                                          </p:spTgt>
                                        </p:tgtEl>
                                      </p:cBhvr>
                                    </p:animEffect>
                                    <p:anim calcmode="lin" valueType="num">
                                      <p:cBhvr>
                                        <p:cTn id="1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2" end="2"/>
                                            </p:txEl>
                                          </p:spTgt>
                                        </p:tgtEl>
                                      </p:cBhvr>
                                      <p:to x="100000" y="60000"/>
                                    </p:animScale>
                                    <p:animScale>
                                      <p:cBhvr>
                                        <p:cTn id="19" dur="166" decel="50000">
                                          <p:stCondLst>
                                            <p:cond delay="676"/>
                                          </p:stCondLst>
                                        </p:cTn>
                                        <p:tgtEl>
                                          <p:spTgt spid="3">
                                            <p:txEl>
                                              <p:pRg st="2" end="2"/>
                                            </p:txEl>
                                          </p:spTgt>
                                        </p:tgtEl>
                                      </p:cBhvr>
                                      <p:to x="100000" y="100000"/>
                                    </p:animScale>
                                    <p:animScale>
                                      <p:cBhvr>
                                        <p:cTn id="20" dur="26">
                                          <p:stCondLst>
                                            <p:cond delay="1312"/>
                                          </p:stCondLst>
                                        </p:cTn>
                                        <p:tgtEl>
                                          <p:spTgt spid="3">
                                            <p:txEl>
                                              <p:pRg st="2" end="2"/>
                                            </p:txEl>
                                          </p:spTgt>
                                        </p:tgtEl>
                                      </p:cBhvr>
                                      <p:to x="100000" y="80000"/>
                                    </p:animScale>
                                    <p:animScale>
                                      <p:cBhvr>
                                        <p:cTn id="21" dur="166" decel="50000">
                                          <p:stCondLst>
                                            <p:cond delay="1338"/>
                                          </p:stCondLst>
                                        </p:cTn>
                                        <p:tgtEl>
                                          <p:spTgt spid="3">
                                            <p:txEl>
                                              <p:pRg st="2" end="2"/>
                                            </p:txEl>
                                          </p:spTgt>
                                        </p:tgtEl>
                                      </p:cBhvr>
                                      <p:to x="100000" y="100000"/>
                                    </p:animScale>
                                    <p:animScale>
                                      <p:cBhvr>
                                        <p:cTn id="22" dur="26">
                                          <p:stCondLst>
                                            <p:cond delay="1642"/>
                                          </p:stCondLst>
                                        </p:cTn>
                                        <p:tgtEl>
                                          <p:spTgt spid="3">
                                            <p:txEl>
                                              <p:pRg st="2" end="2"/>
                                            </p:txEl>
                                          </p:spTgt>
                                        </p:tgtEl>
                                      </p:cBhvr>
                                      <p:to x="100000" y="90000"/>
                                    </p:animScale>
                                    <p:animScale>
                                      <p:cBhvr>
                                        <p:cTn id="23" dur="166" decel="50000">
                                          <p:stCondLst>
                                            <p:cond delay="1668"/>
                                          </p:stCondLst>
                                        </p:cTn>
                                        <p:tgtEl>
                                          <p:spTgt spid="3">
                                            <p:txEl>
                                              <p:pRg st="2" end="2"/>
                                            </p:txEl>
                                          </p:spTgt>
                                        </p:tgtEl>
                                      </p:cBhvr>
                                      <p:to x="100000" y="100000"/>
                                    </p:animScale>
                                    <p:animScale>
                                      <p:cBhvr>
                                        <p:cTn id="24" dur="26">
                                          <p:stCondLst>
                                            <p:cond delay="1808"/>
                                          </p:stCondLst>
                                        </p:cTn>
                                        <p:tgtEl>
                                          <p:spTgt spid="3">
                                            <p:txEl>
                                              <p:pRg st="2" end="2"/>
                                            </p:txEl>
                                          </p:spTgt>
                                        </p:tgtEl>
                                      </p:cBhvr>
                                      <p:to x="100000" y="95000"/>
                                    </p:animScale>
                                    <p:animScale>
                                      <p:cBhvr>
                                        <p:cTn id="25"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			</a:t>
            </a:r>
            <a:r>
              <a:rPr lang="en-US" b="1" dirty="0" smtClean="0"/>
              <a:t>CONTENTS</a:t>
            </a:r>
            <a:endParaRPr lang="en-US" b="1" dirty="0"/>
          </a:p>
        </p:txBody>
      </p:sp>
      <p:sp>
        <p:nvSpPr>
          <p:cNvPr id="14" name="Content Placeholder 13"/>
          <p:cNvSpPr>
            <a:spLocks noGrp="1"/>
          </p:cNvSpPr>
          <p:nvPr>
            <p:ph idx="1"/>
          </p:nvPr>
        </p:nvSpPr>
        <p:spPr/>
        <p:txBody>
          <a:bodyPr/>
          <a:lstStyle/>
          <a:p>
            <a:pPr marL="514350" indent="-514350">
              <a:buFont typeface="+mj-lt"/>
              <a:buAutoNum type="arabicPeriod"/>
            </a:pPr>
            <a:r>
              <a:rPr lang="en-US" dirty="0" smtClean="0">
                <a:hlinkClick r:id="rId2" action="ppaction://hlinksldjump"/>
              </a:rPr>
              <a:t>What is Artificial Intelligence?</a:t>
            </a:r>
            <a:endParaRPr lang="en-US" dirty="0">
              <a:hlinkClick r:id="rId2" action="ppaction://hlinksldjump"/>
            </a:endParaRPr>
          </a:p>
          <a:p>
            <a:pPr marL="514350" indent="-514350">
              <a:buFont typeface="+mj-lt"/>
              <a:buAutoNum type="arabicPeriod"/>
            </a:pPr>
            <a:r>
              <a:rPr lang="en-US" dirty="0" smtClean="0">
                <a:hlinkClick r:id="rId2" action="ppaction://hlinksldjump"/>
              </a:rPr>
              <a:t>How is machine learning related?</a:t>
            </a:r>
            <a:endParaRPr lang="en-US" dirty="0">
              <a:hlinkClick r:id="rId2" action="ppaction://hlinksldjump"/>
            </a:endParaRPr>
          </a:p>
          <a:p>
            <a:pPr marL="514350" indent="-514350">
              <a:buFont typeface="+mj-lt"/>
              <a:buAutoNum type="arabicPeriod"/>
            </a:pPr>
            <a:r>
              <a:rPr lang="en-US" dirty="0" smtClean="0">
                <a:hlinkClick r:id="rId2" action="ppaction://hlinksldjump"/>
              </a:rPr>
              <a:t>Examples of AI</a:t>
            </a:r>
          </a:p>
          <a:p>
            <a:pPr marL="514350" indent="-514350">
              <a:buFont typeface="+mj-lt"/>
              <a:buAutoNum type="arabicPeriod"/>
            </a:pPr>
            <a:r>
              <a:rPr lang="en-US" dirty="0" smtClean="0">
                <a:hlinkClick r:id="rId2" action="ppaction://hlinksldjump"/>
              </a:rPr>
              <a:t>What problems can AI solve?</a:t>
            </a:r>
          </a:p>
          <a:p>
            <a:pPr marL="514350" indent="-514350">
              <a:buFont typeface="+mj-lt"/>
              <a:buAutoNum type="arabicPeriod"/>
            </a:pPr>
            <a:r>
              <a:rPr lang="en-US" dirty="0" smtClean="0">
                <a:hlinkClick r:id="rId2" action="ppaction://hlinksldjump"/>
              </a:rPr>
              <a:t>Disadvantages of AI</a:t>
            </a:r>
          </a:p>
          <a:p>
            <a:pPr marL="514350" indent="-514350">
              <a:buFont typeface="+mj-lt"/>
              <a:buAutoNum type="arabicPeriod"/>
            </a:pPr>
            <a:r>
              <a:rPr lang="en-US" dirty="0" smtClean="0">
                <a:hlinkClick r:id="rId2" action="ppaction://hlinksldjump"/>
              </a:rPr>
              <a:t>How can we use AI responsibly?</a:t>
            </a:r>
            <a:endParaRPr lang="en-US" dirty="0">
              <a:hlinkClick r:id="rId2" action="ppaction://hlinksldjump"/>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1</a:t>
            </a:r>
            <a:r>
              <a:rPr lang="en-US" dirty="0" smtClean="0"/>
              <a:t>  	</a:t>
            </a:r>
            <a:r>
              <a:rPr lang="en-US" b="1" dirty="0" smtClean="0"/>
              <a:t>What is AI?</a:t>
            </a:r>
            <a:endParaRPr lang="en-IN" b="1" dirty="0"/>
          </a:p>
        </p:txBody>
      </p:sp>
      <p:sp>
        <p:nvSpPr>
          <p:cNvPr id="3" name="Content Placeholder 2"/>
          <p:cNvSpPr>
            <a:spLocks noGrp="1"/>
          </p:cNvSpPr>
          <p:nvPr>
            <p:ph idx="1"/>
          </p:nvPr>
        </p:nvSpPr>
        <p:spPr/>
        <p:txBody>
          <a:bodyPr/>
          <a:lstStyle/>
          <a:p>
            <a:r>
              <a:rPr lang="en-US" dirty="0"/>
              <a:t>Artificial Intelligence is the ability for a computer to think, learn and simulate human mental processes, such as perceiving, reasoning, and </a:t>
            </a:r>
            <a:r>
              <a:rPr lang="en-US" dirty="0" smtClean="0"/>
              <a:t>learning</a:t>
            </a:r>
            <a:r>
              <a:rPr lang="en-US" dirty="0"/>
              <a:t>.</a:t>
            </a:r>
            <a:endParaRPr lang="en-US" dirty="0" smtClean="0"/>
          </a:p>
          <a:p>
            <a:r>
              <a:rPr lang="en-US" dirty="0"/>
              <a:t>It can also independently perform complex tasks that once required human </a:t>
            </a:r>
            <a:r>
              <a:rPr lang="en-US" dirty="0" smtClean="0"/>
              <a:t>input.</a:t>
            </a:r>
            <a:endParaRPr lang="en-IN" dirty="0"/>
          </a:p>
        </p:txBody>
      </p:sp>
    </p:spTree>
    <p:extLst>
      <p:ext uri="{BB962C8B-B14F-4D97-AF65-F5344CB8AC3E}">
        <p14:creationId xmlns:p14="http://schemas.microsoft.com/office/powerpoint/2010/main" val="3552801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smtClean="0"/>
              <a:t>2</a:t>
            </a:r>
            <a:r>
              <a:rPr lang="en-US" dirty="0" smtClean="0"/>
              <a:t>	</a:t>
            </a:r>
            <a:r>
              <a:rPr lang="en-US" b="1" dirty="0" smtClean="0"/>
              <a:t>HOW DOES MACHINE LEARNING RELATE TO AI?</a:t>
            </a:r>
            <a:endParaRPr lang="en-IN" b="1" dirty="0"/>
          </a:p>
        </p:txBody>
      </p:sp>
      <p:sp>
        <p:nvSpPr>
          <p:cNvPr id="4" name="Rectangle 3"/>
          <p:cNvSpPr/>
          <p:nvPr/>
        </p:nvSpPr>
        <p:spPr>
          <a:xfrm>
            <a:off x="1557908" y="1916709"/>
            <a:ext cx="3312368" cy="410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Although the terms artificial intelligence (AI) and machine learning are frequently used interchangeably, (machine learning is a subset of the larger category of AI. )</a:t>
            </a:r>
            <a:endParaRPr lang="en-IN" sz="2800" dirty="0"/>
          </a:p>
        </p:txBody>
      </p:sp>
      <p:sp>
        <p:nvSpPr>
          <p:cNvPr id="6" name="Rectangle 5"/>
          <p:cNvSpPr/>
          <p:nvPr/>
        </p:nvSpPr>
        <p:spPr>
          <a:xfrm>
            <a:off x="5158308" y="1916709"/>
            <a:ext cx="3312368" cy="410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Artificial intelligence signifies computers' general ability to mimic human thought while carrying out tasks in real-world </a:t>
            </a:r>
            <a:r>
              <a:rPr lang="en-US" sz="2800" dirty="0" smtClean="0"/>
              <a:t>environments</a:t>
            </a:r>
            <a:endParaRPr lang="en-IN" sz="2800" dirty="0"/>
          </a:p>
        </p:txBody>
      </p:sp>
      <p:sp>
        <p:nvSpPr>
          <p:cNvPr id="8" name="Rectangle 7"/>
          <p:cNvSpPr/>
          <p:nvPr/>
        </p:nvSpPr>
        <p:spPr>
          <a:xfrm>
            <a:off x="8758708" y="1907580"/>
            <a:ext cx="3312368" cy="4113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 learning implies to the technologies and algorithms that allow systems to recognize patterns, make decisions, and improve themselves through experience and data.</a:t>
            </a:r>
            <a:endParaRPr lang="en-IN" sz="2800" dirty="0"/>
          </a:p>
        </p:txBody>
      </p:sp>
    </p:spTree>
    <p:extLst>
      <p:ext uri="{BB962C8B-B14F-4D97-AF65-F5344CB8AC3E}">
        <p14:creationId xmlns:p14="http://schemas.microsoft.com/office/powerpoint/2010/main" val="1879258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3	EXAMPLES</a:t>
            </a:r>
            <a:endParaRPr lang="en-IN" sz="6600" dirty="0"/>
          </a:p>
        </p:txBody>
      </p:sp>
      <p:sp>
        <p:nvSpPr>
          <p:cNvPr id="3" name="Content Placeholder 2"/>
          <p:cNvSpPr>
            <a:spLocks noGrp="1"/>
          </p:cNvSpPr>
          <p:nvPr>
            <p:ph idx="1"/>
          </p:nvPr>
        </p:nvSpPr>
        <p:spPr/>
        <p:txBody>
          <a:bodyPr/>
          <a:lstStyle/>
          <a:p>
            <a:pPr marL="0" indent="0">
              <a:buNone/>
            </a:pPr>
            <a:endParaRPr lang="en-IN" dirty="0"/>
          </a:p>
        </p:txBody>
      </p:sp>
      <p:sp>
        <p:nvSpPr>
          <p:cNvPr id="5" name="Rounded Rectangle 4"/>
          <p:cNvSpPr/>
          <p:nvPr/>
        </p:nvSpPr>
        <p:spPr>
          <a:xfrm>
            <a:off x="1341884" y="1772816"/>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Virtual Assistance</a:t>
            </a:r>
            <a:endParaRPr lang="en-IN" sz="2800" dirty="0"/>
          </a:p>
        </p:txBody>
      </p:sp>
      <p:sp>
        <p:nvSpPr>
          <p:cNvPr id="9" name="Rounded Rectangle 8"/>
          <p:cNvSpPr/>
          <p:nvPr/>
        </p:nvSpPr>
        <p:spPr>
          <a:xfrm>
            <a:off x="1341884" y="2852936"/>
            <a:ext cx="25202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Autonomous vehicles</a:t>
            </a:r>
            <a:endParaRPr lang="en-IN" sz="2800" dirty="0"/>
          </a:p>
        </p:txBody>
      </p:sp>
      <p:sp>
        <p:nvSpPr>
          <p:cNvPr id="10" name="Rounded Rectangle 9"/>
          <p:cNvSpPr/>
          <p:nvPr/>
        </p:nvSpPr>
        <p:spPr>
          <a:xfrm>
            <a:off x="1341884" y="4005064"/>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Chatbots</a:t>
            </a:r>
            <a:endParaRPr lang="en-IN" sz="2800" dirty="0"/>
          </a:p>
        </p:txBody>
      </p:sp>
      <p:sp>
        <p:nvSpPr>
          <p:cNvPr id="11" name="Rounded Rectangle 10"/>
          <p:cNvSpPr/>
          <p:nvPr/>
        </p:nvSpPr>
        <p:spPr>
          <a:xfrm>
            <a:off x="1341884" y="5157192"/>
            <a:ext cx="25202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E-commerce</a:t>
            </a:r>
            <a:endParaRPr lang="en-IN" sz="2800" dirty="0"/>
          </a:p>
        </p:txBody>
      </p:sp>
      <p:sp>
        <p:nvSpPr>
          <p:cNvPr id="12" name="Rounded Rectangle 11"/>
          <p:cNvSpPr/>
          <p:nvPr/>
        </p:nvSpPr>
        <p:spPr>
          <a:xfrm>
            <a:off x="4114192" y="2060848"/>
            <a:ext cx="4248472" cy="1944216"/>
          </a:xfrm>
          <a:prstGeom prst="roundRect">
            <a:avLst/>
          </a:prstGeom>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AI can be used for various situations, but these are some examples of AI in our daily life</a:t>
            </a:r>
            <a:endParaRPr lang="en-IN" sz="2800" b="1" dirty="0"/>
          </a:p>
        </p:txBody>
      </p:sp>
      <p:sp>
        <p:nvSpPr>
          <p:cNvPr id="13" name="Rounded Rectangle 12"/>
          <p:cNvSpPr/>
          <p:nvPr/>
        </p:nvSpPr>
        <p:spPr>
          <a:xfrm>
            <a:off x="8614692" y="1772816"/>
            <a:ext cx="28803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Recommendation system</a:t>
            </a:r>
            <a:endParaRPr lang="en-IN" sz="2800" dirty="0"/>
          </a:p>
        </p:txBody>
      </p:sp>
      <p:sp>
        <p:nvSpPr>
          <p:cNvPr id="14" name="Rounded Rectangle 13"/>
          <p:cNvSpPr/>
          <p:nvPr/>
        </p:nvSpPr>
        <p:spPr>
          <a:xfrm>
            <a:off x="8614692" y="2852936"/>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Navigation apps</a:t>
            </a:r>
            <a:endParaRPr lang="en-IN" sz="2800" dirty="0"/>
          </a:p>
        </p:txBody>
      </p:sp>
      <p:sp>
        <p:nvSpPr>
          <p:cNvPr id="15" name="Rounded Rectangle 14"/>
          <p:cNvSpPr/>
          <p:nvPr/>
        </p:nvSpPr>
        <p:spPr>
          <a:xfrm>
            <a:off x="8614692" y="4000453"/>
            <a:ext cx="28803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Facial recognition</a:t>
            </a:r>
            <a:endParaRPr lang="en-IN" sz="2800" dirty="0"/>
          </a:p>
        </p:txBody>
      </p:sp>
      <p:sp>
        <p:nvSpPr>
          <p:cNvPr id="16" name="Rounded Rectangle 15"/>
          <p:cNvSpPr/>
          <p:nvPr/>
        </p:nvSpPr>
        <p:spPr>
          <a:xfrm>
            <a:off x="8614692" y="5085184"/>
            <a:ext cx="288032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Text editors</a:t>
            </a:r>
            <a:endParaRPr lang="en-IN" sz="2800" dirty="0"/>
          </a:p>
        </p:txBody>
      </p:sp>
    </p:spTree>
    <p:extLst>
      <p:ext uri="{BB962C8B-B14F-4D97-AF65-F5344CB8AC3E}">
        <p14:creationId xmlns:p14="http://schemas.microsoft.com/office/powerpoint/2010/main" val="402028774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SOFIA THE AI ROBOT</a:t>
            </a:r>
            <a:endParaRPr lang="en-IN"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537" y="1988840"/>
            <a:ext cx="1108177" cy="1944216"/>
          </a:xfrm>
        </p:spPr>
      </p:pic>
      <p:sp>
        <p:nvSpPr>
          <p:cNvPr id="8" name="TextBox 7"/>
          <p:cNvSpPr txBox="1"/>
          <p:nvPr/>
        </p:nvSpPr>
        <p:spPr>
          <a:xfrm>
            <a:off x="6399133" y="1993605"/>
            <a:ext cx="5400600" cy="3539430"/>
          </a:xfrm>
          <a:prstGeom prst="rect">
            <a:avLst/>
          </a:prstGeom>
          <a:noFill/>
        </p:spPr>
        <p:txBody>
          <a:bodyPr wrap="square" rtlCol="0">
            <a:spAutoFit/>
          </a:bodyPr>
          <a:lstStyle/>
          <a:p>
            <a:r>
              <a:rPr lang="en-US" sz="2800" dirty="0"/>
              <a:t>Sophia is a realistic humanoid robot capable of displaying humanlike expressions and interacting with people. It's designed for research, education, and entertainment, and helps promote public discussion about AI ethics and the future of robotics.</a:t>
            </a:r>
            <a:endParaRPr lang="en-IN" sz="2800" dirty="0"/>
          </a:p>
        </p:txBody>
      </p:sp>
      <p:pic>
        <p:nvPicPr>
          <p:cNvPr id="1032" name="Picture 8" descr="When SOPHIA, the robot wore a red sari in Kolkata | Technology Galler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8" y="1988840"/>
            <a:ext cx="2808312"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et Sophia - World's First Robot Citizen (Everything You Need To Know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1202" y="4080599"/>
            <a:ext cx="2842493" cy="17246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t Robot At SXSW Says She Wants To Destroy Humans | The Pul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4252" y="1988840"/>
            <a:ext cx="1630344"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42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down)">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36"/>
                                        </p:tgtEl>
                                        <p:attrNameLst>
                                          <p:attrName>style.visibility</p:attrName>
                                        </p:attrNameLst>
                                      </p:cBhvr>
                                      <p:to>
                                        <p:strVal val="visible"/>
                                      </p:to>
                                    </p:set>
                                    <p:anim calcmode="lin" valueType="num">
                                      <p:cBhvr>
                                        <p:cTn id="20" dur="500" fill="hold"/>
                                        <p:tgtEl>
                                          <p:spTgt spid="1036"/>
                                        </p:tgtEl>
                                        <p:attrNameLst>
                                          <p:attrName>ppt_w</p:attrName>
                                        </p:attrNameLst>
                                      </p:cBhvr>
                                      <p:tavLst>
                                        <p:tav tm="0">
                                          <p:val>
                                            <p:fltVal val="0"/>
                                          </p:val>
                                        </p:tav>
                                        <p:tav tm="100000">
                                          <p:val>
                                            <p:strVal val="#ppt_w"/>
                                          </p:val>
                                        </p:tav>
                                      </p:tavLst>
                                    </p:anim>
                                    <p:anim calcmode="lin" valueType="num">
                                      <p:cBhvr>
                                        <p:cTn id="21" dur="500" fill="hold"/>
                                        <p:tgtEl>
                                          <p:spTgt spid="1036"/>
                                        </p:tgtEl>
                                        <p:attrNameLst>
                                          <p:attrName>ppt_h</p:attrName>
                                        </p:attrNameLst>
                                      </p:cBhvr>
                                      <p:tavLst>
                                        <p:tav tm="0">
                                          <p:val>
                                            <p:fltVal val="0"/>
                                          </p:val>
                                        </p:tav>
                                        <p:tav tm="100000">
                                          <p:val>
                                            <p:strVal val="#ppt_h"/>
                                          </p:val>
                                        </p:tav>
                                      </p:tavLst>
                                    </p:anim>
                                    <p:animEffect transition="in" filter="fade">
                                      <p:cBhvr>
                                        <p:cTn id="22" dur="500"/>
                                        <p:tgtEl>
                                          <p:spTgt spid="1036"/>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animEffect transition="in" filter="fade">
                                      <p:cBhvr>
                                        <p:cTn id="27" dur="2000"/>
                                        <p:tgtEl>
                                          <p:spTgt spid="1034"/>
                                        </p:tgtEl>
                                      </p:cBhvr>
                                    </p:animEffect>
                                    <p:anim calcmode="lin" valueType="num">
                                      <p:cBhvr>
                                        <p:cTn id="28" dur="2000" fill="hold"/>
                                        <p:tgtEl>
                                          <p:spTgt spid="1034"/>
                                        </p:tgtEl>
                                        <p:attrNameLst>
                                          <p:attrName>ppt_w</p:attrName>
                                        </p:attrNameLst>
                                      </p:cBhvr>
                                      <p:tavLst>
                                        <p:tav tm="0" fmla="#ppt_w*sin(2.5*pi*$)">
                                          <p:val>
                                            <p:fltVal val="0"/>
                                          </p:val>
                                        </p:tav>
                                        <p:tav tm="100000">
                                          <p:val>
                                            <p:fltVal val="1"/>
                                          </p:val>
                                        </p:tav>
                                      </p:tavLst>
                                    </p:anim>
                                    <p:anim calcmode="lin" valueType="num">
                                      <p:cBhvr>
                                        <p:cTn id="29" dur="2000" fill="hold"/>
                                        <p:tgtEl>
                                          <p:spTgt spid="103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4</a:t>
            </a:r>
            <a:r>
              <a:rPr lang="en-US" dirty="0" smtClean="0"/>
              <a:t>	</a:t>
            </a:r>
            <a:r>
              <a:rPr lang="en-US" b="1" dirty="0" smtClean="0"/>
              <a:t>WHAT PROBLEMS CAN AI SOLVE?</a:t>
            </a:r>
            <a:endParaRPr lang="en-IN" b="1" dirty="0"/>
          </a:p>
        </p:txBody>
      </p:sp>
      <p:sp>
        <p:nvSpPr>
          <p:cNvPr id="3" name="Content Placeholder 2"/>
          <p:cNvSpPr>
            <a:spLocks noGrp="1"/>
          </p:cNvSpPr>
          <p:nvPr>
            <p:ph idx="1"/>
          </p:nvPr>
        </p:nvSpPr>
        <p:spPr>
          <a:xfrm>
            <a:off x="1218883" y="4941167"/>
            <a:ext cx="10360501" cy="1222901"/>
          </a:xfrm>
        </p:spPr>
        <p:txBody>
          <a:bodyPr/>
          <a:lstStyle/>
          <a:p>
            <a:pPr marL="0" indent="0">
              <a:buNone/>
            </a:pPr>
            <a:r>
              <a:rPr lang="en-US" b="1" dirty="0" smtClean="0"/>
              <a:t>As </a:t>
            </a:r>
            <a:r>
              <a:rPr lang="en-US" b="1" dirty="0"/>
              <a:t>shown above, AI can solve a LOT of problems. Let's explore a few on the next slide!</a:t>
            </a:r>
            <a:endParaRPr lang="en-IN" b="1" dirty="0"/>
          </a:p>
        </p:txBody>
      </p:sp>
      <p:sp>
        <p:nvSpPr>
          <p:cNvPr id="11" name="Rounded Rectangle 10"/>
          <p:cNvSpPr/>
          <p:nvPr/>
        </p:nvSpPr>
        <p:spPr>
          <a:xfrm>
            <a:off x="1322569" y="2024844"/>
            <a:ext cx="10153128"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p:txBody>
      </p:sp>
      <p:sp>
        <p:nvSpPr>
          <p:cNvPr id="12" name="Rectangle 11"/>
          <p:cNvSpPr/>
          <p:nvPr/>
        </p:nvSpPr>
        <p:spPr>
          <a:xfrm>
            <a:off x="2494012" y="2419932"/>
            <a:ext cx="6768752" cy="1569660"/>
          </a:xfrm>
          <a:prstGeom prst="rect">
            <a:avLst/>
          </a:prstGeom>
        </p:spPr>
        <p:txBody>
          <a:bodyPr wrap="square">
            <a:spAutoFit/>
          </a:bodyPr>
          <a:lstStyle/>
          <a:p>
            <a:pPr marL="342900" indent="-342900">
              <a:buFont typeface="Arial" panose="020B0604020202020204" pitchFamily="34" charset="0"/>
              <a:buChar char="•"/>
            </a:pPr>
            <a:r>
              <a:rPr lang="en-US" b="1" dirty="0"/>
              <a:t>Cybersecurity</a:t>
            </a:r>
            <a:r>
              <a:rPr lang="en-US" dirty="0"/>
              <a:t> </a:t>
            </a:r>
            <a:r>
              <a:rPr lang="en-US" dirty="0" smtClean="0"/>
              <a:t>→ detecting scam </a:t>
            </a:r>
          </a:p>
          <a:p>
            <a:pPr marL="342900" indent="-342900">
              <a:buFont typeface="Arial" panose="020B0604020202020204" pitchFamily="34" charset="0"/>
              <a:buChar char="•"/>
            </a:pPr>
            <a:r>
              <a:rPr lang="en-US" b="1" dirty="0" smtClean="0"/>
              <a:t>Healthcare</a:t>
            </a:r>
            <a:r>
              <a:rPr lang="en-US" dirty="0" smtClean="0"/>
              <a:t> → medical records </a:t>
            </a:r>
          </a:p>
          <a:p>
            <a:pPr marL="342900" indent="-342900">
              <a:buFont typeface="Arial" panose="020B0604020202020204" pitchFamily="34" charset="0"/>
              <a:buChar char="•"/>
            </a:pPr>
            <a:r>
              <a:rPr lang="en-US" b="1" dirty="0" smtClean="0"/>
              <a:t>Research </a:t>
            </a:r>
            <a:r>
              <a:rPr lang="en-US" dirty="0" smtClean="0"/>
              <a:t>→ </a:t>
            </a:r>
            <a:r>
              <a:rPr lang="en-US" dirty="0"/>
              <a:t>idea generation,</a:t>
            </a:r>
            <a:r>
              <a:rPr lang="en-US" dirty="0" smtClean="0"/>
              <a:t> finding data</a:t>
            </a:r>
          </a:p>
          <a:p>
            <a:pPr marL="342900" indent="-342900">
              <a:buFont typeface="Arial" panose="020B0604020202020204" pitchFamily="34" charset="0"/>
              <a:buChar char="•"/>
            </a:pPr>
            <a:r>
              <a:rPr lang="en-US" b="1" dirty="0" smtClean="0"/>
              <a:t>Transportation</a:t>
            </a:r>
            <a:r>
              <a:rPr lang="en-US" dirty="0" smtClean="0"/>
              <a:t> →self driving cars</a:t>
            </a:r>
            <a:endParaRPr lang="en-IN" dirty="0"/>
          </a:p>
        </p:txBody>
      </p:sp>
    </p:spTree>
    <p:extLst>
      <p:ext uri="{BB962C8B-B14F-4D97-AF65-F5344CB8AC3E}">
        <p14:creationId xmlns:p14="http://schemas.microsoft.com/office/powerpoint/2010/main" val="6915250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USES OF AI</a:t>
            </a:r>
            <a:br>
              <a:rPr lang="en-US" b="1" dirty="0" smtClean="0"/>
            </a:br>
            <a:r>
              <a:rPr lang="en-US" b="1" dirty="0"/>
              <a:t>	</a:t>
            </a:r>
            <a:r>
              <a:rPr lang="en-US" b="1" dirty="0" smtClean="0"/>
              <a:t>	(ADVANTAGES OF AI)</a:t>
            </a:r>
            <a:endParaRPr lang="en-IN" b="1" dirty="0"/>
          </a:p>
        </p:txBody>
      </p:sp>
      <p:sp>
        <p:nvSpPr>
          <p:cNvPr id="3" name="Content Placeholder 2"/>
          <p:cNvSpPr>
            <a:spLocks noGrp="1"/>
          </p:cNvSpPr>
          <p:nvPr>
            <p:ph idx="1"/>
          </p:nvPr>
        </p:nvSpPr>
        <p:spPr>
          <a:xfrm>
            <a:off x="973744" y="1715967"/>
            <a:ext cx="10360501" cy="4462272"/>
          </a:xfrm>
        </p:spPr>
        <p:txBody>
          <a:bodyPr/>
          <a:lstStyle/>
          <a:p>
            <a:endParaRPr lang="en-IN" dirty="0"/>
          </a:p>
        </p:txBody>
      </p:sp>
      <p:sp>
        <p:nvSpPr>
          <p:cNvPr id="4" name="Rounded Rectangle 3"/>
          <p:cNvSpPr/>
          <p:nvPr/>
        </p:nvSpPr>
        <p:spPr>
          <a:xfrm>
            <a:off x="981844" y="1772816"/>
            <a:ext cx="2664296" cy="4320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Image and facial </a:t>
            </a:r>
            <a:r>
              <a:rPr lang="en-IN" sz="2800" b="1" dirty="0" smtClean="0"/>
              <a:t>recognition</a:t>
            </a:r>
          </a:p>
          <a:p>
            <a:pPr marL="342900" indent="-342900" algn="ctr">
              <a:buFont typeface="Arial" panose="020B0604020202020204" pitchFamily="34" charset="0"/>
              <a:buChar char="•"/>
            </a:pPr>
            <a:r>
              <a:rPr lang="en-US" sz="1600" dirty="0"/>
              <a:t>It can help make data safer and more secure. </a:t>
            </a:r>
            <a:endParaRPr lang="en-US" sz="1600" dirty="0" smtClean="0"/>
          </a:p>
          <a:p>
            <a:pPr marL="342900" indent="-342900" algn="ctr">
              <a:buFont typeface="Arial" panose="020B0604020202020204" pitchFamily="34" charset="0"/>
              <a:buChar char="•"/>
            </a:pPr>
            <a:r>
              <a:rPr lang="en-US" sz="1600" dirty="0" smtClean="0"/>
              <a:t>For </a:t>
            </a:r>
            <a:r>
              <a:rPr lang="en-US" sz="1600" dirty="0"/>
              <a:t>example, face authentication can ensure that only the appropriate person has access to sensitive information that is intended specifically for them.</a:t>
            </a:r>
            <a:endParaRPr lang="en-IN" sz="1600" b="1" dirty="0"/>
          </a:p>
        </p:txBody>
      </p:sp>
      <p:sp>
        <p:nvSpPr>
          <p:cNvPr id="6" name="Rounded Rectangle 5"/>
          <p:cNvSpPr/>
          <p:nvPr/>
        </p:nvSpPr>
        <p:spPr>
          <a:xfrm>
            <a:off x="3790156" y="1789204"/>
            <a:ext cx="2520280" cy="4304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Medical </a:t>
            </a:r>
            <a:r>
              <a:rPr lang="en-IN" sz="2800" b="1" dirty="0" smtClean="0"/>
              <a:t>diagnosis</a:t>
            </a:r>
          </a:p>
          <a:p>
            <a:pPr marL="285750" indent="-285750" algn="ctr">
              <a:buFont typeface="Arial" panose="020B0604020202020204" pitchFamily="34" charset="0"/>
              <a:buChar char="•"/>
            </a:pPr>
            <a:r>
              <a:rPr lang="en-US" sz="1600" dirty="0"/>
              <a:t>Provides more exact diagnoses, detects hidden patterns in imaging investigations, and predicts how patients will respond to specific medications</a:t>
            </a:r>
            <a:r>
              <a:rPr lang="en-US" sz="1600" dirty="0" smtClean="0"/>
              <a:t>.</a:t>
            </a:r>
          </a:p>
          <a:p>
            <a:pPr marL="285750" indent="-285750" algn="ctr">
              <a:buFont typeface="Arial" panose="020B0604020202020204" pitchFamily="34" charset="0"/>
              <a:buChar char="•"/>
            </a:pPr>
            <a:r>
              <a:rPr lang="en-US" sz="1600" dirty="0" smtClean="0"/>
              <a:t>This </a:t>
            </a:r>
            <a:r>
              <a:rPr lang="en-US" sz="1600" dirty="0"/>
              <a:t>leads to better treatment strategies, fewer clinical errors, and more accurate diagnosis</a:t>
            </a:r>
            <a:endParaRPr lang="en-IN" sz="1600" b="1" dirty="0" smtClean="0"/>
          </a:p>
        </p:txBody>
      </p:sp>
      <p:sp>
        <p:nvSpPr>
          <p:cNvPr id="7" name="Rounded Rectangle 6"/>
          <p:cNvSpPr/>
          <p:nvPr/>
        </p:nvSpPr>
        <p:spPr>
          <a:xfrm>
            <a:off x="6454452" y="1789204"/>
            <a:ext cx="2736304" cy="4304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Customer </a:t>
            </a:r>
            <a:r>
              <a:rPr lang="en-IN" sz="2800" b="1" dirty="0" smtClean="0"/>
              <a:t>service</a:t>
            </a:r>
          </a:p>
          <a:p>
            <a:pPr marL="285750" indent="-285750" algn="ctr">
              <a:buFont typeface="Arial" panose="020B0604020202020204" pitchFamily="34" charset="0"/>
              <a:buChar char="•"/>
            </a:pPr>
            <a:r>
              <a:rPr lang="en-US" sz="1600" dirty="0"/>
              <a:t>Customer service teams can get feedback from customers by using AI. </a:t>
            </a:r>
            <a:endParaRPr lang="en-US" sz="1600" dirty="0" smtClean="0"/>
          </a:p>
          <a:p>
            <a:pPr marL="285750" indent="-285750" algn="ctr">
              <a:buFont typeface="Arial" panose="020B0604020202020204" pitchFamily="34" charset="0"/>
              <a:buChar char="•"/>
            </a:pPr>
            <a:r>
              <a:rPr lang="en-US" sz="1600" dirty="0" smtClean="0"/>
              <a:t>For </a:t>
            </a:r>
            <a:r>
              <a:rPr lang="en-US" sz="1600" dirty="0"/>
              <a:t>example, </a:t>
            </a:r>
            <a:r>
              <a:rPr lang="en-US" sz="1600" dirty="0" smtClean="0"/>
              <a:t>AI-powered </a:t>
            </a:r>
            <a:r>
              <a:rPr lang="en-US" sz="1600" dirty="0"/>
              <a:t>information can provide agents with information on client intent, language, and sentiment so they are aware of how to approach </a:t>
            </a:r>
            <a:r>
              <a:rPr lang="en-US" sz="1600" dirty="0" smtClean="0"/>
              <a:t>an encounter</a:t>
            </a:r>
            <a:r>
              <a:rPr lang="en-US" sz="2800" dirty="0"/>
              <a:t>.</a:t>
            </a:r>
            <a:endParaRPr lang="en-IN" sz="2800" b="1" dirty="0" smtClean="0"/>
          </a:p>
        </p:txBody>
      </p:sp>
      <p:sp>
        <p:nvSpPr>
          <p:cNvPr id="8" name="Rounded Rectangle 7"/>
          <p:cNvSpPr/>
          <p:nvPr/>
        </p:nvSpPr>
        <p:spPr>
          <a:xfrm>
            <a:off x="9332315" y="1772816"/>
            <a:ext cx="2545406" cy="4339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Recommendation </a:t>
            </a:r>
            <a:r>
              <a:rPr lang="en-IN" sz="2800" b="1" dirty="0" smtClean="0"/>
              <a:t>systems</a:t>
            </a:r>
          </a:p>
          <a:p>
            <a:pPr marL="285750" indent="-285750" algn="ctr">
              <a:buFont typeface="Arial" panose="020B0604020202020204" pitchFamily="34" charset="0"/>
              <a:buChar char="•"/>
            </a:pPr>
            <a:r>
              <a:rPr lang="en-US" sz="1600" dirty="0"/>
              <a:t>AI content recommendations help people stay engaged and informed. </a:t>
            </a:r>
            <a:endParaRPr lang="en-US" sz="1600" dirty="0" smtClean="0"/>
          </a:p>
          <a:p>
            <a:pPr marL="285750" indent="-285750" algn="ctr">
              <a:buFont typeface="Arial" panose="020B0604020202020204" pitchFamily="34" charset="0"/>
              <a:buChar char="•"/>
            </a:pPr>
            <a:r>
              <a:rPr lang="en-US" sz="1600" dirty="0" smtClean="0"/>
              <a:t>For </a:t>
            </a:r>
            <a:r>
              <a:rPr lang="en-US" sz="1600" dirty="0"/>
              <a:t>example, Virtual(Siri and Alexa.), Personalized content on streaming platforms, Apps that suggest best routes based on traffic. </a:t>
            </a:r>
            <a:endParaRPr lang="en-IN" sz="1600" b="1" dirty="0"/>
          </a:p>
        </p:txBody>
      </p:sp>
    </p:spTree>
    <p:extLst>
      <p:ext uri="{BB962C8B-B14F-4D97-AF65-F5344CB8AC3E}">
        <p14:creationId xmlns:p14="http://schemas.microsoft.com/office/powerpoint/2010/main" val="25459544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6"/>
                                        </p:tgtEl>
                                        <p:attrNameLst>
                                          <p:attrName>fillcolor</p:attrName>
                                        </p:attrNameLst>
                                      </p:cBhvr>
                                      <p:to>
                                        <a:schemeClr val="accent2"/>
                                      </p:to>
                                    </p:animClr>
                                    <p:set>
                                      <p:cBhvr>
                                        <p:cTn id="14" dur="2000" fill="hold"/>
                                        <p:tgtEl>
                                          <p:spTgt spid="6"/>
                                        </p:tgtEl>
                                        <p:attrNameLst>
                                          <p:attrName>fill.type</p:attrName>
                                        </p:attrNameLst>
                                      </p:cBhvr>
                                      <p:to>
                                        <p:strVal val="solid"/>
                                      </p:to>
                                    </p:set>
                                    <p:set>
                                      <p:cBhvr>
                                        <p:cTn id="15" dur="2000" fill="hold"/>
                                        <p:tgtEl>
                                          <p:spTgt spid="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anim calcmode="lin" valueType="num">
                                      <p:cBhvr>
                                        <p:cTn id="21" dur="2000" fill="hold"/>
                                        <p:tgtEl>
                                          <p:spTgt spid="7"/>
                                        </p:tgtEl>
                                        <p:attrNameLst>
                                          <p:attrName>ppt_w</p:attrName>
                                        </p:attrNameLst>
                                      </p:cBhvr>
                                      <p:tavLst>
                                        <p:tav tm="0" fmla="#ppt_w*sin(2.5*pi*$)">
                                          <p:val>
                                            <p:fltVal val="0"/>
                                          </p:val>
                                        </p:tav>
                                        <p:tav tm="100000">
                                          <p:val>
                                            <p:fltVal val="1"/>
                                          </p:val>
                                        </p:tav>
                                      </p:tavLst>
                                    </p:anim>
                                    <p:anim calcmode="lin" valueType="num">
                                      <p:cBhvr>
                                        <p:cTn id="22"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5</a:t>
            </a:r>
            <a:r>
              <a:rPr lang="en-US" dirty="0" smtClean="0"/>
              <a:t>	</a:t>
            </a:r>
            <a:r>
              <a:rPr lang="en-US" b="1" dirty="0" smtClean="0"/>
              <a:t>WHAT ARE THE DISADVANTAGES OF AI?</a:t>
            </a:r>
            <a:endParaRPr lang="en-IN" b="1" dirty="0"/>
          </a:p>
        </p:txBody>
      </p:sp>
      <p:sp>
        <p:nvSpPr>
          <p:cNvPr id="3" name="Content Placeholder 2"/>
          <p:cNvSpPr>
            <a:spLocks noGrp="1"/>
          </p:cNvSpPr>
          <p:nvPr>
            <p:ph idx="1"/>
          </p:nvPr>
        </p:nvSpPr>
        <p:spPr/>
        <p:txBody>
          <a:bodyPr>
            <a:normAutofit fontScale="92500"/>
          </a:bodyPr>
          <a:lstStyle/>
          <a:p>
            <a:r>
              <a:rPr lang="en-US" b="1" dirty="0"/>
              <a:t>Lack of Transparency </a:t>
            </a:r>
            <a:r>
              <a:rPr lang="en-US" dirty="0"/>
              <a:t>→ lying about using AI </a:t>
            </a:r>
            <a:endParaRPr lang="en-US" dirty="0" smtClean="0"/>
          </a:p>
          <a:p>
            <a:r>
              <a:rPr lang="en-US" b="1" dirty="0" smtClean="0"/>
              <a:t>Bias </a:t>
            </a:r>
            <a:r>
              <a:rPr lang="en-US" b="1" dirty="0"/>
              <a:t>and </a:t>
            </a:r>
            <a:r>
              <a:rPr lang="en-US" b="1" dirty="0" smtClean="0"/>
              <a:t>Discrimination </a:t>
            </a:r>
            <a:r>
              <a:rPr lang="en-US" dirty="0"/>
              <a:t>→ </a:t>
            </a:r>
            <a:r>
              <a:rPr lang="en-US" dirty="0" err="1"/>
              <a:t>assumtion</a:t>
            </a:r>
            <a:r>
              <a:rPr lang="en-US" dirty="0"/>
              <a:t> based of incorrect </a:t>
            </a:r>
            <a:r>
              <a:rPr lang="en-US" dirty="0" smtClean="0"/>
              <a:t>information</a:t>
            </a:r>
          </a:p>
          <a:p>
            <a:r>
              <a:rPr lang="en-US" dirty="0" smtClean="0"/>
              <a:t> </a:t>
            </a:r>
            <a:r>
              <a:rPr lang="en-US" b="1" dirty="0"/>
              <a:t>Privacy Concerns </a:t>
            </a:r>
            <a:endParaRPr lang="en-US" b="1" dirty="0" smtClean="0"/>
          </a:p>
          <a:p>
            <a:r>
              <a:rPr lang="en-US" b="1" dirty="0" smtClean="0"/>
              <a:t>Ethical </a:t>
            </a:r>
            <a:r>
              <a:rPr lang="en-US" b="1" dirty="0"/>
              <a:t>Dilemmas </a:t>
            </a:r>
            <a:r>
              <a:rPr lang="en-US" dirty="0" smtClean="0"/>
              <a:t>		</a:t>
            </a:r>
            <a:r>
              <a:rPr lang="en-US" dirty="0"/>
              <a:t> →</a:t>
            </a:r>
            <a:endParaRPr lang="en-US" dirty="0" smtClean="0"/>
          </a:p>
          <a:p>
            <a:r>
              <a:rPr lang="en-US" b="1" dirty="0" smtClean="0"/>
              <a:t>Security </a:t>
            </a:r>
            <a:r>
              <a:rPr lang="en-US" b="1" dirty="0"/>
              <a:t>Risks </a:t>
            </a:r>
            <a:endParaRPr lang="en-US" b="1" dirty="0" smtClean="0"/>
          </a:p>
          <a:p>
            <a:r>
              <a:rPr lang="en-US" b="1" dirty="0" smtClean="0"/>
              <a:t>Concentration </a:t>
            </a:r>
            <a:r>
              <a:rPr lang="en-US" b="1" dirty="0"/>
              <a:t>of Power </a:t>
            </a:r>
            <a:endParaRPr lang="en-US" b="1" dirty="0" smtClean="0"/>
          </a:p>
          <a:p>
            <a:r>
              <a:rPr lang="en-US" b="1" dirty="0" smtClean="0"/>
              <a:t>Dependence </a:t>
            </a:r>
            <a:r>
              <a:rPr lang="en-US" b="1" dirty="0"/>
              <a:t>on </a:t>
            </a:r>
            <a:r>
              <a:rPr lang="en-US" b="1" dirty="0" smtClean="0"/>
              <a:t>AI</a:t>
            </a:r>
          </a:p>
          <a:p>
            <a:r>
              <a:rPr lang="en-US" b="1" dirty="0" smtClean="0"/>
              <a:t>Job </a:t>
            </a:r>
            <a:r>
              <a:rPr lang="en-US" b="1" dirty="0"/>
              <a:t>Displacement </a:t>
            </a:r>
            <a:r>
              <a:rPr lang="en-US" b="1" dirty="0" smtClean="0"/>
              <a:t>Norah</a:t>
            </a:r>
            <a:endParaRPr lang="en-IN" b="1" dirty="0"/>
          </a:p>
        </p:txBody>
      </p:sp>
    </p:spTree>
    <p:extLst>
      <p:ext uri="{BB962C8B-B14F-4D97-AF65-F5344CB8AC3E}">
        <p14:creationId xmlns:p14="http://schemas.microsoft.com/office/powerpoint/2010/main" val="365487291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terms/"/>
    <ds:schemaRef ds:uri="4873beb7-5857-4685-be1f-d57550cc96cc"/>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105</TotalTime>
  <Words>599</Words>
  <Application>Microsoft Office PowerPoint</Application>
  <PresentationFormat>Custom</PresentationFormat>
  <Paragraphs>71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ARTIFICAL INTELLIGENCE</vt:lpstr>
      <vt:lpstr>   CONTENTS</vt:lpstr>
      <vt:lpstr>1   What is AI?</vt:lpstr>
      <vt:lpstr>2 HOW DOES MACHINE LEARNING RELATE TO AI?</vt:lpstr>
      <vt:lpstr>3 EXAMPLES</vt:lpstr>
      <vt:lpstr>  SOFIA THE AI ROBOT</vt:lpstr>
      <vt:lpstr>4 WHAT PROBLEMS CAN AI SOLVE?</vt:lpstr>
      <vt:lpstr>   USES OF AI   (ADVANTAGES OF AI)</vt:lpstr>
      <vt:lpstr>5 WHAT ARE THE DISADVANTAGES OF AI?</vt:lpstr>
      <vt:lpstr>6 HOW CAN WE USE AI RESPONSIBLY?</vt:lpstr>
      <vt:lpstr>  RESPONSIBLE AI USE</vt:lpstr>
      <vt:lpstr>  THANKS FOR   LISTENING!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student</dc:creator>
  <cp:lastModifiedBy>student</cp:lastModifiedBy>
  <cp:revision>13</cp:revision>
  <dcterms:created xsi:type="dcterms:W3CDTF">2024-09-20T01:10:13Z</dcterms:created>
  <dcterms:modified xsi:type="dcterms:W3CDTF">2024-09-20T02:58:11Z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