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1111"/>
    <a:srgbClr val="006000"/>
    <a:srgbClr val="003300"/>
    <a:srgbClr val="800000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B7777A2-5E5F-48E5-97BE-7686E427DED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3E533F3-57AE-41BF-BDE9-C3D55AA40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77A2-5E5F-48E5-97BE-7686E427DED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33F3-57AE-41BF-BDE9-C3D55AA40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77A2-5E5F-48E5-97BE-7686E427DED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33F3-57AE-41BF-BDE9-C3D55AA40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77A2-5E5F-48E5-97BE-7686E427DED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33F3-57AE-41BF-BDE9-C3D55AA40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77A2-5E5F-48E5-97BE-7686E427DED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33F3-57AE-41BF-BDE9-C3D55AA40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77A2-5E5F-48E5-97BE-7686E427DED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33F3-57AE-41BF-BDE9-C3D55AA40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B7777A2-5E5F-48E5-97BE-7686E427DED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3E533F3-57AE-41BF-BDE9-C3D55AA4074D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B7777A2-5E5F-48E5-97BE-7686E427DED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3E533F3-57AE-41BF-BDE9-C3D55AA40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77A2-5E5F-48E5-97BE-7686E427DED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33F3-57AE-41BF-BDE9-C3D55AA40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77A2-5E5F-48E5-97BE-7686E427DED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33F3-57AE-41BF-BDE9-C3D55AA40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77A2-5E5F-48E5-97BE-7686E427DED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33F3-57AE-41BF-BDE9-C3D55AA40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B7777A2-5E5F-48E5-97BE-7686E427DED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3E533F3-57AE-41BF-BDE9-C3D55AA407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mXIV/Classify-Exam-Paper-and-Lecture-Handout-by-use-CN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692696"/>
            <a:ext cx="8458200" cy="2819177"/>
          </a:xfrm>
        </p:spPr>
        <p:txBody>
          <a:bodyPr>
            <a:normAutofit/>
          </a:bodyPr>
          <a:lstStyle/>
          <a:p>
            <a:pPr algn="ctr"/>
            <a:r>
              <a:rPr lang="th-TH" dirty="0">
                <a:cs typeface="+mn-cs"/>
              </a:rPr>
              <a:t>การแยกประเภทเอกสารประกอบการสอน</a:t>
            </a:r>
            <a:r>
              <a:rPr lang="th-TH" dirty="0" smtClean="0">
                <a:cs typeface="+mn-cs"/>
              </a:rPr>
              <a:t>กับ</a:t>
            </a:r>
            <a:r>
              <a:rPr lang="en-US" dirty="0" smtClean="0">
                <a:cs typeface="+mn-cs"/>
              </a:rPr>
              <a:t/>
            </a:r>
            <a:br>
              <a:rPr lang="en-US" dirty="0" smtClean="0">
                <a:cs typeface="+mn-cs"/>
              </a:rPr>
            </a:br>
            <a:r>
              <a:rPr lang="th-TH" dirty="0" smtClean="0">
                <a:cs typeface="+mn-cs"/>
              </a:rPr>
              <a:t>ข้อสอบ</a:t>
            </a:r>
            <a:r>
              <a:rPr lang="th-TH" dirty="0">
                <a:cs typeface="+mn-cs"/>
              </a:rPr>
              <a:t>โดยใช้</a:t>
            </a:r>
            <a:r>
              <a:rPr lang="en-US" dirty="0">
                <a:cs typeface="+mn-cs"/>
              </a:rPr>
              <a:t> </a:t>
            </a:r>
            <a:r>
              <a:rPr lang="en-US" sz="4800" dirty="0">
                <a:latin typeface="Angsana New" pitchFamily="18" charset="-34"/>
                <a:cs typeface="Angsana New" pitchFamily="18" charset="-34"/>
              </a:rPr>
              <a:t>CNN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7643192" cy="1752600"/>
          </a:xfrm>
        </p:spPr>
        <p:txBody>
          <a:bodyPr>
            <a:normAutofit fontScale="92500" lnSpcReduction="10000"/>
          </a:bodyPr>
          <a:lstStyle/>
          <a:p>
            <a:r>
              <a:rPr lang="th-TH" dirty="0" smtClean="0">
                <a:latin typeface="Calibri" pitchFamily="34" charset="0"/>
                <a:cs typeface="Calibri" pitchFamily="34" charset="0"/>
              </a:rPr>
              <a:t>ศศกรณ์ รัตนวงศ์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58070502505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Link : </a:t>
            </a:r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https://</a:t>
            </a:r>
            <a:r>
              <a:rPr lang="en-US" dirty="0" smtClean="0">
                <a:latin typeface="Calibri" pitchFamily="34" charset="0"/>
                <a:cs typeface="Calibri" pitchFamily="34" charset="0"/>
                <a:hlinkClick r:id="rId2"/>
              </a:rPr>
              <a:t>github.com/AumXIV/Classify-Exam-Paper-and-Lecture-Handout-by-use-CNN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17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1066800"/>
          </a:xfrm>
        </p:spPr>
        <p:txBody>
          <a:bodyPr>
            <a:normAutofit/>
          </a:bodyPr>
          <a:lstStyle/>
          <a:p>
            <a:r>
              <a:rPr lang="th-TH" u="sng" dirty="0"/>
              <a:t>ภาพตัวอย่างการ</a:t>
            </a:r>
            <a:r>
              <a:rPr lang="th-TH" u="sng" dirty="0" smtClean="0"/>
              <a:t>ทดสอบ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2975" t="47392" r="47748" b="15761"/>
          <a:stretch/>
        </p:blipFill>
        <p:spPr bwMode="auto">
          <a:xfrm>
            <a:off x="744586" y="1802433"/>
            <a:ext cx="2232248" cy="23989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1340768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h-TH" sz="2400" dirty="0">
                <a:cs typeface="+mj-cs"/>
              </a:rPr>
              <a:t>หน้าปกข้อสอบ ให้ผลลัพท์เป็น </a:t>
            </a:r>
            <a:r>
              <a:rPr lang="en-US" sz="2400" dirty="0" smtClean="0">
                <a:latin typeface="Cordia New" pitchFamily="34" charset="-34"/>
                <a:cs typeface="Cordia New" pitchFamily="34" charset="-34"/>
              </a:rPr>
              <a:t>exam</a:t>
            </a:r>
            <a:endParaRPr lang="en-US" sz="2400" dirty="0">
              <a:latin typeface="Cordia New" pitchFamily="34" charset="-34"/>
              <a:cs typeface="Cordia New" pitchFamily="34" charset="-34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32685" t="47545" r="47414" b="15504"/>
          <a:stretch/>
        </p:blipFill>
        <p:spPr bwMode="auto">
          <a:xfrm>
            <a:off x="3131840" y="1802433"/>
            <a:ext cx="2294255" cy="23945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4"/>
          <a:srcRect l="32685" t="52662" r="47927" b="11836"/>
          <a:stretch/>
        </p:blipFill>
        <p:spPr bwMode="auto">
          <a:xfrm>
            <a:off x="5551513" y="1803505"/>
            <a:ext cx="2325498" cy="2393513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5"/>
          <a:srcRect l="32830" t="49780" r="47838" b="14180"/>
          <a:stretch/>
        </p:blipFill>
        <p:spPr bwMode="auto">
          <a:xfrm>
            <a:off x="727108" y="4197018"/>
            <a:ext cx="2294255" cy="24047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9" t="52580" r="47743" b="11319"/>
          <a:stretch/>
        </p:blipFill>
        <p:spPr bwMode="auto">
          <a:xfrm>
            <a:off x="3105804" y="4223956"/>
            <a:ext cx="2346325" cy="24136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7"/>
          <a:srcRect l="32975" t="46512" r="47414" b="16537"/>
          <a:stretch/>
        </p:blipFill>
        <p:spPr bwMode="auto">
          <a:xfrm>
            <a:off x="5601742" y="4220830"/>
            <a:ext cx="2225040" cy="23571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2880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855095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h-TH" sz="2400" dirty="0">
                <a:cs typeface="+mj-cs"/>
              </a:rPr>
              <a:t>หน้าแรกของเอกสารประกอบการเรียนการสอน ให้ผลการทดสอบเป็น </a:t>
            </a:r>
            <a:r>
              <a:rPr lang="en-US" sz="2400" dirty="0">
                <a:latin typeface="Cordia New" pitchFamily="34" charset="-34"/>
                <a:cs typeface="Cordia New" pitchFamily="34" charset="-34"/>
              </a:rPr>
              <a:t>lecture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l="32685" t="49095" r="47994" b="13695"/>
          <a:stretch/>
        </p:blipFill>
        <p:spPr bwMode="auto">
          <a:xfrm>
            <a:off x="971600" y="1389267"/>
            <a:ext cx="2200397" cy="23825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/>
          <a:srcRect l="32830" t="45995" r="47704" b="16796"/>
          <a:stretch/>
        </p:blipFill>
        <p:spPr bwMode="auto">
          <a:xfrm>
            <a:off x="3347864" y="1412776"/>
            <a:ext cx="2173605" cy="23355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4"/>
          <a:srcRect l="32539" t="49871" r="47269" b="12919"/>
          <a:stretch/>
        </p:blipFill>
        <p:spPr bwMode="auto">
          <a:xfrm>
            <a:off x="5695243" y="1412776"/>
            <a:ext cx="2286000" cy="23679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5"/>
          <a:srcRect l="32395" t="50904" r="47559" b="11887"/>
          <a:stretch/>
        </p:blipFill>
        <p:spPr bwMode="auto">
          <a:xfrm>
            <a:off x="971600" y="3805289"/>
            <a:ext cx="2242820" cy="23399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6"/>
          <a:srcRect l="37914" t="48062" r="42765" b="15763"/>
          <a:stretch/>
        </p:blipFill>
        <p:spPr bwMode="auto">
          <a:xfrm>
            <a:off x="3347864" y="3838944"/>
            <a:ext cx="2190750" cy="2306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7"/>
          <a:srcRect l="38060" t="52973" r="42765" b="10593"/>
          <a:stretch/>
        </p:blipFill>
        <p:spPr bwMode="auto">
          <a:xfrm>
            <a:off x="5695243" y="3838944"/>
            <a:ext cx="2188210" cy="23374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9487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>
            <a:normAutofit/>
          </a:bodyPr>
          <a:lstStyle/>
          <a:p>
            <a:r>
              <a:rPr lang="th-TH" u="sng" dirty="0"/>
              <a:t>ตัวอย่างผลการทดสอบที่</a:t>
            </a:r>
            <a:r>
              <a:rPr lang="th-TH" u="sng" dirty="0" smtClean="0"/>
              <a:t>ผิดพลาด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7769" t="49613" r="42329" b="13815"/>
          <a:stretch/>
        </p:blipFill>
        <p:spPr bwMode="auto">
          <a:xfrm>
            <a:off x="755576" y="1556792"/>
            <a:ext cx="3624285" cy="37444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38059" t="50387" r="42475" b="12662"/>
          <a:stretch/>
        </p:blipFill>
        <p:spPr bwMode="auto">
          <a:xfrm>
            <a:off x="4644008" y="1556792"/>
            <a:ext cx="3508705" cy="37444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5589240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หน้าแรกของเอกสารประกอบการเรียนการสอน แต่ผลการทดสอบ ให้ผลลัพท์ว่าเป็นหน้าปกข้อสอบ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4008" y="5589240"/>
            <a:ext cx="3508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ส่วนหนึ่งของเอกสารประกอบการเรียนการสอน แต่ผลการทดสอบ ให้ผลลัพท์ว่าเป็นหน้าปกข้อสอบ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3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th-TH" dirty="0" smtClean="0"/>
              <a:t>ปัญหาของโครงงาน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01" t="46827" r="41873" b="17188"/>
          <a:stretch/>
        </p:blipFill>
        <p:spPr bwMode="auto">
          <a:xfrm>
            <a:off x="755576" y="1416335"/>
            <a:ext cx="2320846" cy="2404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0" t="50000" r="41947" b="14583"/>
          <a:stretch/>
        </p:blipFill>
        <p:spPr bwMode="auto">
          <a:xfrm>
            <a:off x="3172842" y="1414233"/>
            <a:ext cx="2407270" cy="24047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0" t="52345" r="41977" b="12760"/>
          <a:stretch/>
        </p:blipFill>
        <p:spPr bwMode="auto">
          <a:xfrm>
            <a:off x="5580112" y="1412776"/>
            <a:ext cx="2458206" cy="24062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0" t="47135" r="42240" b="17448"/>
          <a:stretch/>
        </p:blipFill>
        <p:spPr bwMode="auto">
          <a:xfrm>
            <a:off x="646536" y="3894353"/>
            <a:ext cx="2422082" cy="24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3" t="50000" r="42020" b="14990"/>
          <a:stretch/>
        </p:blipFill>
        <p:spPr bwMode="auto">
          <a:xfrm>
            <a:off x="3172842" y="3894354"/>
            <a:ext cx="2407270" cy="2451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2160" y="4180438"/>
            <a:ext cx="1911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Accuracy  25%</a:t>
            </a:r>
          </a:p>
          <a:p>
            <a:r>
              <a:rPr lang="th-TH" dirty="0" smtClean="0">
                <a:latin typeface="Cordia New" pitchFamily="34" charset="-34"/>
                <a:cs typeface="Cordia New" pitchFamily="34" charset="-34"/>
              </a:rPr>
              <a:t>ถูกต้อง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10/40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ภาพ</a:t>
            </a:r>
            <a:endParaRPr lang="en-US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4072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/>
              <a:t>ปัญหาของ</a:t>
            </a:r>
            <a:r>
              <a:rPr lang="th-TH" b="1" dirty="0" smtClean="0"/>
              <a:t>โครงงาน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dirty="0" smtClean="0">
                <a:latin typeface="Cordia New" pitchFamily="34" charset="-34"/>
                <a:cs typeface="Cordia New" pitchFamily="34" charset="-34"/>
              </a:rPr>
              <a:t>การลดขนาดภาพลงทำให้ภาพเสีย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detail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ไป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model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จึงไม่สามารถแยกแยะได้อย่าถูกต้อง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100%</a:t>
            </a:r>
            <a:endParaRPr lang="th-TH" dirty="0" smtClean="0">
              <a:latin typeface="Cordia New" pitchFamily="34" charset="-34"/>
              <a:cs typeface="Cordia New" pitchFamily="34" charset="-34"/>
            </a:endParaRPr>
          </a:p>
          <a:p>
            <a:pPr lvl="0"/>
            <a:r>
              <a:rPr lang="th-TH" dirty="0" smtClean="0">
                <a:latin typeface="Cordia New" pitchFamily="34" charset="-34"/>
                <a:cs typeface="Cordia New" pitchFamily="34" charset="-34"/>
              </a:rPr>
              <a:t>ภาพเอกสารประกอบการเรียนการสอนที่เป็นแนวตั้งแล้วเป็นขาวดำ มักถูกแยกผิดเป็นหน้าปกข้อสอบ</a:t>
            </a:r>
            <a:endParaRPr lang="en-US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7022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5" t="10516" r="32932" b="6250"/>
          <a:stretch/>
        </p:blipFill>
        <p:spPr bwMode="auto">
          <a:xfrm>
            <a:off x="1115616" y="1556792"/>
            <a:ext cx="2815318" cy="4000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176" y="2236222"/>
            <a:ext cx="1440160" cy="369332"/>
          </a:xfrm>
          <a:prstGeom prst="rect">
            <a:avLst/>
          </a:prstGeom>
          <a:solidFill>
            <a:srgbClr val="FF111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Exam Paper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72200" y="4211796"/>
            <a:ext cx="1008112" cy="369332"/>
          </a:xfrm>
          <a:prstGeom prst="rect">
            <a:avLst/>
          </a:prstGeom>
          <a:solidFill>
            <a:srgbClr val="006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Lecture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30934" y="2420888"/>
            <a:ext cx="2225242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930934" y="3429000"/>
            <a:ext cx="2441266" cy="9674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55523" y="1728390"/>
            <a:ext cx="7920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lgerian" pitchFamily="82" charset="0"/>
              </a:rPr>
              <a:t>?</a:t>
            </a:r>
            <a:endParaRPr lang="en-US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7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ขอบเขตของโครงงาน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cs typeface="+mj-cs"/>
              </a:rPr>
              <a:t>สามารถแยกประเภทเอกสารได้สองประเภท </a:t>
            </a:r>
            <a:endParaRPr lang="th-TH" dirty="0" smtClean="0">
              <a:cs typeface="+mj-cs"/>
            </a:endParaRPr>
          </a:p>
          <a:p>
            <a:pPr lvl="1"/>
            <a:r>
              <a:rPr lang="th-TH" dirty="0" smtClean="0">
                <a:cs typeface="+mj-cs"/>
              </a:rPr>
              <a:t>กระดาษ</a:t>
            </a:r>
            <a:r>
              <a:rPr lang="th-TH" dirty="0">
                <a:cs typeface="+mj-cs"/>
              </a:rPr>
              <a:t>ข้อสอบ ที่มีหน้าปกเป็นแบบฟอร์มที่มหาวิทยาลัยกำหนด</a:t>
            </a:r>
            <a:endParaRPr lang="en-US" dirty="0">
              <a:cs typeface="+mj-cs"/>
            </a:endParaRPr>
          </a:p>
          <a:p>
            <a:pPr lvl="1"/>
            <a:r>
              <a:rPr lang="th-TH" dirty="0">
                <a:cs typeface="+mj-cs"/>
              </a:rPr>
              <a:t>เอกสารประกอบการสอน </a:t>
            </a:r>
            <a:endParaRPr lang="en-US" dirty="0">
              <a:cs typeface="+mj-cs"/>
            </a:endParaRPr>
          </a:p>
          <a:p>
            <a:r>
              <a:rPr lang="th-TH" dirty="0">
                <a:cs typeface="+mj-cs"/>
              </a:rPr>
              <a:t>สกุลไฟล์ต้องเป็น </a:t>
            </a:r>
            <a:r>
              <a:rPr lang="en-US" sz="2400" dirty="0">
                <a:latin typeface="Cordia New" pitchFamily="34" charset="-34"/>
                <a:cs typeface="Cordia New" pitchFamily="34" charset="-34"/>
              </a:rPr>
              <a:t>PDF</a:t>
            </a:r>
            <a:r>
              <a:rPr lang="en-US" sz="3200" dirty="0">
                <a:cs typeface="+mj-cs"/>
              </a:rPr>
              <a:t> </a:t>
            </a:r>
            <a:r>
              <a:rPr lang="th-TH" dirty="0">
                <a:cs typeface="+mj-cs"/>
              </a:rPr>
              <a:t>เท่านั้น</a:t>
            </a: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1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/>
              <a:t>ตัวอย่าง</a:t>
            </a:r>
            <a:r>
              <a:rPr lang="th-TH" b="1" dirty="0"/>
              <a:t>หน้าปกข้อสอบตามแบบฟอร์มของมหาวิทยาลัย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5" t="10516" r="32932" b="6250"/>
          <a:stretch/>
        </p:blipFill>
        <p:spPr bwMode="auto">
          <a:xfrm>
            <a:off x="1691680" y="2210908"/>
            <a:ext cx="2352020" cy="3342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</p:pic>
      <p:pic>
        <p:nvPicPr>
          <p:cNvPr id="5" name="Picture 4" descr="C:\Users\Admin\AppData\Local\Microsoft\Windows\INetCache\Content.Word\im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671" y="2205141"/>
            <a:ext cx="2376264" cy="3347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506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ตัวอย่างเอกสารประกอบการสอน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4798" t="17093" r="36228" b="10077"/>
          <a:stretch/>
        </p:blipFill>
        <p:spPr bwMode="auto">
          <a:xfrm>
            <a:off x="755576" y="2118355"/>
            <a:ext cx="2016224" cy="288032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4"/>
          <a:srcRect l="23388" t="16279" r="24752" b="12145"/>
          <a:stretch/>
        </p:blipFill>
        <p:spPr bwMode="auto">
          <a:xfrm>
            <a:off x="3275856" y="2204863"/>
            <a:ext cx="2232248" cy="15841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E:\Aum\งาน\DeepLearning2\Project\dataset\train\lecture\Fourier_trans_032.pdf_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08" y="2204863"/>
            <a:ext cx="2191259" cy="309634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Aum\งาน\DeepLearning2\Project\dataset\train\lecture\L01_Ch01_Computer Abstractions and Technology.pdf_1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61" y="4126739"/>
            <a:ext cx="2399037" cy="179927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05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การแปลงไฟล์</a:t>
            </a:r>
            <a:r>
              <a:rPr lang="en-US" dirty="0"/>
              <a:t> 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PDF</a:t>
            </a:r>
            <a:r>
              <a:rPr lang="th-TH" dirty="0"/>
              <a:t> หน้าแรกให้เป็น</a:t>
            </a:r>
            <a:r>
              <a:rPr lang="th-TH" dirty="0" smtClean="0"/>
              <a:t>รูปภาพ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29457" r="45525" b="28941"/>
          <a:stretch/>
        </p:blipFill>
        <p:spPr bwMode="auto">
          <a:xfrm>
            <a:off x="1043608" y="2276872"/>
            <a:ext cx="7087824" cy="30432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62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E:\Aum\งาน\DeepLearning2\Project\dataset\train\lecture\ENE_240_Class01.pdf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7" y="2492896"/>
            <a:ext cx="2275141" cy="321487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Aum\งาน\DeepLearning2\Project\dataset\train\lecture\ENE_240_Class01.pdf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132856"/>
            <a:ext cx="2259707" cy="319306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:\Aum\งาน\DeepLearning2\Project\dataset\train\lecture\ENE_240_Class01.pdf_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44824"/>
            <a:ext cx="2259707" cy="319306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3" t="12663" r="73166" b="70563"/>
          <a:stretch/>
        </p:blipFill>
        <p:spPr bwMode="auto">
          <a:xfrm>
            <a:off x="1331640" y="2827823"/>
            <a:ext cx="1007226" cy="122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Content Placeholder 3"/>
          <p:cNvPicPr>
            <a:picLocks/>
          </p:cNvPicPr>
          <p:nvPr/>
        </p:nvPicPr>
        <p:blipFill rotWithShape="1">
          <a:blip r:embed="rId6"/>
          <a:srcRect t="39320" r="60324" b="50816"/>
          <a:stretch/>
        </p:blipFill>
        <p:spPr bwMode="auto">
          <a:xfrm>
            <a:off x="436014" y="4125551"/>
            <a:ext cx="4657852" cy="6510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338866" y="3441356"/>
            <a:ext cx="259317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45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" t="16537" r="66714" b="10336"/>
          <a:stretch/>
        </p:blipFill>
        <p:spPr bwMode="auto">
          <a:xfrm>
            <a:off x="539552" y="1556792"/>
            <a:ext cx="3964209" cy="48965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4008" y="1700808"/>
            <a:ext cx="410445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rdia New" pitchFamily="34" charset="-34"/>
                <a:cs typeface="Cordia New" pitchFamily="34" charset="-34"/>
              </a:rPr>
              <a:t>Convolution</a:t>
            </a:r>
            <a:r>
              <a:rPr lang="en-US" sz="2400" dirty="0">
                <a:cs typeface="+mj-cs"/>
              </a:rPr>
              <a:t> </a:t>
            </a:r>
            <a:r>
              <a:rPr lang="th-TH" sz="2400" dirty="0">
                <a:cs typeface="+mj-cs"/>
              </a:rPr>
              <a:t>ทั้งหมด </a:t>
            </a:r>
            <a:r>
              <a:rPr lang="en-US" sz="2400" dirty="0">
                <a:latin typeface="Cordia New" pitchFamily="34" charset="-34"/>
                <a:cs typeface="Cordia New" pitchFamily="34" charset="-34"/>
              </a:rPr>
              <a:t>4</a:t>
            </a:r>
            <a:r>
              <a:rPr lang="en-US" sz="2400" dirty="0">
                <a:cs typeface="+mj-cs"/>
              </a:rPr>
              <a:t> </a:t>
            </a:r>
            <a:r>
              <a:rPr lang="th-TH" sz="2400" dirty="0">
                <a:cs typeface="+mj-cs"/>
              </a:rPr>
              <a:t>ครั้ง</a:t>
            </a:r>
            <a:endParaRPr lang="en-US" sz="2400" dirty="0">
              <a:cs typeface="+mj-c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Cordia New" pitchFamily="34" charset="-34"/>
                <a:cs typeface="Cordia New" pitchFamily="34" charset="-34"/>
              </a:rPr>
              <a:t>Filter</a:t>
            </a:r>
            <a:r>
              <a:rPr lang="en-US" sz="2400" dirty="0">
                <a:cs typeface="+mj-cs"/>
              </a:rPr>
              <a:t> </a:t>
            </a:r>
            <a:r>
              <a:rPr lang="th-TH" sz="2400" dirty="0">
                <a:cs typeface="+mj-cs"/>
              </a:rPr>
              <a:t>ขนาด </a:t>
            </a:r>
            <a:r>
              <a:rPr lang="en-US" sz="2400" dirty="0">
                <a:latin typeface="Cordia New" pitchFamily="34" charset="-34"/>
                <a:cs typeface="Cordia New" pitchFamily="34" charset="-34"/>
              </a:rPr>
              <a:t>5x5</a:t>
            </a:r>
            <a:r>
              <a:rPr lang="en-US" sz="2400" dirty="0">
                <a:cs typeface="+mj-cs"/>
              </a:rPr>
              <a:t>       </a:t>
            </a:r>
            <a:r>
              <a:rPr lang="en-US" sz="2400" dirty="0">
                <a:latin typeface="Cordia New" pitchFamily="34" charset="-34"/>
                <a:cs typeface="Cordia New" pitchFamily="34" charset="-34"/>
              </a:rPr>
              <a:t>32 filter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Cordia New" pitchFamily="34" charset="-34"/>
                <a:cs typeface="+mj-cs"/>
              </a:rPr>
              <a:t>Filter</a:t>
            </a:r>
            <a:r>
              <a:rPr lang="en-US" sz="2400" dirty="0">
                <a:cs typeface="+mj-cs"/>
              </a:rPr>
              <a:t> </a:t>
            </a:r>
            <a:r>
              <a:rPr lang="th-TH" sz="2400" dirty="0">
                <a:cs typeface="+mj-cs"/>
              </a:rPr>
              <a:t>ขนาด </a:t>
            </a:r>
            <a:r>
              <a:rPr lang="en-US" sz="2400" dirty="0">
                <a:latin typeface="Cordia New" pitchFamily="34" charset="-34"/>
                <a:cs typeface="+mj-cs"/>
              </a:rPr>
              <a:t>3x3</a:t>
            </a:r>
            <a:r>
              <a:rPr lang="en-US" sz="2400" dirty="0">
                <a:cs typeface="+mj-cs"/>
              </a:rPr>
              <a:t>       </a:t>
            </a:r>
            <a:r>
              <a:rPr lang="en-US" sz="2400" dirty="0">
                <a:latin typeface="Cordia New" pitchFamily="34" charset="-34"/>
                <a:cs typeface="Cordia New" pitchFamily="34" charset="-34"/>
              </a:rPr>
              <a:t>32 filter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Cordia New" pitchFamily="34" charset="-34"/>
                <a:cs typeface="+mj-cs"/>
              </a:rPr>
              <a:t>Filter</a:t>
            </a:r>
            <a:r>
              <a:rPr lang="en-US" sz="2400" dirty="0">
                <a:cs typeface="+mj-cs"/>
              </a:rPr>
              <a:t> </a:t>
            </a:r>
            <a:r>
              <a:rPr lang="th-TH" sz="2400" dirty="0">
                <a:cs typeface="+mj-cs"/>
              </a:rPr>
              <a:t>ขนาด </a:t>
            </a:r>
            <a:r>
              <a:rPr lang="en-US" sz="2400" dirty="0">
                <a:latin typeface="Cordia New" pitchFamily="34" charset="-34"/>
                <a:cs typeface="+mj-cs"/>
              </a:rPr>
              <a:t>3x3</a:t>
            </a:r>
            <a:r>
              <a:rPr lang="en-US" sz="2400" dirty="0">
                <a:cs typeface="+mj-cs"/>
              </a:rPr>
              <a:t>       </a:t>
            </a:r>
            <a:r>
              <a:rPr lang="en-US" sz="2400" dirty="0">
                <a:latin typeface="Cordia New" pitchFamily="34" charset="-34"/>
                <a:cs typeface="Cordia New" pitchFamily="34" charset="-34"/>
              </a:rPr>
              <a:t>64 filter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Cordia New" pitchFamily="34" charset="-34"/>
                <a:cs typeface="+mj-cs"/>
              </a:rPr>
              <a:t>Filter</a:t>
            </a:r>
            <a:r>
              <a:rPr lang="en-US" sz="2400" dirty="0">
                <a:cs typeface="+mj-cs"/>
              </a:rPr>
              <a:t> </a:t>
            </a:r>
            <a:r>
              <a:rPr lang="th-TH" sz="2400" dirty="0">
                <a:cs typeface="+mj-cs"/>
              </a:rPr>
              <a:t>ขนาด </a:t>
            </a:r>
            <a:r>
              <a:rPr lang="en-US" sz="2400" dirty="0">
                <a:latin typeface="Cordia New" pitchFamily="34" charset="-34"/>
                <a:cs typeface="+mj-cs"/>
              </a:rPr>
              <a:t>3x3 </a:t>
            </a:r>
            <a:r>
              <a:rPr lang="en-US" sz="2400" dirty="0">
                <a:cs typeface="+mj-cs"/>
              </a:rPr>
              <a:t>      </a:t>
            </a:r>
            <a:r>
              <a:rPr lang="en-US" sz="2400" dirty="0">
                <a:latin typeface="Cordia New" pitchFamily="34" charset="-34"/>
                <a:cs typeface="Cordia New" pitchFamily="34" charset="-34"/>
              </a:rPr>
              <a:t>64 filter</a:t>
            </a:r>
          </a:p>
          <a:p>
            <a:endParaRPr lang="th-TH" sz="2400" dirty="0">
              <a:cs typeface="+mj-cs"/>
            </a:endParaRPr>
          </a:p>
          <a:p>
            <a:r>
              <a:rPr lang="en-US" sz="2400" dirty="0">
                <a:latin typeface="Cordia New" pitchFamily="34" charset="-34"/>
                <a:cs typeface="Cordia New" pitchFamily="34" charset="-34"/>
              </a:rPr>
              <a:t>Flatten</a:t>
            </a:r>
            <a:r>
              <a:rPr lang="en-US" sz="2400" dirty="0">
                <a:cs typeface="+mj-cs"/>
              </a:rPr>
              <a:t> </a:t>
            </a:r>
            <a:r>
              <a:rPr lang="th-TH" sz="2400" dirty="0">
                <a:cs typeface="+mj-cs"/>
              </a:rPr>
              <a:t>ภาพ แล้วนำเข้า </a:t>
            </a:r>
            <a:r>
              <a:rPr lang="en-US" sz="2400" dirty="0">
                <a:latin typeface="Cordia New" pitchFamily="34" charset="-34"/>
                <a:cs typeface="Cordia New" pitchFamily="34" charset="-34"/>
              </a:rPr>
              <a:t>Neural Network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400" dirty="0">
                <a:latin typeface="Cordia New" pitchFamily="34" charset="-34"/>
                <a:cs typeface="Cordia New" pitchFamily="34" charset="-34"/>
              </a:rPr>
              <a:t>Fully Connected 190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400" dirty="0">
                <a:latin typeface="Cordia New" pitchFamily="34" charset="-34"/>
                <a:cs typeface="Cordia New" pitchFamily="34" charset="-34"/>
              </a:rPr>
              <a:t>Fully Connected 64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400" dirty="0">
                <a:latin typeface="Cordia New" pitchFamily="34" charset="-34"/>
                <a:cs typeface="Cordia New" pitchFamily="34" charset="-34"/>
              </a:rPr>
              <a:t>Fully Connected 2</a:t>
            </a:r>
          </a:p>
          <a:p>
            <a:endParaRPr lang="en-US" dirty="0">
              <a:cs typeface="+mj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6856" y="273968"/>
            <a:ext cx="8229600" cy="1066800"/>
          </a:xfrm>
        </p:spPr>
        <p:txBody>
          <a:bodyPr>
            <a:normAutofit/>
          </a:bodyPr>
          <a:lstStyle/>
          <a:p>
            <a:r>
              <a:rPr lang="th-TH" b="1" dirty="0"/>
              <a:t>โครงสร้างของ</a:t>
            </a:r>
            <a:r>
              <a:rPr lang="th-TH" b="1" dirty="0" smtClean="0"/>
              <a:t>โมเดล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04344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Convolutional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eural Network(CNN)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8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" y="692696"/>
            <a:ext cx="8229600" cy="1066800"/>
          </a:xfrm>
        </p:spPr>
        <p:txBody>
          <a:bodyPr>
            <a:normAutofit/>
          </a:bodyPr>
          <a:lstStyle/>
          <a:p>
            <a:r>
              <a:rPr lang="th-TH" b="1" dirty="0"/>
              <a:t>ผลการ</a:t>
            </a:r>
            <a:r>
              <a:rPr lang="th-TH" b="1" dirty="0" smtClean="0"/>
              <a:t>ทดสอบ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2685" t="45477" r="1654" b="11112"/>
          <a:stretch/>
        </p:blipFill>
        <p:spPr bwMode="auto">
          <a:xfrm>
            <a:off x="529208" y="1628800"/>
            <a:ext cx="8229600" cy="30590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59632" y="5045455"/>
            <a:ext cx="66967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rdia New" pitchFamily="34" charset="-34"/>
                <a:cs typeface="Cordia New" pitchFamily="34" charset="-34"/>
              </a:rPr>
              <a:t>Train dataset</a:t>
            </a:r>
            <a:r>
              <a:rPr lang="th-TH" sz="2000" dirty="0" smtClean="0">
                <a:latin typeface="Cordia New" pitchFamily="34" charset="-34"/>
                <a:cs typeface="Cordia New" pitchFamily="34" charset="-34"/>
              </a:rPr>
              <a:t>	</a:t>
            </a:r>
            <a:r>
              <a:rPr lang="en-US" sz="2000" dirty="0" smtClean="0">
                <a:latin typeface="Cordia New" pitchFamily="34" charset="-34"/>
                <a:cs typeface="Cordia New" pitchFamily="34" charset="-34"/>
              </a:rPr>
              <a:t>accuracy </a:t>
            </a:r>
            <a:r>
              <a:rPr lang="en-US" sz="2000" dirty="0">
                <a:latin typeface="Cordia New" pitchFamily="34" charset="-34"/>
                <a:cs typeface="Cordia New" pitchFamily="34" charset="-34"/>
              </a:rPr>
              <a:t>= 0.9531 </a:t>
            </a:r>
            <a:r>
              <a:rPr lang="th-TH" sz="2000" dirty="0" smtClean="0">
                <a:cs typeface="+mj-cs"/>
              </a:rPr>
              <a:t>	เปอร์</a:t>
            </a:r>
            <a:r>
              <a:rPr lang="th-TH" sz="2000" dirty="0">
                <a:cs typeface="+mj-cs"/>
              </a:rPr>
              <a:t>เซ็นความถูกต้องอยู่ที่ </a:t>
            </a:r>
            <a:r>
              <a:rPr lang="th-TH" sz="2000" dirty="0" smtClean="0">
                <a:cs typeface="+mj-cs"/>
              </a:rPr>
              <a:t>  </a:t>
            </a:r>
            <a:r>
              <a:rPr lang="en-US" sz="2000" dirty="0" smtClean="0">
                <a:latin typeface="Cordia New" pitchFamily="34" charset="-34"/>
                <a:cs typeface="Cordia New" pitchFamily="34" charset="-34"/>
              </a:rPr>
              <a:t>95.31%</a:t>
            </a:r>
            <a:endParaRPr lang="en-US" sz="2000" dirty="0">
              <a:latin typeface="Cordia New" pitchFamily="34" charset="-34"/>
              <a:cs typeface="Cordia New" pitchFamily="34" charset="-34"/>
            </a:endParaRPr>
          </a:p>
          <a:p>
            <a:r>
              <a:rPr lang="en-US" sz="2000" b="1" dirty="0" smtClean="0">
                <a:latin typeface="Cordia New" pitchFamily="34" charset="-34"/>
                <a:cs typeface="Cordia New" pitchFamily="34" charset="-34"/>
              </a:rPr>
              <a:t>Test </a:t>
            </a:r>
            <a:r>
              <a:rPr lang="en-US" sz="2000" b="1" dirty="0">
                <a:latin typeface="Cordia New" pitchFamily="34" charset="-34"/>
                <a:cs typeface="Cordia New" pitchFamily="34" charset="-34"/>
              </a:rPr>
              <a:t>dataset </a:t>
            </a:r>
            <a:r>
              <a:rPr lang="th-TH" sz="2000" dirty="0">
                <a:cs typeface="+mj-cs"/>
              </a:rPr>
              <a:t>	</a:t>
            </a:r>
            <a:r>
              <a:rPr lang="en-US" sz="2000" dirty="0" err="1" smtClean="0">
                <a:latin typeface="Cordia New" pitchFamily="34" charset="-34"/>
                <a:cs typeface="Cordia New" pitchFamily="34" charset="-34"/>
              </a:rPr>
              <a:t>val_acc</a:t>
            </a:r>
            <a:r>
              <a:rPr lang="en-US" sz="20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2000" dirty="0">
                <a:latin typeface="Cordia New" pitchFamily="34" charset="-34"/>
                <a:cs typeface="Cordia New" pitchFamily="34" charset="-34"/>
              </a:rPr>
              <a:t>= 0.9667 </a:t>
            </a:r>
            <a:r>
              <a:rPr lang="th-TH" sz="2000" dirty="0">
                <a:cs typeface="+mj-cs"/>
              </a:rPr>
              <a:t>	</a:t>
            </a:r>
            <a:r>
              <a:rPr lang="th-TH" sz="2000" dirty="0" smtClean="0">
                <a:cs typeface="+mj-cs"/>
              </a:rPr>
              <a:t>เปอร์เซ็น</a:t>
            </a:r>
            <a:r>
              <a:rPr lang="th-TH" sz="2000" dirty="0">
                <a:cs typeface="+mj-cs"/>
              </a:rPr>
              <a:t>ความถูกต้องอยู่ที่ </a:t>
            </a:r>
            <a:r>
              <a:rPr lang="th-TH" sz="2000" dirty="0" smtClean="0">
                <a:cs typeface="+mj-cs"/>
              </a:rPr>
              <a:t>  </a:t>
            </a:r>
            <a:r>
              <a:rPr lang="en-US" sz="2000" dirty="0" smtClean="0">
                <a:latin typeface="Cordia New" pitchFamily="34" charset="-34"/>
                <a:cs typeface="Cordia New" pitchFamily="34" charset="-34"/>
              </a:rPr>
              <a:t>96.67</a:t>
            </a:r>
            <a:r>
              <a:rPr lang="en-US" sz="2000" dirty="0">
                <a:latin typeface="Cordia New" pitchFamily="34" charset="-34"/>
                <a:cs typeface="Cordia New" pitchFamily="34" charset="-34"/>
              </a:rPr>
              <a:t>%</a:t>
            </a:r>
            <a:r>
              <a:rPr lang="en-US" sz="2000" dirty="0">
                <a:cs typeface="+mj-cs"/>
              </a:rPr>
              <a:t>  </a:t>
            </a:r>
          </a:p>
          <a:p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149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280</TotalTime>
  <Words>237</Words>
  <Application>Microsoft Office PowerPoint</Application>
  <PresentationFormat>On-screen Show (4:3)</PresentationFormat>
  <Paragraphs>43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การแยกประเภทเอกสารประกอบการสอนกับ ข้อสอบโดยใช้ CNN</vt:lpstr>
      <vt:lpstr>PowerPoint Presentation</vt:lpstr>
      <vt:lpstr>ขอบเขตของโครงงาน </vt:lpstr>
      <vt:lpstr>ตัวอย่างหน้าปกข้อสอบตามแบบฟอร์มของมหาวิทยาลัย</vt:lpstr>
      <vt:lpstr>ตัวอย่างเอกสารประกอบการสอน</vt:lpstr>
      <vt:lpstr>การแปลงไฟล์ PDF หน้าแรกให้เป็นรูปภาพ</vt:lpstr>
      <vt:lpstr>PowerPoint Presentation</vt:lpstr>
      <vt:lpstr>โครงสร้างของโมเดล</vt:lpstr>
      <vt:lpstr>ผลการทดสอบ</vt:lpstr>
      <vt:lpstr>ภาพตัวอย่างการทดสอบ</vt:lpstr>
      <vt:lpstr>PowerPoint Presentation</vt:lpstr>
      <vt:lpstr>ตัวอย่างผลการทดสอบที่ผิดพลาด</vt:lpstr>
      <vt:lpstr>ปัญหาของโครงงาน</vt:lpstr>
      <vt:lpstr>ปัญหาของโครงงาน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Classification by Image Processing and Machine Learning</dc:title>
  <dc:creator>Windows User</dc:creator>
  <cp:lastModifiedBy>Windows User</cp:lastModifiedBy>
  <cp:revision>37</cp:revision>
  <dcterms:created xsi:type="dcterms:W3CDTF">2018-10-24T14:03:32Z</dcterms:created>
  <dcterms:modified xsi:type="dcterms:W3CDTF">2018-12-17T02:22:58Z</dcterms:modified>
</cp:coreProperties>
</file>